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283" r:id="rId2"/>
    <p:sldId id="305" r:id="rId3"/>
    <p:sldId id="310" r:id="rId4"/>
    <p:sldId id="311" r:id="rId5"/>
    <p:sldId id="312" r:id="rId6"/>
    <p:sldId id="306" r:id="rId7"/>
    <p:sldId id="313" r:id="rId8"/>
    <p:sldId id="314" r:id="rId9"/>
    <p:sldId id="315" r:id="rId10"/>
    <p:sldId id="316" r:id="rId11"/>
  </p:sldIdLst>
  <p:sldSz cx="9144000" cy="6858000" type="screen4x3"/>
  <p:notesSz cx="6807200" cy="9906000"/>
  <p:defaultTextStyle>
    <a:defPPr>
      <a:defRPr lang="en-AU"/>
    </a:defPPr>
    <a:lvl1pPr algn="l" rtl="0" fontAlgn="base">
      <a:spcBef>
        <a:spcPct val="5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988"/>
    <a:srgbClr val="004473"/>
    <a:srgbClr val="1B1818"/>
    <a:srgbClr val="7293B9"/>
    <a:srgbClr val="8FA9C8"/>
    <a:srgbClr val="D0D9E8"/>
    <a:srgbClr val="464749"/>
    <a:srgbClr val="AEB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47" autoAdjust="0"/>
  </p:normalViewPr>
  <p:slideViewPr>
    <p:cSldViewPr>
      <p:cViewPr>
        <p:scale>
          <a:sx n="66" d="100"/>
          <a:sy n="66" d="100"/>
        </p:scale>
        <p:origin x="-101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0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1134" y="-102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05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>
            <a:lvl1pPr defTabSz="96202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78" y="1"/>
            <a:ext cx="294905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>
            <a:lvl1pPr algn="r" defTabSz="96202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09125"/>
            <a:ext cx="294905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b" anchorCtr="0" compatLnSpc="1">
            <a:prstTxWarp prst="textNoShape">
              <a:avLst/>
            </a:prstTxWarp>
          </a:bodyPr>
          <a:lstStyle>
            <a:lvl1pPr defTabSz="96202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78" y="9409125"/>
            <a:ext cx="294905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b" anchorCtr="0" compatLnSpc="1">
            <a:prstTxWarp prst="textNoShape">
              <a:avLst/>
            </a:prstTxWarp>
          </a:bodyPr>
          <a:lstStyle>
            <a:lvl1pPr algn="r" defTabSz="962025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641C61E4-C5E5-426E-ADD7-4105FE0D117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9838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05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>
            <a:lvl1pPr defTabSz="96202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78" y="1"/>
            <a:ext cx="294905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>
            <a:lvl1pPr algn="r" defTabSz="96202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6" y="4705351"/>
            <a:ext cx="5445131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09125"/>
            <a:ext cx="294905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b" anchorCtr="0" compatLnSpc="1">
            <a:prstTxWarp prst="textNoShape">
              <a:avLst/>
            </a:prstTxWarp>
          </a:bodyPr>
          <a:lstStyle>
            <a:lvl1pPr defTabSz="962025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78" y="9409125"/>
            <a:ext cx="294905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111" rIns="96222" bIns="48111" numCol="1" anchor="b" anchorCtr="0" compatLnSpc="1">
            <a:prstTxWarp prst="textNoShape">
              <a:avLst/>
            </a:prstTxWarp>
          </a:bodyPr>
          <a:lstStyle>
            <a:lvl1pPr algn="r" defTabSz="962025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66840F8F-7582-4888-89BE-7A355CA137E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981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780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318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470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608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230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677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488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69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40F8F-7582-4888-89BE-7A355CA137E8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834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928934"/>
            <a:ext cx="8277225" cy="86360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3929066"/>
            <a:ext cx="8277225" cy="728662"/>
          </a:xfrm>
        </p:spPr>
        <p:txBody>
          <a:bodyPr/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1 p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5" name="Group 6"/>
          <p:cNvGrpSpPr/>
          <p:nvPr userDrawn="1"/>
        </p:nvGrpSpPr>
        <p:grpSpPr>
          <a:xfrm>
            <a:off x="214282" y="2428868"/>
            <a:ext cx="2857520" cy="305413"/>
            <a:chOff x="6215074" y="2428868"/>
            <a:chExt cx="2786082" cy="3054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296069" y="2428868"/>
              <a:ext cx="25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15074" y="2500306"/>
              <a:ext cx="2786082" cy="2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Aft>
                  <a:spcPts val="200"/>
                </a:spcAft>
              </a:pPr>
              <a:endParaRPr lang="en-AU" sz="9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285750" y="1277430"/>
            <a:ext cx="936000" cy="10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AU" dirty="0" smtClean="0"/>
              <a:t>Add Photo Browse to M:\</a:t>
            </a:r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14413" y="1357314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14413" y="1776402"/>
            <a:ext cx="1980000" cy="255310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1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14413" y="2081195"/>
            <a:ext cx="1980000" cy="142884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T +61 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14413" y="1581145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04757" y="2500313"/>
            <a:ext cx="2772000" cy="3714769"/>
          </a:xfrm>
        </p:spPr>
        <p:txBody>
          <a:bodyPr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900">
                <a:latin typeface="+mn-lt"/>
              </a:defRPr>
            </a:lvl1pPr>
            <a:lvl2pPr marL="0" indent="0">
              <a:buNone/>
              <a:defRPr sz="900">
                <a:latin typeface="+mn-lt"/>
              </a:defRPr>
            </a:lvl2pPr>
            <a:lvl3pPr marL="0" indent="0">
              <a:buNone/>
              <a:defRPr sz="900">
                <a:latin typeface="+mn-lt"/>
              </a:defRPr>
            </a:lvl3pPr>
            <a:lvl4pPr marL="0" indent="0">
              <a:buNone/>
              <a:defRPr sz="900">
                <a:latin typeface="+mn-lt"/>
              </a:defRPr>
            </a:lvl4pPr>
            <a:lvl5pPr marL="0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214413" y="2233604"/>
            <a:ext cx="1980000" cy="142876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33345" y="142852"/>
            <a:ext cx="8286808" cy="7143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j-cs"/>
              </a:rPr>
              <a:t>Team CVs</a:t>
            </a:r>
            <a:endParaRPr lang="en-AU" sz="2800" b="1" dirty="0" smtClean="0">
              <a:solidFill>
                <a:schemeClr val="bg1"/>
              </a:solidFill>
              <a:latin typeface="Arial" pitchFamily="34" charset="0"/>
              <a:ea typeface="+mn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14313" y="4714875"/>
            <a:ext cx="2643187" cy="1928813"/>
          </a:xfrm>
          <a:prstGeom prst="rect">
            <a:avLst/>
          </a:prstGeom>
          <a:solidFill>
            <a:srgbClr val="7293B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214688" y="4714875"/>
            <a:ext cx="5533776" cy="1928813"/>
          </a:xfrm>
          <a:prstGeom prst="rect">
            <a:avLst/>
          </a:prstGeom>
          <a:solidFill>
            <a:srgbClr val="7293B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57496"/>
            <a:ext cx="9144000" cy="1571636"/>
          </a:xfrm>
          <a:prstGeom prst="rect">
            <a:avLst/>
          </a:prstGeom>
          <a:solidFill>
            <a:srgbClr val="7293B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4282" y="4714884"/>
            <a:ext cx="2643206" cy="1928826"/>
          </a:xfrm>
          <a:prstGeom prst="rect">
            <a:avLst/>
          </a:prstGeom>
          <a:solidFill>
            <a:srgbClr val="7293B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714348" y="3143248"/>
            <a:ext cx="8277225" cy="719138"/>
          </a:xfrm>
        </p:spPr>
        <p:txBody>
          <a:bodyPr/>
          <a:lstStyle>
            <a:lvl1pPr algn="r">
              <a:defRPr sz="4000" b="0"/>
            </a:lvl1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85720" y="4786323"/>
            <a:ext cx="2500330" cy="1785950"/>
          </a:xfrm>
        </p:spPr>
        <p:txBody>
          <a:bodyPr/>
          <a:lstStyle>
            <a:lvl1pPr>
              <a:buClr>
                <a:schemeClr val="bg1"/>
              </a:buCl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3275856" y="4797152"/>
            <a:ext cx="5400600" cy="1785950"/>
          </a:xfrm>
        </p:spPr>
        <p:txBody>
          <a:bodyPr/>
          <a:lstStyle>
            <a:lvl1pPr>
              <a:buClr>
                <a:schemeClr val="bg1"/>
              </a:buCl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3853F74E-D428-4AA8-B3E9-E5D762EA8F40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28597" y="1071563"/>
            <a:ext cx="8286750" cy="642937"/>
          </a:xfrm>
        </p:spPr>
        <p:txBody>
          <a:bodyPr/>
          <a:lstStyle>
            <a:lvl1pPr>
              <a:buNone/>
              <a:defRPr sz="1400" b="0" i="1">
                <a:solidFill>
                  <a:srgbClr val="7293B9"/>
                </a:solidFill>
              </a:defRPr>
            </a:lvl1pPr>
            <a:lvl2pPr>
              <a:buFont typeface="Arial" pitchFamily="34" charset="0"/>
              <a:buNone/>
              <a:defRPr b="0"/>
            </a:lvl2pPr>
            <a:lvl3pPr>
              <a:buNone/>
              <a:defRPr b="0"/>
            </a:lvl3pPr>
            <a:lvl4pPr>
              <a:buNone/>
              <a:defRPr b="0"/>
            </a:lvl4pPr>
            <a:lvl5pPr>
              <a:buNone/>
              <a:defRPr b="0"/>
            </a:lvl5pPr>
          </a:lstStyle>
          <a:p>
            <a:pPr lvl="0"/>
            <a:r>
              <a:rPr lang="en-US" dirty="0" smtClean="0"/>
              <a:t>Click to add quote</a:t>
            </a:r>
            <a:endParaRPr lang="en-AU" dirty="0"/>
          </a:p>
        </p:txBody>
      </p:sp>
      <p:sp>
        <p:nvSpPr>
          <p:cNvPr id="7" name="Line 28"/>
          <p:cNvSpPr>
            <a:spLocks noChangeShapeType="1"/>
          </p:cNvSpPr>
          <p:nvPr userDrawn="1"/>
        </p:nvSpPr>
        <p:spPr bwMode="auto">
          <a:xfrm>
            <a:off x="428596" y="1714488"/>
            <a:ext cx="8286808" cy="0"/>
          </a:xfrm>
          <a:prstGeom prst="line">
            <a:avLst/>
          </a:prstGeom>
          <a:noFill/>
          <a:ln w="9525">
            <a:solidFill>
              <a:srgbClr val="709F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b="1" dirty="0"/>
          </a:p>
        </p:txBody>
      </p:sp>
      <p:sp>
        <p:nvSpPr>
          <p:cNvPr id="8" name="Line 28"/>
          <p:cNvSpPr>
            <a:spLocks noChangeShapeType="1"/>
          </p:cNvSpPr>
          <p:nvPr userDrawn="1"/>
        </p:nvSpPr>
        <p:spPr bwMode="auto">
          <a:xfrm>
            <a:off x="428596" y="1071546"/>
            <a:ext cx="8286808" cy="0"/>
          </a:xfrm>
          <a:prstGeom prst="line">
            <a:avLst/>
          </a:prstGeom>
          <a:noFill/>
          <a:ln w="9525">
            <a:solidFill>
              <a:srgbClr val="709F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b="1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28596" y="1785926"/>
            <a:ext cx="8280000" cy="4429156"/>
          </a:xfrm>
        </p:spPr>
        <p:txBody>
          <a:bodyPr numCol="2" spcCol="180000"/>
          <a:lstStyle>
            <a:lvl1pPr marL="266700" indent="-266700" algn="l" rtl="0" eaLnBrk="0" fontAlgn="base" hangingPunct="0">
              <a:spcAft>
                <a:spcPct val="0"/>
              </a:spcAft>
              <a:buClr>
                <a:srgbClr val="7293B9"/>
              </a:buClr>
              <a:buFont typeface="Arial" pitchFamily="34" charset="0"/>
              <a:buChar char="•"/>
              <a:tabLst/>
              <a:defRPr lang="en-US" sz="9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buClr>
                <a:srgbClr val="7293B9"/>
              </a:buClr>
              <a:buFont typeface="Arial" pitchFamily="34" charset="0"/>
              <a:buChar char="•"/>
              <a:defRPr lang="en-US" sz="9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buClr>
                <a:srgbClr val="7293B9"/>
              </a:buClr>
              <a:buFont typeface="Arial" pitchFamily="34" charset="0"/>
              <a:buChar char="•"/>
              <a:defRPr lang="en-US" sz="9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buClr>
                <a:srgbClr val="7293B9"/>
              </a:buClr>
              <a:buFont typeface="Arial" pitchFamily="34" charset="0"/>
              <a:buChar char="•"/>
              <a:defRPr lang="en-US" sz="9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buClr>
                <a:srgbClr val="7293B9"/>
              </a:buClr>
              <a:buFont typeface="Arial" pitchFamily="34" charset="0"/>
              <a:buChar char="•"/>
              <a:defRPr lang="en-AU" sz="9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8596" y="1428750"/>
            <a:ext cx="8286750" cy="4572000"/>
          </a:xfrm>
        </p:spPr>
        <p:txBody>
          <a:bodyPr numCol="2">
            <a:normAutofit/>
          </a:bodyPr>
          <a:lstStyle>
            <a:lvl1pPr marL="266700" indent="-266700">
              <a:buClr>
                <a:srgbClr val="7293B9"/>
              </a:buClr>
              <a:defRPr/>
            </a:lvl1pPr>
            <a:lvl2pPr>
              <a:buClr>
                <a:srgbClr val="7293B9"/>
              </a:buClr>
              <a:buFont typeface="Arial" pitchFamily="34" charset="0"/>
              <a:buChar char="•"/>
              <a:defRPr/>
            </a:lvl2pPr>
            <a:lvl3pPr>
              <a:buClr>
                <a:srgbClr val="7293B9"/>
              </a:buClr>
              <a:buFont typeface="Arial" pitchFamily="34" charset="0"/>
              <a:buChar char="•"/>
              <a:defRPr/>
            </a:lvl3pPr>
            <a:lvl4pPr>
              <a:buClr>
                <a:srgbClr val="7293B9"/>
              </a:buClr>
              <a:buFont typeface="Arial" pitchFamily="34" charset="0"/>
              <a:buChar char="•"/>
              <a:defRPr/>
            </a:lvl4pPr>
            <a:lvl5pPr>
              <a:buClr>
                <a:srgbClr val="7293B9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B48DD418-F511-4331-A8DF-C8E623FB29E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 hasCustomPrompt="1"/>
          </p:nvPr>
        </p:nvSpPr>
        <p:spPr>
          <a:xfrm>
            <a:off x="428625" y="1428736"/>
            <a:ext cx="8280000" cy="4786327"/>
          </a:xfrm>
        </p:spPr>
        <p:txBody>
          <a:bodyPr/>
          <a:lstStyle>
            <a:lvl1pPr>
              <a:buClr>
                <a:srgbClr val="7293B9"/>
              </a:buClr>
              <a:defRPr/>
            </a:lvl1pPr>
          </a:lstStyle>
          <a:p>
            <a:r>
              <a:rPr lang="en-AU" dirty="0" smtClean="0"/>
              <a:t>Click to add table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428596" y="1428755"/>
            <a:ext cx="8280000" cy="4786327"/>
          </a:xfrm>
        </p:spPr>
        <p:txBody>
          <a:bodyPr/>
          <a:lstStyle>
            <a:lvl1pPr>
              <a:buClr>
                <a:srgbClr val="8FA9C8"/>
              </a:buClr>
              <a:defRPr/>
            </a:lvl1pPr>
          </a:lstStyle>
          <a:p>
            <a:r>
              <a:rPr lang="en-AU" dirty="0" smtClean="0"/>
              <a:t>Click to add chart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8596" y="1428750"/>
            <a:ext cx="8286750" cy="4572000"/>
          </a:xfrm>
        </p:spPr>
        <p:txBody>
          <a:bodyPr numCol="2"/>
          <a:lstStyle>
            <a:lvl1pPr marL="266700" indent="-266700">
              <a:buClr>
                <a:srgbClr val="7293B9"/>
              </a:buClr>
              <a:defRPr/>
            </a:lvl1pPr>
            <a:lvl2pPr>
              <a:buClr>
                <a:srgbClr val="7293B9"/>
              </a:buClr>
              <a:buFont typeface="Arial" pitchFamily="34" charset="0"/>
              <a:buChar char="•"/>
              <a:defRPr/>
            </a:lvl2pPr>
            <a:lvl3pPr>
              <a:buClr>
                <a:srgbClr val="7293B9"/>
              </a:buClr>
              <a:buFont typeface="Arial" pitchFamily="34" charset="0"/>
              <a:buChar char="•"/>
              <a:defRPr/>
            </a:lvl3pPr>
            <a:lvl4pPr>
              <a:buClr>
                <a:srgbClr val="7293B9"/>
              </a:buClr>
              <a:buFont typeface="Arial" pitchFamily="34" charset="0"/>
              <a:buChar char="•"/>
              <a:defRPr/>
            </a:lvl4pPr>
            <a:lvl5pPr>
              <a:buClr>
                <a:srgbClr val="7293B9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214942" y="3786205"/>
            <a:ext cx="3214688" cy="2214563"/>
          </a:xfrm>
        </p:spPr>
        <p:txBody>
          <a:bodyPr/>
          <a:lstStyle>
            <a:lvl1pPr>
              <a:buClr>
                <a:srgbClr val="7293B9"/>
              </a:buClr>
              <a:defRPr baseline="0"/>
            </a:lvl1pPr>
          </a:lstStyle>
          <a:p>
            <a:r>
              <a:rPr lang="en-AU" dirty="0" smtClean="0"/>
              <a:t>Add Picture – browse M:\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3 p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333345" y="142852"/>
            <a:ext cx="8286808" cy="7143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j-cs"/>
              </a:rPr>
              <a:t>Team CVs</a:t>
            </a:r>
            <a:endParaRPr lang="en-AU" sz="2800" b="1" dirty="0" smtClean="0">
              <a:solidFill>
                <a:schemeClr val="bg1"/>
              </a:solidFill>
              <a:latin typeface="Arial" pitchFamily="34" charset="0"/>
              <a:ea typeface="+mn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5" name="Group 6"/>
          <p:cNvGrpSpPr/>
          <p:nvPr userDrawn="1"/>
        </p:nvGrpSpPr>
        <p:grpSpPr>
          <a:xfrm>
            <a:off x="214282" y="2428868"/>
            <a:ext cx="2857520" cy="305413"/>
            <a:chOff x="6215074" y="2428868"/>
            <a:chExt cx="2786082" cy="3054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296069" y="2428868"/>
              <a:ext cx="25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15074" y="2500306"/>
              <a:ext cx="2786082" cy="2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Aft>
                  <a:spcPts val="200"/>
                </a:spcAft>
              </a:pPr>
              <a:endParaRPr lang="en-AU" sz="9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285750" y="1277430"/>
            <a:ext cx="936000" cy="10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AU" dirty="0" smtClean="0"/>
              <a:t>Add Photo Browse to M:\</a:t>
            </a:r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14413" y="1357314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14413" y="1776402"/>
            <a:ext cx="1980000" cy="255310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1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14413" y="2081195"/>
            <a:ext cx="1980000" cy="142884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T +61 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14413" y="1581145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04757" y="2500313"/>
            <a:ext cx="2772000" cy="3714769"/>
          </a:xfrm>
        </p:spPr>
        <p:txBody>
          <a:bodyPr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900">
                <a:latin typeface="+mn-lt"/>
              </a:defRPr>
            </a:lvl1pPr>
            <a:lvl2pPr marL="0" indent="0">
              <a:buNone/>
              <a:defRPr sz="900">
                <a:latin typeface="+mn-lt"/>
              </a:defRPr>
            </a:lvl2pPr>
            <a:lvl3pPr marL="0" indent="0">
              <a:buNone/>
              <a:defRPr sz="900">
                <a:latin typeface="+mn-lt"/>
              </a:defRPr>
            </a:lvl3pPr>
            <a:lvl4pPr marL="0" indent="0">
              <a:buNone/>
              <a:defRPr sz="900">
                <a:latin typeface="+mn-lt"/>
              </a:defRPr>
            </a:lvl4pPr>
            <a:lvl5pPr marL="0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214413" y="2233604"/>
            <a:ext cx="1980000" cy="142876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</a:p>
        </p:txBody>
      </p:sp>
      <p:grpSp>
        <p:nvGrpSpPr>
          <p:cNvPr id="36" name="Group 6"/>
          <p:cNvGrpSpPr/>
          <p:nvPr userDrawn="1"/>
        </p:nvGrpSpPr>
        <p:grpSpPr>
          <a:xfrm>
            <a:off x="3163505" y="2428868"/>
            <a:ext cx="2857520" cy="305413"/>
            <a:chOff x="6215074" y="2428868"/>
            <a:chExt cx="2786082" cy="305413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296069" y="2428868"/>
              <a:ext cx="25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215074" y="2500306"/>
              <a:ext cx="2786082" cy="2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Aft>
                  <a:spcPts val="200"/>
                </a:spcAft>
              </a:pPr>
              <a:endParaRPr lang="en-AU" sz="9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9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3234973" y="1277430"/>
            <a:ext cx="936000" cy="10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AU" dirty="0" smtClean="0"/>
              <a:t>Add Photo Browse to M:\</a:t>
            </a:r>
            <a:endParaRPr lang="en-AU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163636" y="1357314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163636" y="1776402"/>
            <a:ext cx="1980000" cy="255310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1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163636" y="2081195"/>
            <a:ext cx="1980000" cy="142884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T +61 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163636" y="1581145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153980" y="2500313"/>
            <a:ext cx="2772000" cy="3714769"/>
          </a:xfrm>
        </p:spPr>
        <p:txBody>
          <a:bodyPr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900">
                <a:latin typeface="+mn-lt"/>
              </a:defRPr>
            </a:lvl1pPr>
            <a:lvl2pPr marL="0" indent="0">
              <a:buNone/>
              <a:defRPr sz="900">
                <a:latin typeface="+mn-lt"/>
              </a:defRPr>
            </a:lvl2pPr>
            <a:lvl3pPr marL="0" indent="0">
              <a:buNone/>
              <a:defRPr sz="900">
                <a:latin typeface="+mn-lt"/>
              </a:defRPr>
            </a:lvl3pPr>
            <a:lvl4pPr marL="0" indent="0">
              <a:buNone/>
              <a:defRPr sz="900">
                <a:latin typeface="+mn-lt"/>
              </a:defRPr>
            </a:lvl4pPr>
            <a:lvl5pPr marL="0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4163636" y="2233604"/>
            <a:ext cx="1980000" cy="142876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</a:p>
        </p:txBody>
      </p:sp>
      <p:grpSp>
        <p:nvGrpSpPr>
          <p:cNvPr id="46" name="Group 6"/>
          <p:cNvGrpSpPr/>
          <p:nvPr userDrawn="1"/>
        </p:nvGrpSpPr>
        <p:grpSpPr>
          <a:xfrm>
            <a:off x="6125801" y="2428868"/>
            <a:ext cx="2857520" cy="305413"/>
            <a:chOff x="6215074" y="2428868"/>
            <a:chExt cx="2786082" cy="30541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296069" y="2428868"/>
              <a:ext cx="25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215074" y="2500306"/>
              <a:ext cx="2786082" cy="2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Aft>
                  <a:spcPts val="200"/>
                </a:spcAft>
              </a:pPr>
              <a:endParaRPr lang="en-AU" sz="9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49" name="Picture Placeholder 17"/>
          <p:cNvSpPr>
            <a:spLocks noGrp="1"/>
          </p:cNvSpPr>
          <p:nvPr>
            <p:ph type="pic" sz="quarter" idx="26" hasCustomPrompt="1"/>
          </p:nvPr>
        </p:nvSpPr>
        <p:spPr>
          <a:xfrm>
            <a:off x="6197269" y="1277430"/>
            <a:ext cx="936000" cy="10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AU" dirty="0" smtClean="0"/>
              <a:t>Add Photo Browse to M:\</a:t>
            </a:r>
            <a:endParaRPr lang="en-AU" dirty="0"/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 hasCustomPrompt="1"/>
          </p:nvPr>
        </p:nvSpPr>
        <p:spPr>
          <a:xfrm>
            <a:off x="7125932" y="1357314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51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7125932" y="1776402"/>
            <a:ext cx="1980000" cy="255310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1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 hasCustomPrompt="1"/>
          </p:nvPr>
        </p:nvSpPr>
        <p:spPr>
          <a:xfrm>
            <a:off x="7125932" y="2081195"/>
            <a:ext cx="1980000" cy="142884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T +61 </a:t>
            </a:r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7125932" y="1581145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54" name="Text Placeholder 24"/>
          <p:cNvSpPr>
            <a:spLocks noGrp="1"/>
          </p:cNvSpPr>
          <p:nvPr>
            <p:ph type="body" sz="quarter" idx="31" hasCustomPrompt="1"/>
          </p:nvPr>
        </p:nvSpPr>
        <p:spPr>
          <a:xfrm>
            <a:off x="6116276" y="2500313"/>
            <a:ext cx="2772000" cy="3714769"/>
          </a:xfrm>
        </p:spPr>
        <p:txBody>
          <a:bodyPr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900">
                <a:latin typeface="+mn-lt"/>
              </a:defRPr>
            </a:lvl1pPr>
            <a:lvl2pPr marL="0" indent="0">
              <a:buNone/>
              <a:defRPr sz="900">
                <a:latin typeface="+mn-lt"/>
              </a:defRPr>
            </a:lvl2pPr>
            <a:lvl3pPr marL="0" indent="0">
              <a:buNone/>
              <a:defRPr sz="900">
                <a:latin typeface="+mn-lt"/>
              </a:defRPr>
            </a:lvl3pPr>
            <a:lvl4pPr marL="0" indent="0">
              <a:buNone/>
              <a:defRPr sz="900">
                <a:latin typeface="+mn-lt"/>
              </a:defRPr>
            </a:lvl4pPr>
            <a:lvl5pPr marL="0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7125932" y="2233604"/>
            <a:ext cx="1980000" cy="142876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2 p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 b="0"/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5" name="Group 6"/>
          <p:cNvGrpSpPr/>
          <p:nvPr userDrawn="1"/>
        </p:nvGrpSpPr>
        <p:grpSpPr>
          <a:xfrm>
            <a:off x="214282" y="2428868"/>
            <a:ext cx="2857520" cy="305413"/>
            <a:chOff x="6215074" y="2428868"/>
            <a:chExt cx="2786082" cy="3054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296069" y="2428868"/>
              <a:ext cx="25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15074" y="2500306"/>
              <a:ext cx="2786082" cy="2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Aft>
                  <a:spcPts val="200"/>
                </a:spcAft>
              </a:pPr>
              <a:endParaRPr lang="en-AU" sz="9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285750" y="1277430"/>
            <a:ext cx="936000" cy="10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AU" dirty="0" smtClean="0"/>
              <a:t>Add Photo Browse to M:\</a:t>
            </a:r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14413" y="1357314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14413" y="1776402"/>
            <a:ext cx="1980000" cy="255310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1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14413" y="2081195"/>
            <a:ext cx="1980000" cy="142884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T +61 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14413" y="1581145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04757" y="2500313"/>
            <a:ext cx="2772000" cy="3714769"/>
          </a:xfrm>
        </p:spPr>
        <p:txBody>
          <a:bodyPr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900">
                <a:latin typeface="+mn-lt"/>
              </a:defRPr>
            </a:lvl1pPr>
            <a:lvl2pPr marL="0" indent="0">
              <a:buNone/>
              <a:defRPr sz="900">
                <a:latin typeface="+mn-lt"/>
              </a:defRPr>
            </a:lvl2pPr>
            <a:lvl3pPr marL="0" indent="0">
              <a:buNone/>
              <a:defRPr sz="900">
                <a:latin typeface="+mn-lt"/>
              </a:defRPr>
            </a:lvl3pPr>
            <a:lvl4pPr marL="0" indent="0">
              <a:buNone/>
              <a:defRPr sz="900">
                <a:latin typeface="+mn-lt"/>
              </a:defRPr>
            </a:lvl4pPr>
            <a:lvl5pPr marL="0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214413" y="2233604"/>
            <a:ext cx="1980000" cy="142876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</a:p>
        </p:txBody>
      </p:sp>
      <p:grpSp>
        <p:nvGrpSpPr>
          <p:cNvPr id="6" name="Group 6"/>
          <p:cNvGrpSpPr/>
          <p:nvPr userDrawn="1"/>
        </p:nvGrpSpPr>
        <p:grpSpPr>
          <a:xfrm>
            <a:off x="3163505" y="2428868"/>
            <a:ext cx="2857520" cy="305413"/>
            <a:chOff x="6215074" y="2428868"/>
            <a:chExt cx="2786082" cy="305413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296069" y="2428868"/>
              <a:ext cx="25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215074" y="2500306"/>
              <a:ext cx="2786082" cy="233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spcAft>
                  <a:spcPts val="200"/>
                </a:spcAft>
              </a:pPr>
              <a:endParaRPr lang="en-AU" sz="9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9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3234973" y="1277430"/>
            <a:ext cx="936000" cy="10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AU" dirty="0" smtClean="0"/>
              <a:t>Add Photo Browse to M:\</a:t>
            </a:r>
            <a:endParaRPr lang="en-AU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163636" y="1357314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163636" y="1776402"/>
            <a:ext cx="1980000" cy="255310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1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163636" y="2081195"/>
            <a:ext cx="1980000" cy="142884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T +61 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163636" y="1581145"/>
            <a:ext cx="1980000" cy="21429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 b="1">
                <a:solidFill>
                  <a:srgbClr val="7293B9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153980" y="2500313"/>
            <a:ext cx="2772000" cy="3714769"/>
          </a:xfrm>
        </p:spPr>
        <p:txBody>
          <a:bodyPr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900">
                <a:latin typeface="+mn-lt"/>
              </a:defRPr>
            </a:lvl1pPr>
            <a:lvl2pPr marL="0" indent="0">
              <a:buNone/>
              <a:defRPr sz="900">
                <a:latin typeface="+mn-lt"/>
              </a:defRPr>
            </a:lvl2pPr>
            <a:lvl3pPr marL="0" indent="0">
              <a:buNone/>
              <a:defRPr sz="900">
                <a:latin typeface="+mn-lt"/>
              </a:defRPr>
            </a:lvl3pPr>
            <a:lvl4pPr marL="0" indent="0">
              <a:buNone/>
              <a:defRPr sz="900">
                <a:latin typeface="+mn-lt"/>
              </a:defRPr>
            </a:lvl4pPr>
            <a:lvl5pPr marL="0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4163636" y="2233604"/>
            <a:ext cx="1980000" cy="142876"/>
          </a:xfrm>
        </p:spPr>
        <p:txBody>
          <a:bodyPr tIns="0" bIns="0"/>
          <a:lstStyle>
            <a:lvl1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rgbClr val="7293B9"/>
                </a:solidFill>
              </a:defRPr>
            </a:lvl2pPr>
            <a:lvl3pPr>
              <a:buNone/>
              <a:defRPr sz="1000">
                <a:solidFill>
                  <a:srgbClr val="7293B9"/>
                </a:solidFill>
              </a:defRPr>
            </a:lvl3pPr>
            <a:lvl4pPr>
              <a:buNone/>
              <a:defRPr sz="1000">
                <a:solidFill>
                  <a:srgbClr val="7293B9"/>
                </a:solidFill>
              </a:defRPr>
            </a:lvl4pPr>
            <a:lvl5pPr>
              <a:buNone/>
              <a:defRPr sz="1000">
                <a:solidFill>
                  <a:srgbClr val="7293B9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33345" y="142852"/>
            <a:ext cx="8286808" cy="7143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j-cs"/>
              </a:rPr>
              <a:t>Team CVs</a:t>
            </a:r>
            <a:endParaRPr lang="en-AU" sz="2800" b="1" dirty="0" smtClean="0">
              <a:solidFill>
                <a:schemeClr val="bg1"/>
              </a:solidFill>
              <a:latin typeface="Arial" pitchFamily="34" charset="0"/>
              <a:ea typeface="+mn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597" y="6423025"/>
            <a:ext cx="7072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0">
                <a:solidFill>
                  <a:srgbClr val="7293B9"/>
                </a:solidFill>
              </a:defRPr>
            </a:lvl1pPr>
          </a:lstStyle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0367" y="6423025"/>
            <a:ext cx="9350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0">
                <a:solidFill>
                  <a:srgbClr val="7293B9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>
            <a:off x="428596" y="6381750"/>
            <a:ext cx="8286808" cy="0"/>
          </a:xfrm>
          <a:prstGeom prst="line">
            <a:avLst/>
          </a:prstGeom>
          <a:noFill/>
          <a:ln w="9525">
            <a:solidFill>
              <a:srgbClr val="709F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b="1" dirty="0"/>
          </a:p>
        </p:txBody>
      </p:sp>
      <p:pic>
        <p:nvPicPr>
          <p:cNvPr id="1029" name="Picture 6" descr="M:\G+T Designer\_Reference\Image Library\Architecture, Buildings, Landmarks\845907_81772193.jpg"/>
          <p:cNvPicPr>
            <a:picLocks noChangeAspect="1" noChangeArrowheads="1"/>
          </p:cNvPicPr>
          <p:nvPr/>
        </p:nvPicPr>
        <p:blipFill>
          <a:blip r:embed="rId12" cstate="print"/>
          <a:srcRect b="88544"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7293B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pic>
        <p:nvPicPr>
          <p:cNvPr id="1031" name="Picture 27" descr="G+T-Logo-white-transparent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563" y="214313"/>
            <a:ext cx="10715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142875"/>
            <a:ext cx="8277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add title</a:t>
            </a:r>
          </a:p>
        </p:txBody>
      </p:sp>
      <p:sp>
        <p:nvSpPr>
          <p:cNvPr id="1033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28624" y="1428736"/>
            <a:ext cx="8280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spcCol="18000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5" r:id="rId2"/>
    <p:sldLayoutId id="2147483790" r:id="rId3"/>
    <p:sldLayoutId id="2147483787" r:id="rId4"/>
    <p:sldLayoutId id="2147483784" r:id="rId5"/>
    <p:sldLayoutId id="2147483786" r:id="rId6"/>
    <p:sldLayoutId id="2147483788" r:id="rId7"/>
    <p:sldLayoutId id="2147483795" r:id="rId8"/>
    <p:sldLayoutId id="2147483797" r:id="rId9"/>
    <p:sldLayoutId id="2147483798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n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95988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95988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95988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95988"/>
          </a:solidFill>
          <a:latin typeface="Arial Black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7293B9"/>
        </a:buClr>
        <a:buFont typeface="Arial" pitchFamily="34" charset="0"/>
        <a:buChar char="•"/>
        <a:defRPr lang="en-US" sz="9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10000"/>
        </a:spcBef>
        <a:spcAft>
          <a:spcPct val="0"/>
        </a:spcAft>
        <a:buClr>
          <a:srgbClr val="7293B9"/>
        </a:buClr>
        <a:buFont typeface="Arial" pitchFamily="34" charset="0"/>
        <a:buChar char="•"/>
        <a:defRPr lang="en-US" sz="9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rtl="0" eaLnBrk="0" fontAlgn="base" hangingPunct="0">
        <a:spcBef>
          <a:spcPct val="10000"/>
        </a:spcBef>
        <a:spcAft>
          <a:spcPct val="0"/>
        </a:spcAft>
        <a:buClr>
          <a:srgbClr val="7293B9"/>
        </a:buClr>
        <a:buFont typeface="Arial" pitchFamily="34" charset="0"/>
        <a:buChar char="•"/>
        <a:defRPr lang="en-US" sz="9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8288" algn="l" rtl="0" eaLnBrk="0" fontAlgn="base" hangingPunct="0">
        <a:spcBef>
          <a:spcPct val="10000"/>
        </a:spcBef>
        <a:spcAft>
          <a:spcPct val="0"/>
        </a:spcAft>
        <a:buClr>
          <a:srgbClr val="7293B9"/>
        </a:buClr>
        <a:buFont typeface="Arial" pitchFamily="34" charset="0"/>
        <a:buChar char="•"/>
        <a:defRPr lang="en-US" sz="9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10000"/>
        </a:spcBef>
        <a:spcAft>
          <a:spcPct val="0"/>
        </a:spcAft>
        <a:buClr>
          <a:srgbClr val="7293B9"/>
        </a:buClr>
        <a:buFont typeface="Arial" pitchFamily="34" charset="0"/>
        <a:buChar char="•"/>
        <a:defRPr lang="en-AU" sz="9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336800" indent="-228600" algn="l" rtl="0" fontAlgn="base">
        <a:spcBef>
          <a:spcPct val="10000"/>
        </a:spcBef>
        <a:spcAft>
          <a:spcPct val="0"/>
        </a:spcAft>
        <a:buClr>
          <a:srgbClr val="195988"/>
        </a:buClr>
        <a:buChar char="»"/>
        <a:defRPr sz="2600">
          <a:solidFill>
            <a:schemeClr val="tx1"/>
          </a:solidFill>
          <a:latin typeface="+mn-lt"/>
        </a:defRPr>
      </a:lvl6pPr>
      <a:lvl7pPr marL="2794000" indent="-228600" algn="l" rtl="0" fontAlgn="base">
        <a:spcBef>
          <a:spcPct val="10000"/>
        </a:spcBef>
        <a:spcAft>
          <a:spcPct val="0"/>
        </a:spcAft>
        <a:buClr>
          <a:srgbClr val="195988"/>
        </a:buClr>
        <a:buChar char="»"/>
        <a:defRPr sz="2600">
          <a:solidFill>
            <a:schemeClr val="tx1"/>
          </a:solidFill>
          <a:latin typeface="+mn-lt"/>
        </a:defRPr>
      </a:lvl7pPr>
      <a:lvl8pPr marL="3251200" indent="-228600" algn="l" rtl="0" fontAlgn="base">
        <a:spcBef>
          <a:spcPct val="10000"/>
        </a:spcBef>
        <a:spcAft>
          <a:spcPct val="0"/>
        </a:spcAft>
        <a:buClr>
          <a:srgbClr val="195988"/>
        </a:buClr>
        <a:buChar char="»"/>
        <a:defRPr sz="2600">
          <a:solidFill>
            <a:schemeClr val="tx1"/>
          </a:solidFill>
          <a:latin typeface="+mn-lt"/>
        </a:defRPr>
      </a:lvl8pPr>
      <a:lvl9pPr marL="3708400" indent="-228600" algn="l" rtl="0" fontAlgn="base">
        <a:spcBef>
          <a:spcPct val="10000"/>
        </a:spcBef>
        <a:spcAft>
          <a:spcPct val="0"/>
        </a:spcAft>
        <a:buClr>
          <a:srgbClr val="195988"/>
        </a:buClr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484784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Recent Developments in Australian Competition Law</a:t>
            </a:r>
            <a:endParaRPr lang="en-AU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52634" t="13377" r="1897" b="39844"/>
          <a:stretch>
            <a:fillRect/>
          </a:stretch>
        </p:blipFill>
        <p:spPr bwMode="auto">
          <a:xfrm>
            <a:off x="152400" y="980728"/>
            <a:ext cx="88392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33136" y="5053558"/>
            <a:ext cx="8858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95988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A Practitioner’s</a:t>
            </a:r>
            <a:r>
              <a:rPr kumimoji="0" lang="en-AU" sz="2000" b="1" i="0" u="none" strike="noStrike" kern="0" cap="none" spc="0" normalizeH="0" noProof="0" dirty="0" smtClean="0">
                <a:ln>
                  <a:noFill/>
                </a:ln>
                <a:solidFill>
                  <a:srgbClr val="195988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Perspective on </a:t>
            </a:r>
            <a:r>
              <a:rPr lang="en-AU" sz="2000" b="1" kern="0" dirty="0" smtClean="0">
                <a:solidFill>
                  <a:srgbClr val="195988"/>
                </a:solidFill>
                <a:latin typeface="Arial Black" pitchFamily="34" charset="0"/>
                <a:cs typeface="+mj-cs"/>
              </a:rPr>
              <a:t>International Enforcement Cooperation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en-AU" sz="1400" dirty="0" smtClean="0">
                <a:solidFill>
                  <a:schemeClr val="accent2">
                    <a:lumMod val="50000"/>
                  </a:schemeClr>
                </a:solidFill>
              </a:rPr>
              <a:t>Not for </a:t>
            </a:r>
            <a:r>
              <a:rPr lang="en-AU" sz="1400" dirty="0">
                <a:solidFill>
                  <a:schemeClr val="accent2">
                    <a:lumMod val="50000"/>
                  </a:schemeClr>
                </a:solidFill>
              </a:rPr>
              <a:t>quotation</a:t>
            </a:r>
            <a:r>
              <a:rPr lang="en-AU" sz="1400" dirty="0">
                <a:solidFill>
                  <a:schemeClr val="accent2">
                    <a:lumMod val="90000"/>
                  </a:schemeClr>
                </a:solidFill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0" cap="none" spc="0" normalizeH="0" baseline="0" noProof="0" dirty="0" smtClean="0">
              <a:ln>
                <a:noFill/>
              </a:ln>
              <a:solidFill>
                <a:srgbClr val="195988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 l="75861" t="80664" r="3828" b="8594"/>
          <a:stretch>
            <a:fillRect/>
          </a:stretch>
        </p:blipFill>
        <p:spPr bwMode="auto">
          <a:xfrm>
            <a:off x="323528" y="5445224"/>
            <a:ext cx="3888432" cy="82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5598689" y="5373216"/>
            <a:ext cx="3167460" cy="90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spcAft>
                <a:spcPts val="600"/>
              </a:spcAft>
              <a:defRPr/>
            </a:pPr>
            <a:r>
              <a:rPr lang="en-AU" sz="2000" b="1" dirty="0" smtClean="0">
                <a:solidFill>
                  <a:srgbClr val="195988"/>
                </a:solidFill>
              </a:rPr>
              <a:t>June 2013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defRPr/>
            </a:pPr>
            <a:r>
              <a:rPr lang="en-AU" sz="2000" b="1" dirty="0" smtClean="0">
                <a:solidFill>
                  <a:srgbClr val="195988"/>
                </a:solidFill>
              </a:rPr>
              <a:t>Luke Woodward</a:t>
            </a:r>
            <a:endParaRPr lang="en-AU" sz="2000" b="1" dirty="0">
              <a:solidFill>
                <a:srgbClr val="195988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AU" sz="1400" dirty="0">
                <a:solidFill>
                  <a:srgbClr val="195988"/>
                </a:solidFill>
                <a:latin typeface="+mn-lt"/>
              </a:rPr>
              <a:t> 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AU" dirty="0">
              <a:solidFill>
                <a:srgbClr val="7293B9"/>
              </a:solidFill>
              <a:latin typeface="Gill Sans MT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046540" cy="498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6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Many Competition</a:t>
            </a:r>
            <a:r>
              <a:rPr lang="en-AU" baseline="0" dirty="0" smtClean="0"/>
              <a:t> Issues are Transnational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596" y="6423025"/>
            <a:ext cx="7743803" cy="360363"/>
          </a:xfrm>
        </p:spPr>
        <p:txBody>
          <a:bodyPr/>
          <a:lstStyle/>
          <a:p>
            <a:pPr algn="ctr"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8596" y="1484784"/>
            <a:ext cx="8286750" cy="4515966"/>
          </a:xfrm>
        </p:spPr>
        <p:txBody>
          <a:bodyPr numCol="1">
            <a:normAutofit/>
          </a:bodyPr>
          <a:lstStyle/>
          <a:p>
            <a:pPr algn="ctr"/>
            <a:endParaRPr lang="en-AU" dirty="0" smtClean="0"/>
          </a:p>
          <a:p>
            <a:pPr>
              <a:lnSpc>
                <a:spcPct val="150000"/>
              </a:lnSpc>
            </a:pPr>
            <a:r>
              <a:rPr lang="en-AU" sz="2000" dirty="0">
                <a:cs typeface="+mj-cs"/>
              </a:rPr>
              <a:t>Businesses provide goods and services</a:t>
            </a:r>
          </a:p>
          <a:p>
            <a:pPr lvl="1">
              <a:lnSpc>
                <a:spcPct val="150000"/>
              </a:lnSpc>
            </a:pPr>
            <a:r>
              <a:rPr lang="en-AU" sz="1800" dirty="0"/>
              <a:t>in international markets, </a:t>
            </a:r>
            <a:r>
              <a:rPr lang="en-AU" sz="1800" dirty="0" err="1"/>
              <a:t>eg</a:t>
            </a:r>
            <a:r>
              <a:rPr lang="en-AU" sz="1800" dirty="0"/>
              <a:t> commodities</a:t>
            </a:r>
          </a:p>
          <a:p>
            <a:pPr lvl="1">
              <a:lnSpc>
                <a:spcPct val="150000"/>
              </a:lnSpc>
            </a:pPr>
            <a:r>
              <a:rPr lang="en-AU" sz="1800" dirty="0"/>
              <a:t>in bilateral or two sided country markets, </a:t>
            </a:r>
            <a:r>
              <a:rPr lang="en-AU" sz="1800" dirty="0" err="1"/>
              <a:t>eg</a:t>
            </a:r>
            <a:r>
              <a:rPr lang="en-AU" sz="1800" dirty="0"/>
              <a:t> aviation</a:t>
            </a:r>
          </a:p>
          <a:p>
            <a:pPr lvl="1">
              <a:lnSpc>
                <a:spcPct val="150000"/>
              </a:lnSpc>
            </a:pPr>
            <a:r>
              <a:rPr lang="en-AU" sz="1800" dirty="0"/>
              <a:t>or simply import/export across countries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cs typeface="+mj-cs"/>
              </a:rPr>
              <a:t>Some MNC’s operate directly in many countries</a:t>
            </a:r>
          </a:p>
          <a:p>
            <a:pPr lvl="1">
              <a:lnSpc>
                <a:spcPct val="150000"/>
              </a:lnSpc>
            </a:pPr>
            <a:r>
              <a:rPr lang="en-AU" sz="1800" dirty="0"/>
              <a:t>matrix structures, Head Office, Regional HQ’s and Local Management</a:t>
            </a:r>
          </a:p>
          <a:p>
            <a:pPr lvl="1">
              <a:lnSpc>
                <a:spcPct val="150000"/>
              </a:lnSpc>
            </a:pPr>
            <a:r>
              <a:rPr lang="en-AU" sz="1800" dirty="0"/>
              <a:t>Head Office and Regional HQ’s make decisions that apply in other countries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Others may operate in your market through local agents/distributors</a:t>
            </a:r>
            <a:endParaRPr lang="en-AU" sz="2000" dirty="0">
              <a:cs typeface="+mj-cs"/>
            </a:endParaRPr>
          </a:p>
          <a:p>
            <a:pPr lvl="1" algn="ctr"/>
            <a:endParaRPr lang="en-AU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7140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fontAlgn="base"/>
            <a:r>
              <a:rPr lang="en-AU" dirty="0" smtClean="0">
                <a:effectLst/>
              </a:rPr>
              <a:t>Implications</a:t>
            </a:r>
            <a:r>
              <a:rPr lang="en-AU" baseline="0" dirty="0" smtClean="0">
                <a:effectLst/>
              </a:rPr>
              <a:t> for Competition </a:t>
            </a:r>
            <a:r>
              <a:rPr lang="en-AU" dirty="0"/>
              <a:t>E</a:t>
            </a:r>
            <a:r>
              <a:rPr lang="en-AU" baseline="0" dirty="0" smtClean="0">
                <a:effectLst/>
              </a:rPr>
              <a:t>nforcement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7544" y="6497637"/>
            <a:ext cx="7776864" cy="360363"/>
          </a:xfrm>
        </p:spPr>
        <p:txBody>
          <a:bodyPr/>
          <a:lstStyle/>
          <a:p>
            <a:pPr algn="ctr"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528" y="1268760"/>
            <a:ext cx="8568952" cy="4896544"/>
          </a:xfrm>
        </p:spPr>
        <p:txBody>
          <a:bodyPr numCol="1">
            <a:normAutofit/>
          </a:bodyPr>
          <a:lstStyle/>
          <a:p>
            <a:pPr>
              <a:spcAft>
                <a:spcPts val="300"/>
              </a:spcAft>
            </a:pPr>
            <a:r>
              <a:rPr lang="en-AU" sz="2000" dirty="0">
                <a:cs typeface="+mj-cs"/>
              </a:rPr>
              <a:t>Conduct that affects your markets may be undertaken by businesses in other countries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AU" sz="1800" baseline="0" dirty="0" smtClean="0"/>
              <a:t>mergers, cartels, dominance,</a:t>
            </a:r>
            <a:r>
              <a:rPr lang="en-AU" sz="1800" dirty="0" smtClean="0"/>
              <a:t> distribution arrangements</a:t>
            </a:r>
            <a:r>
              <a:rPr lang="en-AU" sz="1800" baseline="0" dirty="0" smtClean="0"/>
              <a:t> 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AU" sz="2000" dirty="0">
                <a:cs typeface="+mj-cs"/>
              </a:rPr>
              <a:t>Business people are mobile, meetings can take place any where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AU" sz="1800" dirty="0"/>
              <a:t>You may need access to information/witnesses overseas </a:t>
            </a:r>
          </a:p>
          <a:p>
            <a:pPr>
              <a:spcAft>
                <a:spcPts val="300"/>
              </a:spcAft>
            </a:pPr>
            <a:r>
              <a:rPr lang="en-AU" sz="2000" dirty="0" smtClean="0">
                <a:cs typeface="+mj-cs"/>
              </a:rPr>
              <a:t>One </a:t>
            </a:r>
            <a:r>
              <a:rPr lang="en-AU" sz="2000" dirty="0">
                <a:cs typeface="+mj-cs"/>
              </a:rPr>
              <a:t>regulator may have the information/evidence/analysis you want or that may assist you, even if you don’t know that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AU" sz="2000" dirty="0">
                <a:cs typeface="+mj-cs"/>
              </a:rPr>
              <a:t>An investigation in one country may affect another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AU" sz="2000" dirty="0" smtClean="0">
                <a:cs typeface="+mj-cs"/>
              </a:rPr>
              <a:t>Remedies </a:t>
            </a:r>
            <a:r>
              <a:rPr lang="en-AU" sz="2000" dirty="0">
                <a:cs typeface="+mj-cs"/>
              </a:rPr>
              <a:t>in one country can apply in other countries</a:t>
            </a:r>
          </a:p>
          <a:p>
            <a:pPr>
              <a:spcAft>
                <a:spcPts val="300"/>
              </a:spcAft>
            </a:pPr>
            <a:r>
              <a:rPr lang="en-AU" sz="2000" dirty="0">
                <a:cs typeface="+mj-cs"/>
              </a:rPr>
              <a:t>Cooperation does not require same legal standards (although that makes it easier) or same outcomes,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AU" sz="1800" dirty="0"/>
              <a:t>cooperation does not involve forgoing own interests or loss of sovereignty</a:t>
            </a:r>
          </a:p>
          <a:p>
            <a:pPr marL="174625" indent="-174625">
              <a:buFont typeface="Arial" pitchFamily="34" charset="0"/>
              <a:buChar char="•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63525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0" dirty="0" smtClean="0"/>
              <a:t>Implications for business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596" y="6423025"/>
            <a:ext cx="7743803" cy="360363"/>
          </a:xfrm>
        </p:spPr>
        <p:txBody>
          <a:bodyPr/>
          <a:lstStyle/>
          <a:p>
            <a:pPr algn="ctr"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8596" y="1268760"/>
            <a:ext cx="8286750" cy="4731990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cs typeface="+mj-cs"/>
              </a:rPr>
              <a:t>Hard to generalise, but a few observations</a:t>
            </a:r>
          </a:p>
          <a:p>
            <a:pPr marR="0" defTabSz="914400" latinLnBrk="0">
              <a:lnSpc>
                <a:spcPct val="150000"/>
              </a:lnSpc>
              <a:buSzTx/>
              <a:tabLst/>
              <a:defRPr/>
            </a:pPr>
            <a:r>
              <a:rPr lang="en-AU" sz="2000" dirty="0">
                <a:cs typeface="+mj-cs"/>
              </a:rPr>
              <a:t>For MNCs compliance issues can be very complex and costly 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formal and informal harmonisation and convergence are</a:t>
            </a:r>
            <a:r>
              <a:rPr lang="en-AU" sz="1800" baseline="0" dirty="0" smtClean="0"/>
              <a:t> desirable – see appendix re different</a:t>
            </a:r>
            <a:r>
              <a:rPr lang="en-AU" sz="1800" dirty="0" smtClean="0"/>
              <a:t> laws for distribution arrangements</a:t>
            </a:r>
            <a:endParaRPr lang="en-AU" sz="1800" baseline="0" dirty="0" smtClean="0"/>
          </a:p>
          <a:p>
            <a:pPr lvl="1">
              <a:lnSpc>
                <a:spcPct val="150000"/>
              </a:lnSpc>
            </a:pPr>
            <a:r>
              <a:rPr lang="en-AU" sz="1800" baseline="0" dirty="0" smtClean="0"/>
              <a:t>international cooperation can foster informal harmonisation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cs typeface="+mj-cs"/>
              </a:rPr>
              <a:t>For business international cooperation can facilitate resolution of matters consistently with lower costs</a:t>
            </a:r>
          </a:p>
          <a:p>
            <a:pPr>
              <a:lnSpc>
                <a:spcPct val="150000"/>
              </a:lnSpc>
            </a:pPr>
            <a:r>
              <a:rPr lang="en-AU" sz="2000" dirty="0" smtClean="0">
                <a:cs typeface="+mj-cs"/>
              </a:rPr>
              <a:t>Accept that not always the </a:t>
            </a:r>
            <a:r>
              <a:rPr lang="en-AU" sz="2000" dirty="0">
                <a:cs typeface="+mj-cs"/>
              </a:rPr>
              <a:t>same outcome, as issues/law/practices and institutions may differ across countries, </a:t>
            </a:r>
            <a:endParaRPr lang="en-AU" sz="2000" dirty="0" smtClean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AU" sz="2000" dirty="0" smtClean="0">
                <a:cs typeface="+mj-cs"/>
              </a:rPr>
              <a:t>Even then, can </a:t>
            </a:r>
            <a:r>
              <a:rPr lang="en-AU" sz="2000" dirty="0">
                <a:cs typeface="+mj-cs"/>
              </a:rPr>
              <a:t>mean lower costs and outcomes in consistent time frames</a:t>
            </a:r>
          </a:p>
        </p:txBody>
      </p:sp>
    </p:spTree>
    <p:extLst>
      <p:ext uri="{BB962C8B-B14F-4D97-AF65-F5344CB8AC3E}">
        <p14:creationId xmlns:p14="http://schemas.microsoft.com/office/powerpoint/2010/main" val="89121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fontAlgn="base"/>
            <a:r>
              <a:rPr lang="en-AU" sz="2800" b="1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j-cs"/>
              </a:rPr>
              <a:t>A Framework for Cooperation is Important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596" y="6423025"/>
            <a:ext cx="7815811" cy="750391"/>
          </a:xfrm>
        </p:spPr>
        <p:txBody>
          <a:bodyPr/>
          <a:lstStyle/>
          <a:p>
            <a:pPr algn="ctr"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8596" y="1124744"/>
            <a:ext cx="8286750" cy="5256584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AU" sz="2000" dirty="0" smtClean="0">
                <a:cs typeface="+mj-cs"/>
              </a:rPr>
              <a:t>Difficult </a:t>
            </a:r>
            <a:r>
              <a:rPr lang="en-AU" sz="2000" dirty="0">
                <a:cs typeface="+mj-cs"/>
              </a:rPr>
              <a:t>to resolve </a:t>
            </a:r>
            <a:r>
              <a:rPr lang="en-AU" sz="2000" dirty="0" smtClean="0">
                <a:cs typeface="+mj-cs"/>
              </a:rPr>
              <a:t>issues </a:t>
            </a:r>
            <a:r>
              <a:rPr lang="en-AU" sz="2000" dirty="0">
                <a:cs typeface="+mj-cs"/>
              </a:rPr>
              <a:t>on a case by case basis, </a:t>
            </a:r>
            <a:endParaRPr lang="en-AU" sz="2000" dirty="0" smtClean="0"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AU" sz="1800" dirty="0">
                <a:cs typeface="+mj-cs"/>
              </a:rPr>
              <a:t>There is a </a:t>
            </a:r>
            <a:r>
              <a:rPr lang="en-AU" sz="1800" dirty="0" smtClean="0">
                <a:cs typeface="+mj-cs"/>
              </a:rPr>
              <a:t>range of </a:t>
            </a:r>
            <a:r>
              <a:rPr lang="en-AU" sz="1800" dirty="0">
                <a:cs typeface="+mj-cs"/>
              </a:rPr>
              <a:t>cooperation </a:t>
            </a:r>
            <a:r>
              <a:rPr lang="en-AU" sz="1800" dirty="0" smtClean="0">
                <a:cs typeface="+mj-cs"/>
              </a:rPr>
              <a:t>frameworks and some form </a:t>
            </a:r>
            <a:r>
              <a:rPr lang="en-AU" sz="1800" dirty="0">
                <a:cs typeface="+mj-cs"/>
              </a:rPr>
              <a:t>of cooperation framework </a:t>
            </a:r>
            <a:r>
              <a:rPr lang="en-AU" sz="1800" dirty="0" smtClean="0">
                <a:cs typeface="+mj-cs"/>
              </a:rPr>
              <a:t>is desirable  </a:t>
            </a:r>
            <a:endParaRPr lang="en-AU" sz="1800" dirty="0">
              <a:cs typeface="+mj-cs"/>
            </a:endParaRPr>
          </a:p>
          <a:p>
            <a:pPr marL="533400" lvl="2" indent="0">
              <a:lnSpc>
                <a:spcPct val="150000"/>
              </a:lnSpc>
              <a:buNone/>
            </a:pPr>
            <a:r>
              <a:rPr lang="en-AU" sz="1800" b="0" dirty="0" smtClean="0">
                <a:solidFill>
                  <a:schemeClr val="tx1"/>
                </a:solidFill>
                <a:effectLst/>
                <a:latin typeface="+mn-lt"/>
                <a:cs typeface="+mj-cs"/>
              </a:rPr>
              <a:t>Common market, CER – AUS/NZ, MLAT or Special Antitrust Cooperation Treaty (AUS/US), MOU cooperation, ICN</a:t>
            </a:r>
            <a:endParaRPr lang="en-AU" sz="18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AU" sz="2000" dirty="0">
                <a:cs typeface="+mj-cs"/>
              </a:rPr>
              <a:t>Even with informal cooperation </a:t>
            </a:r>
          </a:p>
          <a:p>
            <a:pPr lvl="1">
              <a:lnSpc>
                <a:spcPct val="150000"/>
              </a:lnSpc>
            </a:pPr>
            <a:r>
              <a:rPr lang="en-AU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a lot can be achieved,</a:t>
            </a:r>
            <a:r>
              <a:rPr lang="en-AU" sz="1800" b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and most valuable cooperation is often not formal cooperation,</a:t>
            </a:r>
          </a:p>
          <a:p>
            <a:pPr lvl="1">
              <a:lnSpc>
                <a:spcPct val="150000"/>
              </a:lnSpc>
            </a:pPr>
            <a:r>
              <a:rPr lang="en-AU" sz="1800" b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but the power to have formal assistance can be valuable at times</a:t>
            </a:r>
            <a:r>
              <a:rPr lang="en-AU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(</a:t>
            </a:r>
            <a:r>
              <a:rPr lang="en-AU" sz="1800" b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it not a common framework) and can encourage</a:t>
            </a:r>
            <a:r>
              <a:rPr lang="en-AU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j-cs"/>
              </a:rPr>
              <a:t> business cooperation</a:t>
            </a:r>
            <a:endParaRPr lang="en-AU" sz="1800" b="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AU" sz="2000" dirty="0">
                <a:cs typeface="+mj-cs"/>
              </a:rPr>
              <a:t>You can engage with business to facilitate cooperation, </a:t>
            </a:r>
            <a:r>
              <a:rPr lang="en-AU" sz="2000" dirty="0" err="1">
                <a:cs typeface="+mj-cs"/>
              </a:rPr>
              <a:t>eg</a:t>
            </a:r>
            <a:r>
              <a:rPr lang="en-AU" sz="2000" dirty="0">
                <a:cs typeface="+mj-cs"/>
              </a:rPr>
              <a:t> waivers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cs typeface="+mj-cs"/>
              </a:rPr>
              <a:t>Improved cooperation is achieved through experience</a:t>
            </a:r>
            <a:r>
              <a:rPr lang="en-AU" sz="2800" b="1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j-cs"/>
              </a:rPr>
              <a:t/>
            </a:r>
            <a:br>
              <a:rPr lang="en-AU" sz="2800" b="1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j-cs"/>
              </a:rPr>
            </a:br>
            <a:endParaRPr lang="en-AU" sz="2800" b="1" dirty="0" smtClean="0">
              <a:solidFill>
                <a:schemeClr val="bg1"/>
              </a:solidFill>
              <a:effectLst/>
              <a:latin typeface="Arial" pitchFamily="34" charset="0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33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Examples from </a:t>
            </a:r>
            <a:r>
              <a:rPr lang="en-AU" dirty="0"/>
              <a:t>E</a:t>
            </a:r>
            <a:r>
              <a:rPr lang="en-AU" dirty="0" smtClean="0"/>
              <a:t>xperience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596" y="6423025"/>
            <a:ext cx="7743803" cy="360363"/>
          </a:xfrm>
        </p:spPr>
        <p:txBody>
          <a:bodyPr/>
          <a:lstStyle/>
          <a:p>
            <a:pPr algn="ctr"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 numCol="1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AU" sz="2000" dirty="0" smtClean="0"/>
              <a:t>Mergers/JV’s</a:t>
            </a:r>
            <a:r>
              <a:rPr lang="en-AU" sz="2000" baseline="0" dirty="0" smtClean="0"/>
              <a:t>:  </a:t>
            </a:r>
          </a:p>
          <a:p>
            <a:pPr lvl="1">
              <a:lnSpc>
                <a:spcPct val="150000"/>
              </a:lnSpc>
            </a:pPr>
            <a:r>
              <a:rPr lang="en-AU" sz="2000" baseline="0" dirty="0" smtClean="0"/>
              <a:t>Aviation alliances</a:t>
            </a:r>
          </a:p>
          <a:p>
            <a:pPr lvl="1">
              <a:lnSpc>
                <a:spcPct val="150000"/>
              </a:lnSpc>
            </a:pPr>
            <a:r>
              <a:rPr lang="en-AU" sz="2000" baseline="0" dirty="0" smtClean="0"/>
              <a:t>BHP/RIO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Pfizer/Wyeth,  Scandinavian Tobacco/Swedish Match</a:t>
            </a:r>
          </a:p>
          <a:p>
            <a:pPr lvl="0">
              <a:lnSpc>
                <a:spcPct val="150000"/>
              </a:lnSpc>
            </a:pPr>
            <a:r>
              <a:rPr lang="en-AU" sz="2000" dirty="0" smtClean="0"/>
              <a:t>Anti-competitive</a:t>
            </a:r>
            <a:r>
              <a:rPr lang="en-AU" sz="2000" baseline="0" dirty="0" smtClean="0"/>
              <a:t> conduct investigations</a:t>
            </a:r>
            <a:r>
              <a:rPr lang="en-AU" sz="2000" dirty="0" smtClean="0"/>
              <a:t>:  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Asian paper products</a:t>
            </a:r>
          </a:p>
          <a:p>
            <a:pPr lvl="1">
              <a:lnSpc>
                <a:spcPct val="150000"/>
              </a:lnSpc>
            </a:pPr>
            <a:r>
              <a:rPr lang="en-AU" sz="2000" baseline="0" dirty="0" smtClean="0"/>
              <a:t>Wood treatment chemicals</a:t>
            </a:r>
          </a:p>
        </p:txBody>
      </p:sp>
    </p:spTree>
    <p:extLst>
      <p:ext uri="{BB962C8B-B14F-4D97-AF65-F5344CB8AC3E}">
        <p14:creationId xmlns:p14="http://schemas.microsoft.com/office/powerpoint/2010/main" val="183028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66825"/>
            <a:ext cx="61436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5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195170" cy="498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2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30015795_1.pptx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page | </a:t>
            </a:r>
            <a:fld id="{7A2D2EC2-3ECD-495E-88E3-37FE06181726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8352928" cy="48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21107"/>
      </p:ext>
    </p:extLst>
  </p:cSld>
  <p:clrMapOvr>
    <a:masterClrMapping/>
  </p:clrMapOvr>
</p:sld>
</file>

<file path=ppt/theme/theme1.xml><?xml version="1.0" encoding="utf-8"?>
<a:theme xmlns:a="http://schemas.openxmlformats.org/drawingml/2006/main" name="G+T Capability Statement">
  <a:themeElements>
    <a:clrScheme name="GT Capability Statme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293B9"/>
      </a:accent1>
      <a:accent2>
        <a:srgbClr val="C1D0E1"/>
      </a:accent2>
      <a:accent3>
        <a:srgbClr val="DCE6F2"/>
      </a:accent3>
      <a:accent4>
        <a:srgbClr val="44668C"/>
      </a:accent4>
      <a:accent5>
        <a:srgbClr val="7293B9"/>
      </a:accent5>
      <a:accent6>
        <a:srgbClr val="2D2D8A"/>
      </a:accent6>
      <a:hlink>
        <a:srgbClr val="009999"/>
      </a:hlink>
      <a:folHlink>
        <a:srgbClr val="99CC00"/>
      </a:folHlink>
    </a:clrScheme>
    <a:fontScheme name="G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1959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+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+T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95988"/>
        </a:hlink>
        <a:folHlink>
          <a:srgbClr val="1959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471</Words>
  <Application>Microsoft Office PowerPoint</Application>
  <PresentationFormat>On-screen Show (4:3)</PresentationFormat>
  <Paragraphs>79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G+T Capability Statement</vt:lpstr>
      <vt:lpstr>PowerPoint Presentation</vt:lpstr>
      <vt:lpstr>Many Competition Issues are Transnational</vt:lpstr>
      <vt:lpstr>Implications for Competition Enforcement</vt:lpstr>
      <vt:lpstr>Implications for business</vt:lpstr>
      <vt:lpstr>A Framework for Cooperation is Important</vt:lpstr>
      <vt:lpstr>Some Examples from Experience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2013-06-25T23:32:04Z</cp:lastPrinted>
  <dcterms:created xsi:type="dcterms:W3CDTF">2013-06-25T23:32:04Z</dcterms:created>
  <dcterms:modified xsi:type="dcterms:W3CDTF">2013-07-02T03:52:43Z</dcterms:modified>
</cp:coreProperties>
</file>