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9" r:id="rId3"/>
    <p:sldId id="276" r:id="rId4"/>
    <p:sldId id="307" r:id="rId5"/>
    <p:sldId id="277" r:id="rId6"/>
    <p:sldId id="305" r:id="rId7"/>
    <p:sldId id="290" r:id="rId8"/>
    <p:sldId id="306" r:id="rId9"/>
    <p:sldId id="301" r:id="rId10"/>
    <p:sldId id="300" r:id="rId11"/>
    <p:sldId id="299" r:id="rId12"/>
    <p:sldId id="297" r:id="rId13"/>
    <p:sldId id="302" r:id="rId14"/>
    <p:sldId id="304" r:id="rId15"/>
    <p:sldId id="295" r:id="rId16"/>
  </p:sldIdLst>
  <p:sldSz cx="9144000" cy="6858000" type="screen4x3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006600"/>
    <a:srgbClr val="777777"/>
    <a:srgbClr val="333399"/>
    <a:srgbClr val="666699"/>
    <a:srgbClr val="3399FF"/>
    <a:srgbClr val="FFFF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240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cHD:Users:evansle:Desktop:NZEM%20Presentation%20Late%202012:NZEM_Inflows-Seasonality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Monthly </a:t>
            </a:r>
            <a:r>
              <a:rPr lang="en-US" dirty="0"/>
              <a:t>Flows 1931-</a:t>
            </a:r>
            <a:r>
              <a:rPr lang="en-US" dirty="0" smtClean="0"/>
              <a:t>2006 (</a:t>
            </a:r>
            <a:r>
              <a:rPr lang="en-US" dirty="0" err="1" smtClean="0"/>
              <a:t>GWhrs</a:t>
            </a:r>
            <a:r>
              <a:rPr lang="en-US" dirty="0" smtClean="0"/>
              <a:t>/100)</a:t>
            </a:r>
            <a:endParaRPr lang="en-US" dirty="0"/>
          </a:p>
        </c:rich>
      </c:tx>
      <c:layout>
        <c:manualLayout>
          <c:xMode val="edge"/>
          <c:yMode val="edge"/>
          <c:x val="0.230281549068205"/>
          <c:y val="8.3333333333333301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Seasonality!$CW$1</c:f>
              <c:strCache>
                <c:ptCount val="1"/>
                <c:pt idx="0">
                  <c:v>y</c:v>
                </c:pt>
              </c:strCache>
            </c:strRef>
          </c:tx>
          <c:marker>
            <c:symbol val="none"/>
          </c:marker>
          <c:cat>
            <c:numRef>
              <c:f>Seasonality!$CV$2:$CV$920</c:f>
              <c:numCache>
                <c:formatCode>dd\/mm\/yy</c:formatCode>
                <c:ptCount val="919"/>
                <c:pt idx="1">
                  <c:v>11505</c:v>
                </c:pt>
                <c:pt idx="2">
                  <c:v>11536</c:v>
                </c:pt>
                <c:pt idx="3">
                  <c:v>11567</c:v>
                </c:pt>
                <c:pt idx="4">
                  <c:v>11597</c:v>
                </c:pt>
                <c:pt idx="5">
                  <c:v>11628</c:v>
                </c:pt>
                <c:pt idx="6">
                  <c:v>11658</c:v>
                </c:pt>
                <c:pt idx="7">
                  <c:v>11689</c:v>
                </c:pt>
                <c:pt idx="8">
                  <c:v>11720</c:v>
                </c:pt>
                <c:pt idx="9">
                  <c:v>11749</c:v>
                </c:pt>
                <c:pt idx="10">
                  <c:v>11780</c:v>
                </c:pt>
                <c:pt idx="11">
                  <c:v>11810</c:v>
                </c:pt>
                <c:pt idx="12">
                  <c:v>11841</c:v>
                </c:pt>
                <c:pt idx="13">
                  <c:v>11871</c:v>
                </c:pt>
                <c:pt idx="14">
                  <c:v>11902</c:v>
                </c:pt>
                <c:pt idx="15">
                  <c:v>11933</c:v>
                </c:pt>
                <c:pt idx="16">
                  <c:v>11963</c:v>
                </c:pt>
                <c:pt idx="17">
                  <c:v>11994</c:v>
                </c:pt>
                <c:pt idx="18">
                  <c:v>12024</c:v>
                </c:pt>
                <c:pt idx="19">
                  <c:v>12055</c:v>
                </c:pt>
                <c:pt idx="20">
                  <c:v>12086</c:v>
                </c:pt>
                <c:pt idx="21">
                  <c:v>12114</c:v>
                </c:pt>
                <c:pt idx="22">
                  <c:v>12145</c:v>
                </c:pt>
                <c:pt idx="23">
                  <c:v>12175</c:v>
                </c:pt>
                <c:pt idx="24">
                  <c:v>12206</c:v>
                </c:pt>
                <c:pt idx="25">
                  <c:v>12236</c:v>
                </c:pt>
                <c:pt idx="26">
                  <c:v>12267</c:v>
                </c:pt>
                <c:pt idx="27">
                  <c:v>12298</c:v>
                </c:pt>
                <c:pt idx="28">
                  <c:v>12328</c:v>
                </c:pt>
                <c:pt idx="29">
                  <c:v>12359</c:v>
                </c:pt>
                <c:pt idx="30">
                  <c:v>12389</c:v>
                </c:pt>
                <c:pt idx="31">
                  <c:v>12420</c:v>
                </c:pt>
                <c:pt idx="32">
                  <c:v>12451</c:v>
                </c:pt>
                <c:pt idx="33">
                  <c:v>12479</c:v>
                </c:pt>
                <c:pt idx="34">
                  <c:v>12510</c:v>
                </c:pt>
                <c:pt idx="35">
                  <c:v>12540</c:v>
                </c:pt>
                <c:pt idx="36">
                  <c:v>12571</c:v>
                </c:pt>
                <c:pt idx="37">
                  <c:v>12601</c:v>
                </c:pt>
                <c:pt idx="38">
                  <c:v>12632</c:v>
                </c:pt>
                <c:pt idx="39">
                  <c:v>12663</c:v>
                </c:pt>
                <c:pt idx="40">
                  <c:v>12693</c:v>
                </c:pt>
                <c:pt idx="41">
                  <c:v>12724</c:v>
                </c:pt>
                <c:pt idx="42">
                  <c:v>12754</c:v>
                </c:pt>
                <c:pt idx="43">
                  <c:v>12785</c:v>
                </c:pt>
                <c:pt idx="44">
                  <c:v>12816</c:v>
                </c:pt>
                <c:pt idx="45">
                  <c:v>12844</c:v>
                </c:pt>
                <c:pt idx="46">
                  <c:v>12875</c:v>
                </c:pt>
                <c:pt idx="47">
                  <c:v>12905</c:v>
                </c:pt>
                <c:pt idx="48">
                  <c:v>12936</c:v>
                </c:pt>
                <c:pt idx="49">
                  <c:v>12966</c:v>
                </c:pt>
                <c:pt idx="50">
                  <c:v>12997</c:v>
                </c:pt>
                <c:pt idx="51">
                  <c:v>13028</c:v>
                </c:pt>
                <c:pt idx="52">
                  <c:v>13058</c:v>
                </c:pt>
                <c:pt idx="53">
                  <c:v>13089</c:v>
                </c:pt>
                <c:pt idx="54">
                  <c:v>13119</c:v>
                </c:pt>
                <c:pt idx="55">
                  <c:v>13150</c:v>
                </c:pt>
                <c:pt idx="56">
                  <c:v>13181</c:v>
                </c:pt>
                <c:pt idx="57">
                  <c:v>13210</c:v>
                </c:pt>
                <c:pt idx="58">
                  <c:v>13241</c:v>
                </c:pt>
                <c:pt idx="59">
                  <c:v>13271</c:v>
                </c:pt>
                <c:pt idx="60">
                  <c:v>13302</c:v>
                </c:pt>
                <c:pt idx="61">
                  <c:v>13332</c:v>
                </c:pt>
                <c:pt idx="62">
                  <c:v>13363</c:v>
                </c:pt>
                <c:pt idx="63">
                  <c:v>13394</c:v>
                </c:pt>
                <c:pt idx="64">
                  <c:v>13424</c:v>
                </c:pt>
                <c:pt idx="65">
                  <c:v>13455</c:v>
                </c:pt>
                <c:pt idx="66">
                  <c:v>13485</c:v>
                </c:pt>
                <c:pt idx="67">
                  <c:v>13516</c:v>
                </c:pt>
                <c:pt idx="68">
                  <c:v>13547</c:v>
                </c:pt>
                <c:pt idx="69">
                  <c:v>13575</c:v>
                </c:pt>
                <c:pt idx="70">
                  <c:v>13606</c:v>
                </c:pt>
                <c:pt idx="71">
                  <c:v>13636</c:v>
                </c:pt>
                <c:pt idx="72">
                  <c:v>13667</c:v>
                </c:pt>
                <c:pt idx="73">
                  <c:v>13697</c:v>
                </c:pt>
                <c:pt idx="74">
                  <c:v>13728</c:v>
                </c:pt>
                <c:pt idx="75">
                  <c:v>13759</c:v>
                </c:pt>
                <c:pt idx="76">
                  <c:v>13789</c:v>
                </c:pt>
                <c:pt idx="77">
                  <c:v>13820</c:v>
                </c:pt>
                <c:pt idx="78">
                  <c:v>13850</c:v>
                </c:pt>
                <c:pt idx="79">
                  <c:v>13881</c:v>
                </c:pt>
                <c:pt idx="80">
                  <c:v>13912</c:v>
                </c:pt>
                <c:pt idx="81">
                  <c:v>13940</c:v>
                </c:pt>
                <c:pt idx="82">
                  <c:v>13971</c:v>
                </c:pt>
                <c:pt idx="83">
                  <c:v>14001</c:v>
                </c:pt>
                <c:pt idx="84">
                  <c:v>14032</c:v>
                </c:pt>
                <c:pt idx="85">
                  <c:v>14062</c:v>
                </c:pt>
                <c:pt idx="86">
                  <c:v>14093</c:v>
                </c:pt>
                <c:pt idx="87">
                  <c:v>14124</c:v>
                </c:pt>
                <c:pt idx="88">
                  <c:v>14154</c:v>
                </c:pt>
                <c:pt idx="89">
                  <c:v>14185</c:v>
                </c:pt>
                <c:pt idx="90">
                  <c:v>14215</c:v>
                </c:pt>
                <c:pt idx="91">
                  <c:v>14246</c:v>
                </c:pt>
                <c:pt idx="92">
                  <c:v>14277</c:v>
                </c:pt>
                <c:pt idx="93">
                  <c:v>14305</c:v>
                </c:pt>
                <c:pt idx="94">
                  <c:v>14336</c:v>
                </c:pt>
                <c:pt idx="95">
                  <c:v>14366</c:v>
                </c:pt>
                <c:pt idx="96">
                  <c:v>14397</c:v>
                </c:pt>
                <c:pt idx="97">
                  <c:v>14427</c:v>
                </c:pt>
                <c:pt idx="98">
                  <c:v>14458</c:v>
                </c:pt>
                <c:pt idx="99">
                  <c:v>14489</c:v>
                </c:pt>
                <c:pt idx="100">
                  <c:v>14519</c:v>
                </c:pt>
                <c:pt idx="101">
                  <c:v>14550</c:v>
                </c:pt>
                <c:pt idx="102">
                  <c:v>14580</c:v>
                </c:pt>
                <c:pt idx="103">
                  <c:v>14611</c:v>
                </c:pt>
                <c:pt idx="104">
                  <c:v>14642</c:v>
                </c:pt>
                <c:pt idx="105">
                  <c:v>14671</c:v>
                </c:pt>
                <c:pt idx="106">
                  <c:v>14702</c:v>
                </c:pt>
                <c:pt idx="107">
                  <c:v>14732</c:v>
                </c:pt>
                <c:pt idx="108">
                  <c:v>14763</c:v>
                </c:pt>
                <c:pt idx="109">
                  <c:v>14793</c:v>
                </c:pt>
                <c:pt idx="110">
                  <c:v>14824</c:v>
                </c:pt>
                <c:pt idx="111">
                  <c:v>14855</c:v>
                </c:pt>
                <c:pt idx="112">
                  <c:v>14885</c:v>
                </c:pt>
                <c:pt idx="113">
                  <c:v>14916</c:v>
                </c:pt>
                <c:pt idx="114">
                  <c:v>14946</c:v>
                </c:pt>
                <c:pt idx="115">
                  <c:v>14977</c:v>
                </c:pt>
                <c:pt idx="116">
                  <c:v>15008</c:v>
                </c:pt>
                <c:pt idx="117">
                  <c:v>15036</c:v>
                </c:pt>
                <c:pt idx="118">
                  <c:v>15067</c:v>
                </c:pt>
                <c:pt idx="119">
                  <c:v>15097</c:v>
                </c:pt>
                <c:pt idx="120">
                  <c:v>15128</c:v>
                </c:pt>
                <c:pt idx="121">
                  <c:v>15158</c:v>
                </c:pt>
                <c:pt idx="122">
                  <c:v>15189</c:v>
                </c:pt>
                <c:pt idx="123">
                  <c:v>15220</c:v>
                </c:pt>
                <c:pt idx="124">
                  <c:v>15250</c:v>
                </c:pt>
                <c:pt idx="125">
                  <c:v>15281</c:v>
                </c:pt>
                <c:pt idx="126">
                  <c:v>15311</c:v>
                </c:pt>
                <c:pt idx="127">
                  <c:v>15342</c:v>
                </c:pt>
                <c:pt idx="128">
                  <c:v>15373</c:v>
                </c:pt>
                <c:pt idx="129">
                  <c:v>15401</c:v>
                </c:pt>
                <c:pt idx="130">
                  <c:v>15432</c:v>
                </c:pt>
                <c:pt idx="131">
                  <c:v>15462</c:v>
                </c:pt>
                <c:pt idx="132">
                  <c:v>15493</c:v>
                </c:pt>
                <c:pt idx="133">
                  <c:v>15523</c:v>
                </c:pt>
                <c:pt idx="134">
                  <c:v>15554</c:v>
                </c:pt>
                <c:pt idx="135">
                  <c:v>15585</c:v>
                </c:pt>
                <c:pt idx="136">
                  <c:v>15615</c:v>
                </c:pt>
                <c:pt idx="137">
                  <c:v>15646</c:v>
                </c:pt>
                <c:pt idx="138">
                  <c:v>15676</c:v>
                </c:pt>
                <c:pt idx="139">
                  <c:v>15707</c:v>
                </c:pt>
                <c:pt idx="140">
                  <c:v>15738</c:v>
                </c:pt>
                <c:pt idx="141">
                  <c:v>15766</c:v>
                </c:pt>
                <c:pt idx="142">
                  <c:v>15797</c:v>
                </c:pt>
                <c:pt idx="143">
                  <c:v>15827</c:v>
                </c:pt>
                <c:pt idx="144">
                  <c:v>15858</c:v>
                </c:pt>
                <c:pt idx="145">
                  <c:v>15888</c:v>
                </c:pt>
                <c:pt idx="146">
                  <c:v>15919</c:v>
                </c:pt>
                <c:pt idx="147">
                  <c:v>15950</c:v>
                </c:pt>
                <c:pt idx="148">
                  <c:v>15980</c:v>
                </c:pt>
                <c:pt idx="149">
                  <c:v>16011</c:v>
                </c:pt>
                <c:pt idx="150">
                  <c:v>16041</c:v>
                </c:pt>
                <c:pt idx="151">
                  <c:v>16072</c:v>
                </c:pt>
                <c:pt idx="152">
                  <c:v>16103</c:v>
                </c:pt>
                <c:pt idx="153">
                  <c:v>16132</c:v>
                </c:pt>
                <c:pt idx="154">
                  <c:v>16163</c:v>
                </c:pt>
                <c:pt idx="155">
                  <c:v>16193</c:v>
                </c:pt>
                <c:pt idx="156">
                  <c:v>16224</c:v>
                </c:pt>
                <c:pt idx="157">
                  <c:v>16254</c:v>
                </c:pt>
                <c:pt idx="158">
                  <c:v>16285</c:v>
                </c:pt>
                <c:pt idx="159">
                  <c:v>16316</c:v>
                </c:pt>
                <c:pt idx="160">
                  <c:v>16346</c:v>
                </c:pt>
                <c:pt idx="161">
                  <c:v>16377</c:v>
                </c:pt>
                <c:pt idx="162">
                  <c:v>16407</c:v>
                </c:pt>
                <c:pt idx="163">
                  <c:v>16438</c:v>
                </c:pt>
                <c:pt idx="164">
                  <c:v>16469</c:v>
                </c:pt>
                <c:pt idx="165">
                  <c:v>16497</c:v>
                </c:pt>
                <c:pt idx="166">
                  <c:v>16528</c:v>
                </c:pt>
                <c:pt idx="167">
                  <c:v>16558</c:v>
                </c:pt>
                <c:pt idx="168">
                  <c:v>16589</c:v>
                </c:pt>
                <c:pt idx="169">
                  <c:v>16619</c:v>
                </c:pt>
                <c:pt idx="170">
                  <c:v>16650</c:v>
                </c:pt>
                <c:pt idx="171">
                  <c:v>16681</c:v>
                </c:pt>
                <c:pt idx="172">
                  <c:v>16711</c:v>
                </c:pt>
                <c:pt idx="173">
                  <c:v>16742</c:v>
                </c:pt>
                <c:pt idx="174">
                  <c:v>16772</c:v>
                </c:pt>
                <c:pt idx="175">
                  <c:v>16803</c:v>
                </c:pt>
                <c:pt idx="176">
                  <c:v>16834</c:v>
                </c:pt>
                <c:pt idx="177">
                  <c:v>16862</c:v>
                </c:pt>
                <c:pt idx="178">
                  <c:v>16893</c:v>
                </c:pt>
                <c:pt idx="179">
                  <c:v>16923</c:v>
                </c:pt>
                <c:pt idx="180">
                  <c:v>16954</c:v>
                </c:pt>
                <c:pt idx="181">
                  <c:v>16984</c:v>
                </c:pt>
                <c:pt idx="182">
                  <c:v>17015</c:v>
                </c:pt>
                <c:pt idx="183">
                  <c:v>17046</c:v>
                </c:pt>
                <c:pt idx="184">
                  <c:v>17076</c:v>
                </c:pt>
                <c:pt idx="185">
                  <c:v>17107</c:v>
                </c:pt>
                <c:pt idx="186">
                  <c:v>17137</c:v>
                </c:pt>
                <c:pt idx="187">
                  <c:v>17168</c:v>
                </c:pt>
                <c:pt idx="188">
                  <c:v>17199</c:v>
                </c:pt>
                <c:pt idx="189">
                  <c:v>17227</c:v>
                </c:pt>
                <c:pt idx="190">
                  <c:v>17258</c:v>
                </c:pt>
                <c:pt idx="191">
                  <c:v>17288</c:v>
                </c:pt>
                <c:pt idx="192">
                  <c:v>17319</c:v>
                </c:pt>
                <c:pt idx="193">
                  <c:v>17349</c:v>
                </c:pt>
                <c:pt idx="194">
                  <c:v>17380</c:v>
                </c:pt>
                <c:pt idx="195">
                  <c:v>17411</c:v>
                </c:pt>
                <c:pt idx="196">
                  <c:v>17441</c:v>
                </c:pt>
                <c:pt idx="197">
                  <c:v>17472</c:v>
                </c:pt>
                <c:pt idx="198">
                  <c:v>17502</c:v>
                </c:pt>
                <c:pt idx="199">
                  <c:v>17533</c:v>
                </c:pt>
                <c:pt idx="200">
                  <c:v>17564</c:v>
                </c:pt>
                <c:pt idx="201">
                  <c:v>17593</c:v>
                </c:pt>
                <c:pt idx="202">
                  <c:v>17624</c:v>
                </c:pt>
                <c:pt idx="203">
                  <c:v>17654</c:v>
                </c:pt>
                <c:pt idx="204">
                  <c:v>17685</c:v>
                </c:pt>
                <c:pt idx="205">
                  <c:v>17715</c:v>
                </c:pt>
                <c:pt idx="206">
                  <c:v>17746</c:v>
                </c:pt>
                <c:pt idx="207">
                  <c:v>17777</c:v>
                </c:pt>
                <c:pt idx="208">
                  <c:v>17807</c:v>
                </c:pt>
                <c:pt idx="209">
                  <c:v>17838</c:v>
                </c:pt>
                <c:pt idx="210">
                  <c:v>17868</c:v>
                </c:pt>
                <c:pt idx="211">
                  <c:v>17899</c:v>
                </c:pt>
                <c:pt idx="212">
                  <c:v>17930</c:v>
                </c:pt>
                <c:pt idx="213">
                  <c:v>17958</c:v>
                </c:pt>
                <c:pt idx="214">
                  <c:v>17989</c:v>
                </c:pt>
                <c:pt idx="215">
                  <c:v>18019</c:v>
                </c:pt>
                <c:pt idx="216">
                  <c:v>18050</c:v>
                </c:pt>
                <c:pt idx="217">
                  <c:v>18080</c:v>
                </c:pt>
                <c:pt idx="218">
                  <c:v>18111</c:v>
                </c:pt>
                <c:pt idx="219">
                  <c:v>18142</c:v>
                </c:pt>
                <c:pt idx="220">
                  <c:v>18172</c:v>
                </c:pt>
                <c:pt idx="221">
                  <c:v>18203</c:v>
                </c:pt>
                <c:pt idx="222">
                  <c:v>18233</c:v>
                </c:pt>
                <c:pt idx="223">
                  <c:v>18264</c:v>
                </c:pt>
                <c:pt idx="224">
                  <c:v>18295</c:v>
                </c:pt>
                <c:pt idx="225">
                  <c:v>18323</c:v>
                </c:pt>
                <c:pt idx="226">
                  <c:v>18354</c:v>
                </c:pt>
                <c:pt idx="227">
                  <c:v>18384</c:v>
                </c:pt>
                <c:pt idx="228">
                  <c:v>18415</c:v>
                </c:pt>
                <c:pt idx="229">
                  <c:v>18445</c:v>
                </c:pt>
                <c:pt idx="230">
                  <c:v>18476</c:v>
                </c:pt>
                <c:pt idx="231">
                  <c:v>18507</c:v>
                </c:pt>
                <c:pt idx="232">
                  <c:v>18537</c:v>
                </c:pt>
                <c:pt idx="233">
                  <c:v>18568</c:v>
                </c:pt>
                <c:pt idx="234">
                  <c:v>18598</c:v>
                </c:pt>
                <c:pt idx="235">
                  <c:v>18629</c:v>
                </c:pt>
                <c:pt idx="236">
                  <c:v>18660</c:v>
                </c:pt>
                <c:pt idx="237">
                  <c:v>18688</c:v>
                </c:pt>
                <c:pt idx="238">
                  <c:v>18719</c:v>
                </c:pt>
                <c:pt idx="239">
                  <c:v>18749</c:v>
                </c:pt>
                <c:pt idx="240">
                  <c:v>18780</c:v>
                </c:pt>
                <c:pt idx="241">
                  <c:v>18810</c:v>
                </c:pt>
                <c:pt idx="242">
                  <c:v>18841</c:v>
                </c:pt>
                <c:pt idx="243">
                  <c:v>18872</c:v>
                </c:pt>
                <c:pt idx="244">
                  <c:v>18902</c:v>
                </c:pt>
                <c:pt idx="245">
                  <c:v>18933</c:v>
                </c:pt>
                <c:pt idx="246">
                  <c:v>18963</c:v>
                </c:pt>
                <c:pt idx="247">
                  <c:v>18994</c:v>
                </c:pt>
                <c:pt idx="248">
                  <c:v>19025</c:v>
                </c:pt>
                <c:pt idx="249">
                  <c:v>19054</c:v>
                </c:pt>
                <c:pt idx="250">
                  <c:v>19085</c:v>
                </c:pt>
                <c:pt idx="251">
                  <c:v>19115</c:v>
                </c:pt>
                <c:pt idx="252">
                  <c:v>19146</c:v>
                </c:pt>
                <c:pt idx="253">
                  <c:v>19176</c:v>
                </c:pt>
                <c:pt idx="254">
                  <c:v>19207</c:v>
                </c:pt>
                <c:pt idx="255">
                  <c:v>19238</c:v>
                </c:pt>
                <c:pt idx="256">
                  <c:v>19268</c:v>
                </c:pt>
                <c:pt idx="257">
                  <c:v>19299</c:v>
                </c:pt>
                <c:pt idx="258">
                  <c:v>19329</c:v>
                </c:pt>
                <c:pt idx="259">
                  <c:v>19360</c:v>
                </c:pt>
                <c:pt idx="260">
                  <c:v>19391</c:v>
                </c:pt>
                <c:pt idx="261">
                  <c:v>19419</c:v>
                </c:pt>
                <c:pt idx="262">
                  <c:v>19450</c:v>
                </c:pt>
                <c:pt idx="263">
                  <c:v>19480</c:v>
                </c:pt>
                <c:pt idx="264">
                  <c:v>19511</c:v>
                </c:pt>
                <c:pt idx="265">
                  <c:v>19541</c:v>
                </c:pt>
                <c:pt idx="266">
                  <c:v>19572</c:v>
                </c:pt>
                <c:pt idx="267">
                  <c:v>19603</c:v>
                </c:pt>
                <c:pt idx="268">
                  <c:v>19633</c:v>
                </c:pt>
                <c:pt idx="269">
                  <c:v>19664</c:v>
                </c:pt>
                <c:pt idx="270">
                  <c:v>19694</c:v>
                </c:pt>
                <c:pt idx="271">
                  <c:v>19725</c:v>
                </c:pt>
                <c:pt idx="272">
                  <c:v>19756</c:v>
                </c:pt>
                <c:pt idx="273">
                  <c:v>19784</c:v>
                </c:pt>
                <c:pt idx="274">
                  <c:v>19815</c:v>
                </c:pt>
                <c:pt idx="275">
                  <c:v>19845</c:v>
                </c:pt>
                <c:pt idx="276">
                  <c:v>19876</c:v>
                </c:pt>
                <c:pt idx="277">
                  <c:v>19906</c:v>
                </c:pt>
                <c:pt idx="278">
                  <c:v>19937</c:v>
                </c:pt>
                <c:pt idx="279">
                  <c:v>19968</c:v>
                </c:pt>
                <c:pt idx="280">
                  <c:v>19998</c:v>
                </c:pt>
                <c:pt idx="281">
                  <c:v>20029</c:v>
                </c:pt>
                <c:pt idx="282">
                  <c:v>20059</c:v>
                </c:pt>
                <c:pt idx="283">
                  <c:v>20090</c:v>
                </c:pt>
                <c:pt idx="284">
                  <c:v>20121</c:v>
                </c:pt>
                <c:pt idx="285">
                  <c:v>20149</c:v>
                </c:pt>
                <c:pt idx="286">
                  <c:v>20180</c:v>
                </c:pt>
                <c:pt idx="287">
                  <c:v>20210</c:v>
                </c:pt>
                <c:pt idx="288">
                  <c:v>20241</c:v>
                </c:pt>
                <c:pt idx="289">
                  <c:v>20271</c:v>
                </c:pt>
                <c:pt idx="290">
                  <c:v>20302</c:v>
                </c:pt>
                <c:pt idx="291">
                  <c:v>20333</c:v>
                </c:pt>
                <c:pt idx="292">
                  <c:v>20363</c:v>
                </c:pt>
                <c:pt idx="293">
                  <c:v>20394</c:v>
                </c:pt>
                <c:pt idx="294">
                  <c:v>20424</c:v>
                </c:pt>
                <c:pt idx="295">
                  <c:v>20455</c:v>
                </c:pt>
                <c:pt idx="296">
                  <c:v>20486</c:v>
                </c:pt>
                <c:pt idx="297">
                  <c:v>20515</c:v>
                </c:pt>
                <c:pt idx="298">
                  <c:v>20546</c:v>
                </c:pt>
                <c:pt idx="299">
                  <c:v>20576</c:v>
                </c:pt>
                <c:pt idx="300">
                  <c:v>20607</c:v>
                </c:pt>
                <c:pt idx="301">
                  <c:v>20637</c:v>
                </c:pt>
                <c:pt idx="302">
                  <c:v>20668</c:v>
                </c:pt>
                <c:pt idx="303">
                  <c:v>20699</c:v>
                </c:pt>
                <c:pt idx="304">
                  <c:v>20729</c:v>
                </c:pt>
                <c:pt idx="305">
                  <c:v>20760</c:v>
                </c:pt>
                <c:pt idx="306">
                  <c:v>20790</c:v>
                </c:pt>
                <c:pt idx="307">
                  <c:v>20821</c:v>
                </c:pt>
                <c:pt idx="308">
                  <c:v>20852</c:v>
                </c:pt>
                <c:pt idx="309">
                  <c:v>20880</c:v>
                </c:pt>
                <c:pt idx="310">
                  <c:v>20911</c:v>
                </c:pt>
                <c:pt idx="311">
                  <c:v>20941</c:v>
                </c:pt>
                <c:pt idx="312">
                  <c:v>20972</c:v>
                </c:pt>
                <c:pt idx="313">
                  <c:v>21002</c:v>
                </c:pt>
                <c:pt idx="314">
                  <c:v>21033</c:v>
                </c:pt>
                <c:pt idx="315">
                  <c:v>21064</c:v>
                </c:pt>
                <c:pt idx="316">
                  <c:v>21094</c:v>
                </c:pt>
                <c:pt idx="317">
                  <c:v>21125</c:v>
                </c:pt>
                <c:pt idx="318">
                  <c:v>21155</c:v>
                </c:pt>
                <c:pt idx="319">
                  <c:v>21186</c:v>
                </c:pt>
                <c:pt idx="320">
                  <c:v>21217</c:v>
                </c:pt>
                <c:pt idx="321">
                  <c:v>21245</c:v>
                </c:pt>
                <c:pt idx="322">
                  <c:v>21276</c:v>
                </c:pt>
                <c:pt idx="323">
                  <c:v>21306</c:v>
                </c:pt>
                <c:pt idx="324">
                  <c:v>21337</c:v>
                </c:pt>
                <c:pt idx="325">
                  <c:v>21367</c:v>
                </c:pt>
                <c:pt idx="326">
                  <c:v>21398</c:v>
                </c:pt>
                <c:pt idx="327">
                  <c:v>21429</c:v>
                </c:pt>
                <c:pt idx="328">
                  <c:v>21459</c:v>
                </c:pt>
                <c:pt idx="329">
                  <c:v>21490</c:v>
                </c:pt>
                <c:pt idx="330">
                  <c:v>21520</c:v>
                </c:pt>
                <c:pt idx="331">
                  <c:v>21551</c:v>
                </c:pt>
                <c:pt idx="332">
                  <c:v>21582</c:v>
                </c:pt>
                <c:pt idx="333">
                  <c:v>21610</c:v>
                </c:pt>
                <c:pt idx="334">
                  <c:v>21641</c:v>
                </c:pt>
                <c:pt idx="335">
                  <c:v>21671</c:v>
                </c:pt>
                <c:pt idx="336">
                  <c:v>21702</c:v>
                </c:pt>
                <c:pt idx="337">
                  <c:v>21732</c:v>
                </c:pt>
                <c:pt idx="338">
                  <c:v>21763</c:v>
                </c:pt>
                <c:pt idx="339">
                  <c:v>21794</c:v>
                </c:pt>
                <c:pt idx="340">
                  <c:v>21824</c:v>
                </c:pt>
                <c:pt idx="341">
                  <c:v>21855</c:v>
                </c:pt>
                <c:pt idx="342">
                  <c:v>21885</c:v>
                </c:pt>
                <c:pt idx="343">
                  <c:v>21916</c:v>
                </c:pt>
                <c:pt idx="344">
                  <c:v>21947</c:v>
                </c:pt>
                <c:pt idx="345">
                  <c:v>21976</c:v>
                </c:pt>
                <c:pt idx="346">
                  <c:v>22007</c:v>
                </c:pt>
                <c:pt idx="347">
                  <c:v>22037</c:v>
                </c:pt>
                <c:pt idx="348">
                  <c:v>22068</c:v>
                </c:pt>
                <c:pt idx="349">
                  <c:v>22098</c:v>
                </c:pt>
                <c:pt idx="350">
                  <c:v>22129</c:v>
                </c:pt>
                <c:pt idx="351">
                  <c:v>22160</c:v>
                </c:pt>
                <c:pt idx="352">
                  <c:v>22190</c:v>
                </c:pt>
                <c:pt idx="353">
                  <c:v>22221</c:v>
                </c:pt>
                <c:pt idx="354">
                  <c:v>22251</c:v>
                </c:pt>
                <c:pt idx="355">
                  <c:v>22282</c:v>
                </c:pt>
                <c:pt idx="356">
                  <c:v>22313</c:v>
                </c:pt>
                <c:pt idx="357">
                  <c:v>22341</c:v>
                </c:pt>
                <c:pt idx="358">
                  <c:v>22372</c:v>
                </c:pt>
                <c:pt idx="359">
                  <c:v>22402</c:v>
                </c:pt>
                <c:pt idx="360">
                  <c:v>22433</c:v>
                </c:pt>
                <c:pt idx="361">
                  <c:v>22463</c:v>
                </c:pt>
                <c:pt idx="362">
                  <c:v>22494</c:v>
                </c:pt>
                <c:pt idx="363">
                  <c:v>22525</c:v>
                </c:pt>
                <c:pt idx="364">
                  <c:v>22555</c:v>
                </c:pt>
                <c:pt idx="365">
                  <c:v>22586</c:v>
                </c:pt>
                <c:pt idx="366">
                  <c:v>22616</c:v>
                </c:pt>
                <c:pt idx="367">
                  <c:v>22647</c:v>
                </c:pt>
                <c:pt idx="368">
                  <c:v>22678</c:v>
                </c:pt>
                <c:pt idx="369">
                  <c:v>22706</c:v>
                </c:pt>
                <c:pt idx="370">
                  <c:v>22737</c:v>
                </c:pt>
                <c:pt idx="371">
                  <c:v>22767</c:v>
                </c:pt>
                <c:pt idx="372">
                  <c:v>22798</c:v>
                </c:pt>
                <c:pt idx="373">
                  <c:v>22828</c:v>
                </c:pt>
                <c:pt idx="374">
                  <c:v>22859</c:v>
                </c:pt>
                <c:pt idx="375">
                  <c:v>22890</c:v>
                </c:pt>
                <c:pt idx="376">
                  <c:v>22920</c:v>
                </c:pt>
                <c:pt idx="377">
                  <c:v>22951</c:v>
                </c:pt>
                <c:pt idx="378">
                  <c:v>22981</c:v>
                </c:pt>
                <c:pt idx="379">
                  <c:v>23012</c:v>
                </c:pt>
                <c:pt idx="380">
                  <c:v>23043</c:v>
                </c:pt>
                <c:pt idx="381">
                  <c:v>23071</c:v>
                </c:pt>
                <c:pt idx="382">
                  <c:v>23102</c:v>
                </c:pt>
                <c:pt idx="383">
                  <c:v>23132</c:v>
                </c:pt>
                <c:pt idx="384">
                  <c:v>23163</c:v>
                </c:pt>
                <c:pt idx="385">
                  <c:v>23193</c:v>
                </c:pt>
                <c:pt idx="386">
                  <c:v>23224</c:v>
                </c:pt>
                <c:pt idx="387">
                  <c:v>23255</c:v>
                </c:pt>
                <c:pt idx="388">
                  <c:v>23285</c:v>
                </c:pt>
                <c:pt idx="389">
                  <c:v>23316</c:v>
                </c:pt>
                <c:pt idx="390">
                  <c:v>23346</c:v>
                </c:pt>
                <c:pt idx="391">
                  <c:v>23377</c:v>
                </c:pt>
                <c:pt idx="392">
                  <c:v>23408</c:v>
                </c:pt>
                <c:pt idx="393">
                  <c:v>23437</c:v>
                </c:pt>
                <c:pt idx="394">
                  <c:v>23468</c:v>
                </c:pt>
                <c:pt idx="395">
                  <c:v>23498</c:v>
                </c:pt>
                <c:pt idx="396">
                  <c:v>23529</c:v>
                </c:pt>
                <c:pt idx="397">
                  <c:v>23559</c:v>
                </c:pt>
                <c:pt idx="398">
                  <c:v>23590</c:v>
                </c:pt>
                <c:pt idx="399">
                  <c:v>23621</c:v>
                </c:pt>
                <c:pt idx="400">
                  <c:v>23651</c:v>
                </c:pt>
                <c:pt idx="401">
                  <c:v>23682</c:v>
                </c:pt>
                <c:pt idx="402">
                  <c:v>23712</c:v>
                </c:pt>
                <c:pt idx="403">
                  <c:v>23743</c:v>
                </c:pt>
                <c:pt idx="404">
                  <c:v>23774</c:v>
                </c:pt>
                <c:pt idx="405">
                  <c:v>23802</c:v>
                </c:pt>
                <c:pt idx="406">
                  <c:v>23833</c:v>
                </c:pt>
                <c:pt idx="407">
                  <c:v>23863</c:v>
                </c:pt>
                <c:pt idx="408">
                  <c:v>23894</c:v>
                </c:pt>
                <c:pt idx="409">
                  <c:v>23924</c:v>
                </c:pt>
                <c:pt idx="410">
                  <c:v>23955</c:v>
                </c:pt>
                <c:pt idx="411">
                  <c:v>23986</c:v>
                </c:pt>
                <c:pt idx="412">
                  <c:v>24016</c:v>
                </c:pt>
                <c:pt idx="413">
                  <c:v>24047</c:v>
                </c:pt>
                <c:pt idx="414">
                  <c:v>24077</c:v>
                </c:pt>
                <c:pt idx="415">
                  <c:v>24108</c:v>
                </c:pt>
                <c:pt idx="416">
                  <c:v>24139</c:v>
                </c:pt>
                <c:pt idx="417">
                  <c:v>24167</c:v>
                </c:pt>
                <c:pt idx="418">
                  <c:v>24198</c:v>
                </c:pt>
                <c:pt idx="419">
                  <c:v>24228</c:v>
                </c:pt>
                <c:pt idx="420">
                  <c:v>24259</c:v>
                </c:pt>
                <c:pt idx="421">
                  <c:v>24289</c:v>
                </c:pt>
                <c:pt idx="422">
                  <c:v>24320</c:v>
                </c:pt>
                <c:pt idx="423">
                  <c:v>24351</c:v>
                </c:pt>
                <c:pt idx="424">
                  <c:v>24381</c:v>
                </c:pt>
                <c:pt idx="425">
                  <c:v>24412</c:v>
                </c:pt>
                <c:pt idx="426">
                  <c:v>24442</c:v>
                </c:pt>
                <c:pt idx="427">
                  <c:v>24473</c:v>
                </c:pt>
                <c:pt idx="428">
                  <c:v>24504</c:v>
                </c:pt>
                <c:pt idx="429">
                  <c:v>24532</c:v>
                </c:pt>
                <c:pt idx="430">
                  <c:v>24563</c:v>
                </c:pt>
                <c:pt idx="431">
                  <c:v>24593</c:v>
                </c:pt>
                <c:pt idx="432">
                  <c:v>24624</c:v>
                </c:pt>
                <c:pt idx="433">
                  <c:v>24654</c:v>
                </c:pt>
                <c:pt idx="434">
                  <c:v>24685</c:v>
                </c:pt>
                <c:pt idx="435">
                  <c:v>24716</c:v>
                </c:pt>
                <c:pt idx="436">
                  <c:v>24746</c:v>
                </c:pt>
                <c:pt idx="437">
                  <c:v>24777</c:v>
                </c:pt>
                <c:pt idx="438">
                  <c:v>24807</c:v>
                </c:pt>
                <c:pt idx="439">
                  <c:v>24838</c:v>
                </c:pt>
                <c:pt idx="440">
                  <c:v>24869</c:v>
                </c:pt>
                <c:pt idx="441">
                  <c:v>24898</c:v>
                </c:pt>
                <c:pt idx="442">
                  <c:v>24929</c:v>
                </c:pt>
                <c:pt idx="443">
                  <c:v>24959</c:v>
                </c:pt>
                <c:pt idx="444">
                  <c:v>24990</c:v>
                </c:pt>
                <c:pt idx="445">
                  <c:v>25020</c:v>
                </c:pt>
                <c:pt idx="446">
                  <c:v>25051</c:v>
                </c:pt>
                <c:pt idx="447">
                  <c:v>25082</c:v>
                </c:pt>
                <c:pt idx="448">
                  <c:v>25112</c:v>
                </c:pt>
                <c:pt idx="449">
                  <c:v>25143</c:v>
                </c:pt>
                <c:pt idx="450">
                  <c:v>25173</c:v>
                </c:pt>
                <c:pt idx="451">
                  <c:v>25204</c:v>
                </c:pt>
                <c:pt idx="452">
                  <c:v>25235</c:v>
                </c:pt>
                <c:pt idx="453">
                  <c:v>25263</c:v>
                </c:pt>
                <c:pt idx="454">
                  <c:v>25294</c:v>
                </c:pt>
                <c:pt idx="455">
                  <c:v>25324</c:v>
                </c:pt>
                <c:pt idx="456">
                  <c:v>25355</c:v>
                </c:pt>
                <c:pt idx="457">
                  <c:v>25385</c:v>
                </c:pt>
                <c:pt idx="458">
                  <c:v>25416</c:v>
                </c:pt>
                <c:pt idx="459">
                  <c:v>25447</c:v>
                </c:pt>
                <c:pt idx="460">
                  <c:v>25477</c:v>
                </c:pt>
                <c:pt idx="461">
                  <c:v>25508</c:v>
                </c:pt>
                <c:pt idx="462">
                  <c:v>25538</c:v>
                </c:pt>
                <c:pt idx="463">
                  <c:v>25569</c:v>
                </c:pt>
                <c:pt idx="464">
                  <c:v>25600</c:v>
                </c:pt>
                <c:pt idx="465">
                  <c:v>25628</c:v>
                </c:pt>
                <c:pt idx="466">
                  <c:v>25659</c:v>
                </c:pt>
                <c:pt idx="467">
                  <c:v>25689</c:v>
                </c:pt>
                <c:pt idx="468">
                  <c:v>25720</c:v>
                </c:pt>
                <c:pt idx="469">
                  <c:v>25750</c:v>
                </c:pt>
                <c:pt idx="470">
                  <c:v>25781</c:v>
                </c:pt>
                <c:pt idx="471">
                  <c:v>25812</c:v>
                </c:pt>
                <c:pt idx="472">
                  <c:v>25842</c:v>
                </c:pt>
                <c:pt idx="473">
                  <c:v>25873</c:v>
                </c:pt>
                <c:pt idx="474">
                  <c:v>25903</c:v>
                </c:pt>
                <c:pt idx="475">
                  <c:v>25934</c:v>
                </c:pt>
                <c:pt idx="476">
                  <c:v>25965</c:v>
                </c:pt>
                <c:pt idx="477">
                  <c:v>25993</c:v>
                </c:pt>
                <c:pt idx="478">
                  <c:v>26024</c:v>
                </c:pt>
                <c:pt idx="479">
                  <c:v>26054</c:v>
                </c:pt>
                <c:pt idx="480">
                  <c:v>26085</c:v>
                </c:pt>
                <c:pt idx="481">
                  <c:v>26115</c:v>
                </c:pt>
                <c:pt idx="482">
                  <c:v>26146</c:v>
                </c:pt>
                <c:pt idx="483">
                  <c:v>26177</c:v>
                </c:pt>
                <c:pt idx="484">
                  <c:v>26207</c:v>
                </c:pt>
                <c:pt idx="485">
                  <c:v>26238</c:v>
                </c:pt>
                <c:pt idx="486">
                  <c:v>26268</c:v>
                </c:pt>
                <c:pt idx="487">
                  <c:v>26299</c:v>
                </c:pt>
                <c:pt idx="488">
                  <c:v>26330</c:v>
                </c:pt>
                <c:pt idx="489">
                  <c:v>26359</c:v>
                </c:pt>
                <c:pt idx="490">
                  <c:v>26390</c:v>
                </c:pt>
                <c:pt idx="491">
                  <c:v>26420</c:v>
                </c:pt>
                <c:pt idx="492">
                  <c:v>26451</c:v>
                </c:pt>
                <c:pt idx="493">
                  <c:v>26481</c:v>
                </c:pt>
                <c:pt idx="494">
                  <c:v>26512</c:v>
                </c:pt>
                <c:pt idx="495">
                  <c:v>26543</c:v>
                </c:pt>
                <c:pt idx="496">
                  <c:v>26573</c:v>
                </c:pt>
                <c:pt idx="497">
                  <c:v>26604</c:v>
                </c:pt>
                <c:pt idx="498">
                  <c:v>26634</c:v>
                </c:pt>
                <c:pt idx="499">
                  <c:v>26665</c:v>
                </c:pt>
                <c:pt idx="500">
                  <c:v>26696</c:v>
                </c:pt>
                <c:pt idx="501">
                  <c:v>26724</c:v>
                </c:pt>
                <c:pt idx="502">
                  <c:v>26755</c:v>
                </c:pt>
                <c:pt idx="503">
                  <c:v>26785</c:v>
                </c:pt>
                <c:pt idx="504">
                  <c:v>26816</c:v>
                </c:pt>
                <c:pt idx="505">
                  <c:v>26846</c:v>
                </c:pt>
                <c:pt idx="506">
                  <c:v>26877</c:v>
                </c:pt>
                <c:pt idx="507">
                  <c:v>26908</c:v>
                </c:pt>
                <c:pt idx="508">
                  <c:v>26938</c:v>
                </c:pt>
                <c:pt idx="509">
                  <c:v>26969</c:v>
                </c:pt>
                <c:pt idx="510">
                  <c:v>26999</c:v>
                </c:pt>
                <c:pt idx="511">
                  <c:v>27030</c:v>
                </c:pt>
                <c:pt idx="512">
                  <c:v>27061</c:v>
                </c:pt>
                <c:pt idx="513">
                  <c:v>27089</c:v>
                </c:pt>
                <c:pt idx="514">
                  <c:v>27120</c:v>
                </c:pt>
                <c:pt idx="515">
                  <c:v>27150</c:v>
                </c:pt>
                <c:pt idx="516">
                  <c:v>27181</c:v>
                </c:pt>
                <c:pt idx="517">
                  <c:v>27211</c:v>
                </c:pt>
                <c:pt idx="518">
                  <c:v>27242</c:v>
                </c:pt>
                <c:pt idx="519">
                  <c:v>27273</c:v>
                </c:pt>
                <c:pt idx="520">
                  <c:v>27303</c:v>
                </c:pt>
                <c:pt idx="521">
                  <c:v>27334</c:v>
                </c:pt>
                <c:pt idx="522">
                  <c:v>27364</c:v>
                </c:pt>
                <c:pt idx="523">
                  <c:v>27395</c:v>
                </c:pt>
                <c:pt idx="524">
                  <c:v>27426</c:v>
                </c:pt>
                <c:pt idx="525">
                  <c:v>27454</c:v>
                </c:pt>
                <c:pt idx="526">
                  <c:v>27485</c:v>
                </c:pt>
                <c:pt idx="527">
                  <c:v>27515</c:v>
                </c:pt>
                <c:pt idx="528">
                  <c:v>27546</c:v>
                </c:pt>
                <c:pt idx="529">
                  <c:v>27576</c:v>
                </c:pt>
                <c:pt idx="530">
                  <c:v>27607</c:v>
                </c:pt>
                <c:pt idx="531">
                  <c:v>27638</c:v>
                </c:pt>
                <c:pt idx="532">
                  <c:v>27668</c:v>
                </c:pt>
                <c:pt idx="533">
                  <c:v>27699</c:v>
                </c:pt>
                <c:pt idx="534">
                  <c:v>27729</c:v>
                </c:pt>
                <c:pt idx="535">
                  <c:v>27760</c:v>
                </c:pt>
                <c:pt idx="536">
                  <c:v>27791</c:v>
                </c:pt>
                <c:pt idx="537">
                  <c:v>27820</c:v>
                </c:pt>
                <c:pt idx="538">
                  <c:v>27851</c:v>
                </c:pt>
                <c:pt idx="539">
                  <c:v>27881</c:v>
                </c:pt>
                <c:pt idx="540">
                  <c:v>27912</c:v>
                </c:pt>
                <c:pt idx="541">
                  <c:v>27942</c:v>
                </c:pt>
                <c:pt idx="542">
                  <c:v>27973</c:v>
                </c:pt>
                <c:pt idx="543">
                  <c:v>28004</c:v>
                </c:pt>
                <c:pt idx="544">
                  <c:v>28034</c:v>
                </c:pt>
                <c:pt idx="545">
                  <c:v>28065</c:v>
                </c:pt>
                <c:pt idx="546">
                  <c:v>28095</c:v>
                </c:pt>
                <c:pt idx="547">
                  <c:v>28126</c:v>
                </c:pt>
                <c:pt idx="548">
                  <c:v>28157</c:v>
                </c:pt>
                <c:pt idx="549">
                  <c:v>28185</c:v>
                </c:pt>
                <c:pt idx="550">
                  <c:v>28216</c:v>
                </c:pt>
                <c:pt idx="551">
                  <c:v>28246</c:v>
                </c:pt>
                <c:pt idx="552">
                  <c:v>28277</c:v>
                </c:pt>
                <c:pt idx="553">
                  <c:v>28307</c:v>
                </c:pt>
                <c:pt idx="554">
                  <c:v>28338</c:v>
                </c:pt>
                <c:pt idx="555">
                  <c:v>28369</c:v>
                </c:pt>
                <c:pt idx="556">
                  <c:v>28399</c:v>
                </c:pt>
                <c:pt idx="557">
                  <c:v>28430</c:v>
                </c:pt>
                <c:pt idx="558">
                  <c:v>28460</c:v>
                </c:pt>
                <c:pt idx="559">
                  <c:v>28491</c:v>
                </c:pt>
                <c:pt idx="560">
                  <c:v>28522</c:v>
                </c:pt>
                <c:pt idx="561">
                  <c:v>28550</c:v>
                </c:pt>
                <c:pt idx="562">
                  <c:v>28581</c:v>
                </c:pt>
                <c:pt idx="563">
                  <c:v>28611</c:v>
                </c:pt>
                <c:pt idx="564">
                  <c:v>28642</c:v>
                </c:pt>
                <c:pt idx="565">
                  <c:v>28672</c:v>
                </c:pt>
                <c:pt idx="566">
                  <c:v>28703</c:v>
                </c:pt>
                <c:pt idx="567">
                  <c:v>28734</c:v>
                </c:pt>
                <c:pt idx="568">
                  <c:v>28764</c:v>
                </c:pt>
                <c:pt idx="569">
                  <c:v>28795</c:v>
                </c:pt>
                <c:pt idx="570">
                  <c:v>28825</c:v>
                </c:pt>
                <c:pt idx="571">
                  <c:v>28856</c:v>
                </c:pt>
                <c:pt idx="572">
                  <c:v>28887</c:v>
                </c:pt>
                <c:pt idx="573">
                  <c:v>28915</c:v>
                </c:pt>
                <c:pt idx="574">
                  <c:v>28946</c:v>
                </c:pt>
                <c:pt idx="575">
                  <c:v>28976</c:v>
                </c:pt>
                <c:pt idx="576">
                  <c:v>29007</c:v>
                </c:pt>
                <c:pt idx="577">
                  <c:v>29037</c:v>
                </c:pt>
                <c:pt idx="578">
                  <c:v>29068</c:v>
                </c:pt>
                <c:pt idx="579">
                  <c:v>29099</c:v>
                </c:pt>
                <c:pt idx="580">
                  <c:v>29129</c:v>
                </c:pt>
                <c:pt idx="581">
                  <c:v>29160</c:v>
                </c:pt>
                <c:pt idx="582">
                  <c:v>29190</c:v>
                </c:pt>
                <c:pt idx="583">
                  <c:v>29221</c:v>
                </c:pt>
                <c:pt idx="584">
                  <c:v>29252</c:v>
                </c:pt>
                <c:pt idx="585">
                  <c:v>29281</c:v>
                </c:pt>
                <c:pt idx="586">
                  <c:v>29312</c:v>
                </c:pt>
                <c:pt idx="587">
                  <c:v>29342</c:v>
                </c:pt>
                <c:pt idx="588">
                  <c:v>29373</c:v>
                </c:pt>
                <c:pt idx="589">
                  <c:v>29403</c:v>
                </c:pt>
                <c:pt idx="590">
                  <c:v>29434</c:v>
                </c:pt>
                <c:pt idx="591">
                  <c:v>29465</c:v>
                </c:pt>
                <c:pt idx="592">
                  <c:v>29495</c:v>
                </c:pt>
                <c:pt idx="593">
                  <c:v>29526</c:v>
                </c:pt>
                <c:pt idx="594">
                  <c:v>29556</c:v>
                </c:pt>
                <c:pt idx="595">
                  <c:v>29587</c:v>
                </c:pt>
                <c:pt idx="596">
                  <c:v>29618</c:v>
                </c:pt>
                <c:pt idx="597">
                  <c:v>29646</c:v>
                </c:pt>
                <c:pt idx="598">
                  <c:v>29677</c:v>
                </c:pt>
                <c:pt idx="599">
                  <c:v>29707</c:v>
                </c:pt>
                <c:pt idx="600">
                  <c:v>29738</c:v>
                </c:pt>
                <c:pt idx="601">
                  <c:v>29768</c:v>
                </c:pt>
                <c:pt idx="602">
                  <c:v>29799</c:v>
                </c:pt>
                <c:pt idx="603">
                  <c:v>29830</c:v>
                </c:pt>
                <c:pt idx="604">
                  <c:v>29860</c:v>
                </c:pt>
                <c:pt idx="605">
                  <c:v>29891</c:v>
                </c:pt>
                <c:pt idx="606">
                  <c:v>29921</c:v>
                </c:pt>
                <c:pt idx="607">
                  <c:v>29952</c:v>
                </c:pt>
                <c:pt idx="608">
                  <c:v>29983</c:v>
                </c:pt>
                <c:pt idx="609">
                  <c:v>30011</c:v>
                </c:pt>
                <c:pt idx="610">
                  <c:v>30042</c:v>
                </c:pt>
                <c:pt idx="611">
                  <c:v>30072</c:v>
                </c:pt>
                <c:pt idx="612">
                  <c:v>30103</c:v>
                </c:pt>
                <c:pt idx="613">
                  <c:v>30133</c:v>
                </c:pt>
                <c:pt idx="614">
                  <c:v>30164</c:v>
                </c:pt>
                <c:pt idx="615">
                  <c:v>30195</c:v>
                </c:pt>
                <c:pt idx="616">
                  <c:v>30225</c:v>
                </c:pt>
                <c:pt idx="617">
                  <c:v>30256</c:v>
                </c:pt>
                <c:pt idx="618">
                  <c:v>30286</c:v>
                </c:pt>
                <c:pt idx="619">
                  <c:v>30317</c:v>
                </c:pt>
                <c:pt idx="620">
                  <c:v>30348</c:v>
                </c:pt>
                <c:pt idx="621">
                  <c:v>30376</c:v>
                </c:pt>
                <c:pt idx="622">
                  <c:v>30407</c:v>
                </c:pt>
                <c:pt idx="623">
                  <c:v>30437</c:v>
                </c:pt>
                <c:pt idx="624">
                  <c:v>30468</c:v>
                </c:pt>
                <c:pt idx="625">
                  <c:v>30498</c:v>
                </c:pt>
                <c:pt idx="626">
                  <c:v>30529</c:v>
                </c:pt>
                <c:pt idx="627">
                  <c:v>30560</c:v>
                </c:pt>
                <c:pt idx="628">
                  <c:v>30590</c:v>
                </c:pt>
                <c:pt idx="629">
                  <c:v>30621</c:v>
                </c:pt>
                <c:pt idx="630">
                  <c:v>30651</c:v>
                </c:pt>
                <c:pt idx="631">
                  <c:v>30682</c:v>
                </c:pt>
                <c:pt idx="632">
                  <c:v>30713</c:v>
                </c:pt>
                <c:pt idx="633">
                  <c:v>30742</c:v>
                </c:pt>
                <c:pt idx="634">
                  <c:v>30773</c:v>
                </c:pt>
                <c:pt idx="635">
                  <c:v>30803</c:v>
                </c:pt>
                <c:pt idx="636">
                  <c:v>30834</c:v>
                </c:pt>
                <c:pt idx="637">
                  <c:v>30864</c:v>
                </c:pt>
                <c:pt idx="638">
                  <c:v>30895</c:v>
                </c:pt>
                <c:pt idx="639">
                  <c:v>30926</c:v>
                </c:pt>
                <c:pt idx="640">
                  <c:v>30956</c:v>
                </c:pt>
                <c:pt idx="641">
                  <c:v>30987</c:v>
                </c:pt>
                <c:pt idx="642">
                  <c:v>31017</c:v>
                </c:pt>
                <c:pt idx="643">
                  <c:v>31048</c:v>
                </c:pt>
                <c:pt idx="644">
                  <c:v>31079</c:v>
                </c:pt>
                <c:pt idx="645">
                  <c:v>31107</c:v>
                </c:pt>
                <c:pt idx="646">
                  <c:v>31138</c:v>
                </c:pt>
                <c:pt idx="647">
                  <c:v>31168</c:v>
                </c:pt>
                <c:pt idx="648">
                  <c:v>31199</c:v>
                </c:pt>
                <c:pt idx="649">
                  <c:v>31229</c:v>
                </c:pt>
                <c:pt idx="650">
                  <c:v>31260</c:v>
                </c:pt>
                <c:pt idx="651">
                  <c:v>31291</c:v>
                </c:pt>
                <c:pt idx="652">
                  <c:v>31321</c:v>
                </c:pt>
                <c:pt idx="653">
                  <c:v>31352</c:v>
                </c:pt>
                <c:pt idx="654">
                  <c:v>31382</c:v>
                </c:pt>
                <c:pt idx="655">
                  <c:v>31413</c:v>
                </c:pt>
                <c:pt idx="656">
                  <c:v>31444</c:v>
                </c:pt>
                <c:pt idx="657">
                  <c:v>31472</c:v>
                </c:pt>
                <c:pt idx="658">
                  <c:v>31503</c:v>
                </c:pt>
                <c:pt idx="659">
                  <c:v>31533</c:v>
                </c:pt>
                <c:pt idx="660">
                  <c:v>31564</c:v>
                </c:pt>
                <c:pt idx="661">
                  <c:v>31594</c:v>
                </c:pt>
                <c:pt idx="662">
                  <c:v>31625</c:v>
                </c:pt>
                <c:pt idx="663">
                  <c:v>31656</c:v>
                </c:pt>
                <c:pt idx="664">
                  <c:v>31686</c:v>
                </c:pt>
                <c:pt idx="665">
                  <c:v>31717</c:v>
                </c:pt>
                <c:pt idx="666">
                  <c:v>31747</c:v>
                </c:pt>
                <c:pt idx="667">
                  <c:v>31778</c:v>
                </c:pt>
                <c:pt idx="668">
                  <c:v>31809</c:v>
                </c:pt>
                <c:pt idx="669">
                  <c:v>31837</c:v>
                </c:pt>
                <c:pt idx="670">
                  <c:v>31868</c:v>
                </c:pt>
                <c:pt idx="671">
                  <c:v>31898</c:v>
                </c:pt>
                <c:pt idx="672">
                  <c:v>31929</c:v>
                </c:pt>
                <c:pt idx="673">
                  <c:v>31959</c:v>
                </c:pt>
                <c:pt idx="674">
                  <c:v>31990</c:v>
                </c:pt>
                <c:pt idx="675">
                  <c:v>32021</c:v>
                </c:pt>
                <c:pt idx="676">
                  <c:v>32051</c:v>
                </c:pt>
                <c:pt idx="677">
                  <c:v>32082</c:v>
                </c:pt>
                <c:pt idx="678">
                  <c:v>32112</c:v>
                </c:pt>
                <c:pt idx="679">
                  <c:v>32143</c:v>
                </c:pt>
                <c:pt idx="680">
                  <c:v>32174</c:v>
                </c:pt>
                <c:pt idx="681">
                  <c:v>32203</c:v>
                </c:pt>
                <c:pt idx="682">
                  <c:v>32234</c:v>
                </c:pt>
                <c:pt idx="683">
                  <c:v>32264</c:v>
                </c:pt>
                <c:pt idx="684">
                  <c:v>32295</c:v>
                </c:pt>
                <c:pt idx="685">
                  <c:v>32325</c:v>
                </c:pt>
                <c:pt idx="686">
                  <c:v>32356</c:v>
                </c:pt>
                <c:pt idx="687">
                  <c:v>32387</c:v>
                </c:pt>
                <c:pt idx="688">
                  <c:v>32417</c:v>
                </c:pt>
                <c:pt idx="689">
                  <c:v>32448</c:v>
                </c:pt>
                <c:pt idx="690">
                  <c:v>32478</c:v>
                </c:pt>
                <c:pt idx="691">
                  <c:v>32509</c:v>
                </c:pt>
                <c:pt idx="692">
                  <c:v>32540</c:v>
                </c:pt>
                <c:pt idx="693">
                  <c:v>32568</c:v>
                </c:pt>
                <c:pt idx="694">
                  <c:v>32599</c:v>
                </c:pt>
                <c:pt idx="695">
                  <c:v>32629</c:v>
                </c:pt>
                <c:pt idx="696">
                  <c:v>32660</c:v>
                </c:pt>
                <c:pt idx="697">
                  <c:v>32690</c:v>
                </c:pt>
                <c:pt idx="698">
                  <c:v>32721</c:v>
                </c:pt>
                <c:pt idx="699">
                  <c:v>32752</c:v>
                </c:pt>
                <c:pt idx="700">
                  <c:v>32782</c:v>
                </c:pt>
                <c:pt idx="701">
                  <c:v>32813</c:v>
                </c:pt>
                <c:pt idx="702">
                  <c:v>32843</c:v>
                </c:pt>
                <c:pt idx="703">
                  <c:v>32874</c:v>
                </c:pt>
                <c:pt idx="704">
                  <c:v>32905</c:v>
                </c:pt>
                <c:pt idx="705">
                  <c:v>32933</c:v>
                </c:pt>
                <c:pt idx="706">
                  <c:v>32964</c:v>
                </c:pt>
                <c:pt idx="707">
                  <c:v>32994</c:v>
                </c:pt>
                <c:pt idx="708">
                  <c:v>33025</c:v>
                </c:pt>
                <c:pt idx="709">
                  <c:v>33055</c:v>
                </c:pt>
                <c:pt idx="710">
                  <c:v>33086</c:v>
                </c:pt>
                <c:pt idx="711">
                  <c:v>33117</c:v>
                </c:pt>
                <c:pt idx="712">
                  <c:v>33147</c:v>
                </c:pt>
                <c:pt idx="713">
                  <c:v>33178</c:v>
                </c:pt>
                <c:pt idx="714">
                  <c:v>33208</c:v>
                </c:pt>
                <c:pt idx="715">
                  <c:v>33239</c:v>
                </c:pt>
                <c:pt idx="716">
                  <c:v>33270</c:v>
                </c:pt>
                <c:pt idx="717">
                  <c:v>33298</c:v>
                </c:pt>
                <c:pt idx="718">
                  <c:v>33329</c:v>
                </c:pt>
                <c:pt idx="719">
                  <c:v>33359</c:v>
                </c:pt>
                <c:pt idx="720">
                  <c:v>33390</c:v>
                </c:pt>
                <c:pt idx="721">
                  <c:v>33420</c:v>
                </c:pt>
                <c:pt idx="722">
                  <c:v>33451</c:v>
                </c:pt>
                <c:pt idx="723">
                  <c:v>33482</c:v>
                </c:pt>
                <c:pt idx="724">
                  <c:v>33512</c:v>
                </c:pt>
                <c:pt idx="725">
                  <c:v>33543</c:v>
                </c:pt>
                <c:pt idx="726">
                  <c:v>33573</c:v>
                </c:pt>
                <c:pt idx="727">
                  <c:v>33604</c:v>
                </c:pt>
                <c:pt idx="728">
                  <c:v>33635</c:v>
                </c:pt>
                <c:pt idx="729">
                  <c:v>33664</c:v>
                </c:pt>
                <c:pt idx="730">
                  <c:v>33695</c:v>
                </c:pt>
                <c:pt idx="731">
                  <c:v>33725</c:v>
                </c:pt>
                <c:pt idx="732">
                  <c:v>33756</c:v>
                </c:pt>
                <c:pt idx="733">
                  <c:v>33786</c:v>
                </c:pt>
                <c:pt idx="734">
                  <c:v>33817</c:v>
                </c:pt>
                <c:pt idx="735">
                  <c:v>33848</c:v>
                </c:pt>
                <c:pt idx="736">
                  <c:v>33878</c:v>
                </c:pt>
                <c:pt idx="737">
                  <c:v>33909</c:v>
                </c:pt>
                <c:pt idx="738">
                  <c:v>33939</c:v>
                </c:pt>
                <c:pt idx="739">
                  <c:v>33970</c:v>
                </c:pt>
                <c:pt idx="740">
                  <c:v>34001</c:v>
                </c:pt>
                <c:pt idx="741">
                  <c:v>34029</c:v>
                </c:pt>
                <c:pt idx="742">
                  <c:v>34060</c:v>
                </c:pt>
                <c:pt idx="743">
                  <c:v>34090</c:v>
                </c:pt>
                <c:pt idx="744">
                  <c:v>34121</c:v>
                </c:pt>
                <c:pt idx="745">
                  <c:v>34151</c:v>
                </c:pt>
                <c:pt idx="746">
                  <c:v>34182</c:v>
                </c:pt>
                <c:pt idx="747">
                  <c:v>34213</c:v>
                </c:pt>
                <c:pt idx="748">
                  <c:v>34243</c:v>
                </c:pt>
                <c:pt idx="749">
                  <c:v>34274</c:v>
                </c:pt>
                <c:pt idx="750">
                  <c:v>34304</c:v>
                </c:pt>
                <c:pt idx="751">
                  <c:v>34335</c:v>
                </c:pt>
                <c:pt idx="752">
                  <c:v>34366</c:v>
                </c:pt>
                <c:pt idx="753">
                  <c:v>34394</c:v>
                </c:pt>
                <c:pt idx="754">
                  <c:v>34425</c:v>
                </c:pt>
                <c:pt idx="755">
                  <c:v>34455</c:v>
                </c:pt>
                <c:pt idx="756">
                  <c:v>34486</c:v>
                </c:pt>
                <c:pt idx="757">
                  <c:v>34516</c:v>
                </c:pt>
                <c:pt idx="758">
                  <c:v>34547</c:v>
                </c:pt>
                <c:pt idx="759">
                  <c:v>34578</c:v>
                </c:pt>
                <c:pt idx="760">
                  <c:v>34608</c:v>
                </c:pt>
                <c:pt idx="761">
                  <c:v>34639</c:v>
                </c:pt>
                <c:pt idx="762">
                  <c:v>34669</c:v>
                </c:pt>
                <c:pt idx="763">
                  <c:v>34700</c:v>
                </c:pt>
                <c:pt idx="764">
                  <c:v>34731</c:v>
                </c:pt>
                <c:pt idx="765">
                  <c:v>34759</c:v>
                </c:pt>
                <c:pt idx="766">
                  <c:v>34790</c:v>
                </c:pt>
                <c:pt idx="767">
                  <c:v>34820</c:v>
                </c:pt>
                <c:pt idx="768">
                  <c:v>34851</c:v>
                </c:pt>
                <c:pt idx="769">
                  <c:v>34881</c:v>
                </c:pt>
                <c:pt idx="770">
                  <c:v>34912</c:v>
                </c:pt>
                <c:pt idx="771">
                  <c:v>34943</c:v>
                </c:pt>
                <c:pt idx="772">
                  <c:v>34973</c:v>
                </c:pt>
                <c:pt idx="773">
                  <c:v>35004</c:v>
                </c:pt>
                <c:pt idx="774">
                  <c:v>35034</c:v>
                </c:pt>
                <c:pt idx="775">
                  <c:v>35065</c:v>
                </c:pt>
                <c:pt idx="776">
                  <c:v>35096</c:v>
                </c:pt>
                <c:pt idx="777">
                  <c:v>35125</c:v>
                </c:pt>
                <c:pt idx="778">
                  <c:v>35156</c:v>
                </c:pt>
                <c:pt idx="779">
                  <c:v>35186</c:v>
                </c:pt>
                <c:pt idx="780">
                  <c:v>35217</c:v>
                </c:pt>
                <c:pt idx="781">
                  <c:v>35247</c:v>
                </c:pt>
                <c:pt idx="782">
                  <c:v>35278</c:v>
                </c:pt>
                <c:pt idx="783">
                  <c:v>35309</c:v>
                </c:pt>
                <c:pt idx="784">
                  <c:v>35339</c:v>
                </c:pt>
                <c:pt idx="785">
                  <c:v>35370</c:v>
                </c:pt>
                <c:pt idx="786">
                  <c:v>35400</c:v>
                </c:pt>
                <c:pt idx="787">
                  <c:v>35431</c:v>
                </c:pt>
                <c:pt idx="788">
                  <c:v>35462</c:v>
                </c:pt>
                <c:pt idx="789">
                  <c:v>35490</c:v>
                </c:pt>
                <c:pt idx="790">
                  <c:v>35521</c:v>
                </c:pt>
                <c:pt idx="791">
                  <c:v>35551</c:v>
                </c:pt>
                <c:pt idx="792">
                  <c:v>35582</c:v>
                </c:pt>
                <c:pt idx="793">
                  <c:v>35612</c:v>
                </c:pt>
                <c:pt idx="794">
                  <c:v>35643</c:v>
                </c:pt>
                <c:pt idx="795">
                  <c:v>35674</c:v>
                </c:pt>
                <c:pt idx="796">
                  <c:v>35704</c:v>
                </c:pt>
                <c:pt idx="797">
                  <c:v>35735</c:v>
                </c:pt>
                <c:pt idx="798">
                  <c:v>35765</c:v>
                </c:pt>
                <c:pt idx="799">
                  <c:v>35796</c:v>
                </c:pt>
                <c:pt idx="800">
                  <c:v>35827</c:v>
                </c:pt>
                <c:pt idx="801">
                  <c:v>35855</c:v>
                </c:pt>
                <c:pt idx="802">
                  <c:v>35886</c:v>
                </c:pt>
                <c:pt idx="803">
                  <c:v>35916</c:v>
                </c:pt>
                <c:pt idx="804">
                  <c:v>35947</c:v>
                </c:pt>
                <c:pt idx="805">
                  <c:v>35977</c:v>
                </c:pt>
                <c:pt idx="806">
                  <c:v>36008</c:v>
                </c:pt>
                <c:pt idx="807">
                  <c:v>36039</c:v>
                </c:pt>
                <c:pt idx="808">
                  <c:v>36069</c:v>
                </c:pt>
                <c:pt idx="809">
                  <c:v>36100</c:v>
                </c:pt>
                <c:pt idx="810">
                  <c:v>36130</c:v>
                </c:pt>
                <c:pt idx="811">
                  <c:v>36161</c:v>
                </c:pt>
                <c:pt idx="812">
                  <c:v>36192</c:v>
                </c:pt>
                <c:pt idx="813">
                  <c:v>36220</c:v>
                </c:pt>
                <c:pt idx="814">
                  <c:v>36251</c:v>
                </c:pt>
                <c:pt idx="815">
                  <c:v>36281</c:v>
                </c:pt>
                <c:pt idx="816">
                  <c:v>36312</c:v>
                </c:pt>
                <c:pt idx="817">
                  <c:v>36342</c:v>
                </c:pt>
                <c:pt idx="818">
                  <c:v>36373</c:v>
                </c:pt>
                <c:pt idx="819">
                  <c:v>36404</c:v>
                </c:pt>
                <c:pt idx="820">
                  <c:v>36434</c:v>
                </c:pt>
                <c:pt idx="821">
                  <c:v>36465</c:v>
                </c:pt>
                <c:pt idx="822">
                  <c:v>36495</c:v>
                </c:pt>
                <c:pt idx="823">
                  <c:v>36526</c:v>
                </c:pt>
                <c:pt idx="824">
                  <c:v>36557</c:v>
                </c:pt>
                <c:pt idx="825">
                  <c:v>36586</c:v>
                </c:pt>
                <c:pt idx="826">
                  <c:v>36617</c:v>
                </c:pt>
                <c:pt idx="827">
                  <c:v>36647</c:v>
                </c:pt>
                <c:pt idx="828">
                  <c:v>36678</c:v>
                </c:pt>
                <c:pt idx="829">
                  <c:v>36708</c:v>
                </c:pt>
                <c:pt idx="830">
                  <c:v>36739</c:v>
                </c:pt>
                <c:pt idx="831">
                  <c:v>36770</c:v>
                </c:pt>
                <c:pt idx="832">
                  <c:v>36800</c:v>
                </c:pt>
                <c:pt idx="833">
                  <c:v>36831</c:v>
                </c:pt>
                <c:pt idx="834">
                  <c:v>36861</c:v>
                </c:pt>
                <c:pt idx="835">
                  <c:v>36892</c:v>
                </c:pt>
                <c:pt idx="836">
                  <c:v>36923</c:v>
                </c:pt>
                <c:pt idx="837">
                  <c:v>36951</c:v>
                </c:pt>
                <c:pt idx="838">
                  <c:v>36982</c:v>
                </c:pt>
                <c:pt idx="839">
                  <c:v>37012</c:v>
                </c:pt>
                <c:pt idx="840">
                  <c:v>37043</c:v>
                </c:pt>
                <c:pt idx="841">
                  <c:v>37073</c:v>
                </c:pt>
                <c:pt idx="842">
                  <c:v>37104</c:v>
                </c:pt>
                <c:pt idx="843">
                  <c:v>37135</c:v>
                </c:pt>
                <c:pt idx="844">
                  <c:v>37165</c:v>
                </c:pt>
                <c:pt idx="845">
                  <c:v>37196</c:v>
                </c:pt>
                <c:pt idx="846">
                  <c:v>37226</c:v>
                </c:pt>
                <c:pt idx="847">
                  <c:v>37257</c:v>
                </c:pt>
                <c:pt idx="848">
                  <c:v>37288</c:v>
                </c:pt>
                <c:pt idx="849">
                  <c:v>37316</c:v>
                </c:pt>
                <c:pt idx="850">
                  <c:v>37347</c:v>
                </c:pt>
                <c:pt idx="851">
                  <c:v>37377</c:v>
                </c:pt>
                <c:pt idx="852">
                  <c:v>37408</c:v>
                </c:pt>
                <c:pt idx="853">
                  <c:v>37438</c:v>
                </c:pt>
                <c:pt idx="854">
                  <c:v>37469</c:v>
                </c:pt>
                <c:pt idx="855">
                  <c:v>37500</c:v>
                </c:pt>
                <c:pt idx="856">
                  <c:v>37530</c:v>
                </c:pt>
                <c:pt idx="857">
                  <c:v>37561</c:v>
                </c:pt>
                <c:pt idx="858">
                  <c:v>37591</c:v>
                </c:pt>
                <c:pt idx="859">
                  <c:v>37622</c:v>
                </c:pt>
                <c:pt idx="860">
                  <c:v>37653</c:v>
                </c:pt>
                <c:pt idx="861">
                  <c:v>37681</c:v>
                </c:pt>
                <c:pt idx="862">
                  <c:v>37712</c:v>
                </c:pt>
                <c:pt idx="863">
                  <c:v>37742</c:v>
                </c:pt>
                <c:pt idx="864">
                  <c:v>37773</c:v>
                </c:pt>
                <c:pt idx="865">
                  <c:v>37803</c:v>
                </c:pt>
                <c:pt idx="866">
                  <c:v>37834</c:v>
                </c:pt>
                <c:pt idx="867">
                  <c:v>37865</c:v>
                </c:pt>
                <c:pt idx="868">
                  <c:v>37895</c:v>
                </c:pt>
                <c:pt idx="869">
                  <c:v>37926</c:v>
                </c:pt>
                <c:pt idx="870">
                  <c:v>37956</c:v>
                </c:pt>
                <c:pt idx="871">
                  <c:v>37987</c:v>
                </c:pt>
                <c:pt idx="872">
                  <c:v>38018</c:v>
                </c:pt>
                <c:pt idx="873">
                  <c:v>38047</c:v>
                </c:pt>
                <c:pt idx="874">
                  <c:v>38078</c:v>
                </c:pt>
                <c:pt idx="875">
                  <c:v>38108</c:v>
                </c:pt>
                <c:pt idx="876">
                  <c:v>38139</c:v>
                </c:pt>
                <c:pt idx="877">
                  <c:v>38169</c:v>
                </c:pt>
                <c:pt idx="878">
                  <c:v>38200</c:v>
                </c:pt>
                <c:pt idx="879">
                  <c:v>38231</c:v>
                </c:pt>
                <c:pt idx="880">
                  <c:v>38261</c:v>
                </c:pt>
                <c:pt idx="881">
                  <c:v>38292</c:v>
                </c:pt>
                <c:pt idx="882">
                  <c:v>38322</c:v>
                </c:pt>
                <c:pt idx="883">
                  <c:v>38353</c:v>
                </c:pt>
                <c:pt idx="884">
                  <c:v>38384</c:v>
                </c:pt>
                <c:pt idx="885">
                  <c:v>38412</c:v>
                </c:pt>
                <c:pt idx="886">
                  <c:v>38443</c:v>
                </c:pt>
                <c:pt idx="887">
                  <c:v>38473</c:v>
                </c:pt>
                <c:pt idx="888">
                  <c:v>38504</c:v>
                </c:pt>
                <c:pt idx="889">
                  <c:v>38534</c:v>
                </c:pt>
                <c:pt idx="890">
                  <c:v>38565</c:v>
                </c:pt>
                <c:pt idx="891">
                  <c:v>38596</c:v>
                </c:pt>
                <c:pt idx="892">
                  <c:v>38626</c:v>
                </c:pt>
                <c:pt idx="893">
                  <c:v>38657</c:v>
                </c:pt>
                <c:pt idx="894">
                  <c:v>38687</c:v>
                </c:pt>
                <c:pt idx="895">
                  <c:v>38718</c:v>
                </c:pt>
                <c:pt idx="896">
                  <c:v>38749</c:v>
                </c:pt>
                <c:pt idx="897">
                  <c:v>38777</c:v>
                </c:pt>
                <c:pt idx="898">
                  <c:v>38808</c:v>
                </c:pt>
                <c:pt idx="899">
                  <c:v>38838</c:v>
                </c:pt>
                <c:pt idx="900">
                  <c:v>38869</c:v>
                </c:pt>
                <c:pt idx="901">
                  <c:v>38899</c:v>
                </c:pt>
                <c:pt idx="902">
                  <c:v>38930</c:v>
                </c:pt>
                <c:pt idx="903">
                  <c:v>38961</c:v>
                </c:pt>
                <c:pt idx="904">
                  <c:v>38991</c:v>
                </c:pt>
                <c:pt idx="905">
                  <c:v>39022</c:v>
                </c:pt>
                <c:pt idx="906">
                  <c:v>39052</c:v>
                </c:pt>
                <c:pt idx="907">
                  <c:v>39083</c:v>
                </c:pt>
                <c:pt idx="908">
                  <c:v>39114</c:v>
                </c:pt>
                <c:pt idx="909">
                  <c:v>39142</c:v>
                </c:pt>
                <c:pt idx="910">
                  <c:v>39173</c:v>
                </c:pt>
                <c:pt idx="911">
                  <c:v>39203</c:v>
                </c:pt>
                <c:pt idx="912">
                  <c:v>39234</c:v>
                </c:pt>
                <c:pt idx="913">
                  <c:v>39264</c:v>
                </c:pt>
                <c:pt idx="914">
                  <c:v>39295</c:v>
                </c:pt>
                <c:pt idx="915">
                  <c:v>39326</c:v>
                </c:pt>
                <c:pt idx="916">
                  <c:v>39356</c:v>
                </c:pt>
                <c:pt idx="917">
                  <c:v>39387</c:v>
                </c:pt>
                <c:pt idx="918">
                  <c:v>39417</c:v>
                </c:pt>
              </c:numCache>
            </c:numRef>
          </c:cat>
          <c:val>
            <c:numRef>
              <c:f>Seasonality!$CW$2:$CW$920</c:f>
              <c:numCache>
                <c:formatCode>0.00</c:formatCode>
                <c:ptCount val="919"/>
                <c:pt idx="1">
                  <c:v>21.770879999999991</c:v>
                </c:pt>
                <c:pt idx="2">
                  <c:v>18.454319999999971</c:v>
                </c:pt>
                <c:pt idx="3">
                  <c:v>18.685919999999982</c:v>
                </c:pt>
                <c:pt idx="4">
                  <c:v>28.833239999999989</c:v>
                </c:pt>
                <c:pt idx="5">
                  <c:v>26.84255999999997</c:v>
                </c:pt>
                <c:pt idx="6">
                  <c:v>28.18175999999999</c:v>
                </c:pt>
                <c:pt idx="7">
                  <c:v>28.41048</c:v>
                </c:pt>
                <c:pt idx="8">
                  <c:v>27.048840000000009</c:v>
                </c:pt>
                <c:pt idx="9">
                  <c:v>17.752439999999879</c:v>
                </c:pt>
                <c:pt idx="10">
                  <c:v>19.50875999999997</c:v>
                </c:pt>
                <c:pt idx="11">
                  <c:v>16.817519999999991</c:v>
                </c:pt>
                <c:pt idx="12">
                  <c:v>16.24139999999997</c:v>
                </c:pt>
                <c:pt idx="13">
                  <c:v>11.703480000000001</c:v>
                </c:pt>
                <c:pt idx="14">
                  <c:v>12.858000000000001</c:v>
                </c:pt>
                <c:pt idx="15">
                  <c:v>16.057800000000022</c:v>
                </c:pt>
                <c:pt idx="16">
                  <c:v>22.868880000000001</c:v>
                </c:pt>
                <c:pt idx="17">
                  <c:v>27.769199999999969</c:v>
                </c:pt>
                <c:pt idx="18">
                  <c:v>23.121479999999991</c:v>
                </c:pt>
                <c:pt idx="19">
                  <c:v>24.477</c:v>
                </c:pt>
                <c:pt idx="20">
                  <c:v>41.265120000000053</c:v>
                </c:pt>
                <c:pt idx="21">
                  <c:v>29.853120000000001</c:v>
                </c:pt>
                <c:pt idx="22">
                  <c:v>36.481679999999997</c:v>
                </c:pt>
                <c:pt idx="23">
                  <c:v>33.62004000000001</c:v>
                </c:pt>
                <c:pt idx="24">
                  <c:v>15.594239999999999</c:v>
                </c:pt>
                <c:pt idx="25">
                  <c:v>21.172319999999971</c:v>
                </c:pt>
                <c:pt idx="26">
                  <c:v>23.524560000000001</c:v>
                </c:pt>
                <c:pt idx="27">
                  <c:v>19.649039999999982</c:v>
                </c:pt>
                <c:pt idx="28">
                  <c:v>24.34080000000003</c:v>
                </c:pt>
                <c:pt idx="29">
                  <c:v>21.45911999999997</c:v>
                </c:pt>
                <c:pt idx="30">
                  <c:v>27.73236</c:v>
                </c:pt>
                <c:pt idx="31">
                  <c:v>24.598800000000001</c:v>
                </c:pt>
                <c:pt idx="32">
                  <c:v>22.594200000000001</c:v>
                </c:pt>
                <c:pt idx="33">
                  <c:v>20.31948000000002</c:v>
                </c:pt>
                <c:pt idx="34">
                  <c:v>30.650040000000001</c:v>
                </c:pt>
                <c:pt idx="35">
                  <c:v>28.90896</c:v>
                </c:pt>
                <c:pt idx="36">
                  <c:v>20.52984</c:v>
                </c:pt>
                <c:pt idx="37">
                  <c:v>20.488679999999679</c:v>
                </c:pt>
                <c:pt idx="38">
                  <c:v>23.721</c:v>
                </c:pt>
                <c:pt idx="39">
                  <c:v>23.67972</c:v>
                </c:pt>
                <c:pt idx="40">
                  <c:v>35.070240000000013</c:v>
                </c:pt>
                <c:pt idx="41">
                  <c:v>23.801160000000021</c:v>
                </c:pt>
                <c:pt idx="42">
                  <c:v>23.225759999999969</c:v>
                </c:pt>
                <c:pt idx="43">
                  <c:v>37.6434</c:v>
                </c:pt>
                <c:pt idx="44">
                  <c:v>27.52067999999996</c:v>
                </c:pt>
                <c:pt idx="45">
                  <c:v>27.818040000000011</c:v>
                </c:pt>
                <c:pt idx="46">
                  <c:v>23.362919999999971</c:v>
                </c:pt>
                <c:pt idx="47">
                  <c:v>23.940239999999779</c:v>
                </c:pt>
                <c:pt idx="48">
                  <c:v>25.633320000000001</c:v>
                </c:pt>
                <c:pt idx="49">
                  <c:v>17.660399999999971</c:v>
                </c:pt>
                <c:pt idx="50">
                  <c:v>23.271840000000001</c:v>
                </c:pt>
                <c:pt idx="51">
                  <c:v>15.320399999999999</c:v>
                </c:pt>
                <c:pt idx="52">
                  <c:v>25.007039999999989</c:v>
                </c:pt>
                <c:pt idx="53">
                  <c:v>25.30511999999997</c:v>
                </c:pt>
                <c:pt idx="54">
                  <c:v>27.587039999999959</c:v>
                </c:pt>
                <c:pt idx="55">
                  <c:v>27.055799999999959</c:v>
                </c:pt>
                <c:pt idx="56">
                  <c:v>29.390880000000031</c:v>
                </c:pt>
                <c:pt idx="57">
                  <c:v>22.901519999999969</c:v>
                </c:pt>
                <c:pt idx="58">
                  <c:v>27.37032</c:v>
                </c:pt>
                <c:pt idx="59">
                  <c:v>22.921679999999959</c:v>
                </c:pt>
                <c:pt idx="60">
                  <c:v>14.822039999999999</c:v>
                </c:pt>
                <c:pt idx="61">
                  <c:v>20.05932</c:v>
                </c:pt>
                <c:pt idx="62">
                  <c:v>25.719720000000009</c:v>
                </c:pt>
                <c:pt idx="63">
                  <c:v>27.479519999999969</c:v>
                </c:pt>
                <c:pt idx="64">
                  <c:v>40.442279999999997</c:v>
                </c:pt>
                <c:pt idx="65">
                  <c:v>39.980879999999999</c:v>
                </c:pt>
                <c:pt idx="66">
                  <c:v>30.260639999999679</c:v>
                </c:pt>
                <c:pt idx="67">
                  <c:v>33.865560000000002</c:v>
                </c:pt>
                <c:pt idx="68">
                  <c:v>25.927079999999989</c:v>
                </c:pt>
                <c:pt idx="69">
                  <c:v>21.884160000000001</c:v>
                </c:pt>
                <c:pt idx="70">
                  <c:v>31.22184</c:v>
                </c:pt>
                <c:pt idx="71">
                  <c:v>27.146280000000001</c:v>
                </c:pt>
                <c:pt idx="72">
                  <c:v>18.89556</c:v>
                </c:pt>
                <c:pt idx="73">
                  <c:v>16.874639999999982</c:v>
                </c:pt>
                <c:pt idx="74">
                  <c:v>13.98912</c:v>
                </c:pt>
                <c:pt idx="75">
                  <c:v>15.346080000000001</c:v>
                </c:pt>
                <c:pt idx="76">
                  <c:v>15.039</c:v>
                </c:pt>
                <c:pt idx="77">
                  <c:v>18.738600000000009</c:v>
                </c:pt>
                <c:pt idx="78">
                  <c:v>22.575839999999982</c:v>
                </c:pt>
                <c:pt idx="79">
                  <c:v>33.774600000000007</c:v>
                </c:pt>
                <c:pt idx="80">
                  <c:v>27.835439999999959</c:v>
                </c:pt>
                <c:pt idx="81">
                  <c:v>23.350439999999971</c:v>
                </c:pt>
                <c:pt idx="82">
                  <c:v>33.335160000000009</c:v>
                </c:pt>
                <c:pt idx="83">
                  <c:v>18.945479999999879</c:v>
                </c:pt>
                <c:pt idx="84">
                  <c:v>19.742759999999919</c:v>
                </c:pt>
                <c:pt idx="85">
                  <c:v>17.06748</c:v>
                </c:pt>
                <c:pt idx="86">
                  <c:v>21.18708000000003</c:v>
                </c:pt>
                <c:pt idx="87">
                  <c:v>22.825439999999919</c:v>
                </c:pt>
                <c:pt idx="88">
                  <c:v>27.003119999999971</c:v>
                </c:pt>
                <c:pt idx="89">
                  <c:v>26.438639999999779</c:v>
                </c:pt>
                <c:pt idx="90">
                  <c:v>30.71508</c:v>
                </c:pt>
                <c:pt idx="91">
                  <c:v>23.769960000000001</c:v>
                </c:pt>
                <c:pt idx="92">
                  <c:v>22.419360000000001</c:v>
                </c:pt>
                <c:pt idx="93">
                  <c:v>16.14108000000002</c:v>
                </c:pt>
                <c:pt idx="94">
                  <c:v>16.994519999999969</c:v>
                </c:pt>
                <c:pt idx="95">
                  <c:v>17.209439999999919</c:v>
                </c:pt>
                <c:pt idx="96">
                  <c:v>23.610360000000021</c:v>
                </c:pt>
                <c:pt idx="97">
                  <c:v>16.839479999999991</c:v>
                </c:pt>
                <c:pt idx="98">
                  <c:v>18.543119999999959</c:v>
                </c:pt>
                <c:pt idx="99">
                  <c:v>24.485279999999779</c:v>
                </c:pt>
                <c:pt idx="100">
                  <c:v>19.87092000000003</c:v>
                </c:pt>
                <c:pt idx="101">
                  <c:v>27.13056000000002</c:v>
                </c:pt>
                <c:pt idx="102">
                  <c:v>32.457120000000003</c:v>
                </c:pt>
                <c:pt idx="103">
                  <c:v>30.718799999999959</c:v>
                </c:pt>
                <c:pt idx="104">
                  <c:v>45.076079999999997</c:v>
                </c:pt>
                <c:pt idx="105">
                  <c:v>32.616840000000003</c:v>
                </c:pt>
                <c:pt idx="106">
                  <c:v>22.143960000000028</c:v>
                </c:pt>
                <c:pt idx="107">
                  <c:v>26.923560000000009</c:v>
                </c:pt>
                <c:pt idx="108">
                  <c:v>21.21576</c:v>
                </c:pt>
                <c:pt idx="109">
                  <c:v>13.548360000000001</c:v>
                </c:pt>
                <c:pt idx="110">
                  <c:v>13.925280000000001</c:v>
                </c:pt>
                <c:pt idx="111">
                  <c:v>16.52951999999997</c:v>
                </c:pt>
                <c:pt idx="112">
                  <c:v>31.064160000000001</c:v>
                </c:pt>
                <c:pt idx="113">
                  <c:v>27.4848</c:v>
                </c:pt>
                <c:pt idx="114">
                  <c:v>25.9998</c:v>
                </c:pt>
                <c:pt idx="115">
                  <c:v>27.480359999999969</c:v>
                </c:pt>
                <c:pt idx="116">
                  <c:v>27.939360000000001</c:v>
                </c:pt>
                <c:pt idx="117">
                  <c:v>24.270479999999971</c:v>
                </c:pt>
                <c:pt idx="118">
                  <c:v>19.769399999999919</c:v>
                </c:pt>
                <c:pt idx="119">
                  <c:v>18.228239999999879</c:v>
                </c:pt>
                <c:pt idx="120">
                  <c:v>22.539000000000001</c:v>
                </c:pt>
                <c:pt idx="121">
                  <c:v>19.560239999999919</c:v>
                </c:pt>
                <c:pt idx="122">
                  <c:v>15.882840000000019</c:v>
                </c:pt>
                <c:pt idx="123">
                  <c:v>18.355319999999971</c:v>
                </c:pt>
                <c:pt idx="124">
                  <c:v>20.61852</c:v>
                </c:pt>
                <c:pt idx="125">
                  <c:v>32.413080000000001</c:v>
                </c:pt>
                <c:pt idx="126">
                  <c:v>27.114960000000039</c:v>
                </c:pt>
                <c:pt idx="127">
                  <c:v>29.561039999999959</c:v>
                </c:pt>
                <c:pt idx="128">
                  <c:v>21.27492000000003</c:v>
                </c:pt>
                <c:pt idx="129">
                  <c:v>25.756439999999969</c:v>
                </c:pt>
                <c:pt idx="130">
                  <c:v>37.569840000000013</c:v>
                </c:pt>
                <c:pt idx="131">
                  <c:v>33.972360000000002</c:v>
                </c:pt>
                <c:pt idx="132">
                  <c:v>18.08075999999997</c:v>
                </c:pt>
                <c:pt idx="133">
                  <c:v>27.41496000000004</c:v>
                </c:pt>
                <c:pt idx="134">
                  <c:v>21.443519999999779</c:v>
                </c:pt>
                <c:pt idx="135">
                  <c:v>29.790959999999991</c:v>
                </c:pt>
                <c:pt idx="136">
                  <c:v>42.815399999999997</c:v>
                </c:pt>
                <c:pt idx="137">
                  <c:v>32.431199999999997</c:v>
                </c:pt>
                <c:pt idx="138">
                  <c:v>31.329000000000001</c:v>
                </c:pt>
                <c:pt idx="139">
                  <c:v>24.05772</c:v>
                </c:pt>
                <c:pt idx="140">
                  <c:v>30.262079999999969</c:v>
                </c:pt>
                <c:pt idx="141">
                  <c:v>24.97619999999997</c:v>
                </c:pt>
                <c:pt idx="142">
                  <c:v>24.613560000000021</c:v>
                </c:pt>
                <c:pt idx="143">
                  <c:v>19.492679999999879</c:v>
                </c:pt>
                <c:pt idx="144">
                  <c:v>21.64752</c:v>
                </c:pt>
                <c:pt idx="145">
                  <c:v>19.54476</c:v>
                </c:pt>
                <c:pt idx="146">
                  <c:v>16.24439999999997</c:v>
                </c:pt>
                <c:pt idx="147">
                  <c:v>25.021920000000001</c:v>
                </c:pt>
                <c:pt idx="148">
                  <c:v>27.203879999999991</c:v>
                </c:pt>
                <c:pt idx="149">
                  <c:v>28.697160000000022</c:v>
                </c:pt>
                <c:pt idx="150">
                  <c:v>26.842319999999969</c:v>
                </c:pt>
                <c:pt idx="151">
                  <c:v>23.363519999999969</c:v>
                </c:pt>
                <c:pt idx="152">
                  <c:v>35.077560000000013</c:v>
                </c:pt>
                <c:pt idx="153">
                  <c:v>26.929439999999879</c:v>
                </c:pt>
                <c:pt idx="154">
                  <c:v>30.84635999999999</c:v>
                </c:pt>
                <c:pt idx="155">
                  <c:v>19.8306</c:v>
                </c:pt>
                <c:pt idx="156">
                  <c:v>20.10384000000003</c:v>
                </c:pt>
                <c:pt idx="157">
                  <c:v>21.027840000000001</c:v>
                </c:pt>
                <c:pt idx="158">
                  <c:v>18.758880000000001</c:v>
                </c:pt>
                <c:pt idx="159">
                  <c:v>19.688759999999959</c:v>
                </c:pt>
                <c:pt idx="160">
                  <c:v>27.252479999999959</c:v>
                </c:pt>
                <c:pt idx="161">
                  <c:v>31.084799999999959</c:v>
                </c:pt>
                <c:pt idx="162">
                  <c:v>28.12728000000002</c:v>
                </c:pt>
                <c:pt idx="163">
                  <c:v>46.329839999999997</c:v>
                </c:pt>
                <c:pt idx="164">
                  <c:v>38.617800000000003</c:v>
                </c:pt>
                <c:pt idx="165">
                  <c:v>38.198520000000052</c:v>
                </c:pt>
                <c:pt idx="166">
                  <c:v>28.358880000000031</c:v>
                </c:pt>
                <c:pt idx="167">
                  <c:v>21.75839999999997</c:v>
                </c:pt>
                <c:pt idx="168">
                  <c:v>16.467119999999969</c:v>
                </c:pt>
                <c:pt idx="169">
                  <c:v>16.935960000000001</c:v>
                </c:pt>
                <c:pt idx="170">
                  <c:v>23.775599999999969</c:v>
                </c:pt>
                <c:pt idx="171">
                  <c:v>30.53904</c:v>
                </c:pt>
                <c:pt idx="172">
                  <c:v>25.20468</c:v>
                </c:pt>
                <c:pt idx="173">
                  <c:v>45.690840000000001</c:v>
                </c:pt>
                <c:pt idx="174">
                  <c:v>30.953399999999959</c:v>
                </c:pt>
                <c:pt idx="175">
                  <c:v>29.722679999999919</c:v>
                </c:pt>
                <c:pt idx="176">
                  <c:v>38.710680000000004</c:v>
                </c:pt>
                <c:pt idx="177">
                  <c:v>22.492079999999969</c:v>
                </c:pt>
                <c:pt idx="178">
                  <c:v>18.822599999999969</c:v>
                </c:pt>
                <c:pt idx="179">
                  <c:v>15.89124</c:v>
                </c:pt>
                <c:pt idx="180">
                  <c:v>14.010719999999999</c:v>
                </c:pt>
                <c:pt idx="181">
                  <c:v>17.16948</c:v>
                </c:pt>
                <c:pt idx="182">
                  <c:v>28.86936</c:v>
                </c:pt>
                <c:pt idx="183">
                  <c:v>33.512400000000007</c:v>
                </c:pt>
                <c:pt idx="184">
                  <c:v>39.586920000000013</c:v>
                </c:pt>
                <c:pt idx="185">
                  <c:v>24.21048</c:v>
                </c:pt>
                <c:pt idx="186">
                  <c:v>34.820040000000013</c:v>
                </c:pt>
                <c:pt idx="187">
                  <c:v>24.582239999999679</c:v>
                </c:pt>
                <c:pt idx="188">
                  <c:v>21.06456</c:v>
                </c:pt>
                <c:pt idx="189">
                  <c:v>15.078239999999999</c:v>
                </c:pt>
                <c:pt idx="190">
                  <c:v>13.477080000000001</c:v>
                </c:pt>
                <c:pt idx="191">
                  <c:v>14.06052</c:v>
                </c:pt>
                <c:pt idx="192">
                  <c:v>23.426399999999969</c:v>
                </c:pt>
                <c:pt idx="193">
                  <c:v>20.004480000000001</c:v>
                </c:pt>
                <c:pt idx="194">
                  <c:v>18.01908000000002</c:v>
                </c:pt>
                <c:pt idx="195">
                  <c:v>23.335439999999959</c:v>
                </c:pt>
                <c:pt idx="196">
                  <c:v>32.863320000000002</c:v>
                </c:pt>
                <c:pt idx="197">
                  <c:v>25.955279999999959</c:v>
                </c:pt>
                <c:pt idx="198">
                  <c:v>30.05808</c:v>
                </c:pt>
                <c:pt idx="199">
                  <c:v>25.623960000000039</c:v>
                </c:pt>
                <c:pt idx="200">
                  <c:v>19.200239999999969</c:v>
                </c:pt>
                <c:pt idx="201">
                  <c:v>20.51304</c:v>
                </c:pt>
                <c:pt idx="202">
                  <c:v>16.655519999999971</c:v>
                </c:pt>
                <c:pt idx="203">
                  <c:v>21.589679999999969</c:v>
                </c:pt>
                <c:pt idx="204">
                  <c:v>20.815560000000001</c:v>
                </c:pt>
                <c:pt idx="205">
                  <c:v>23.31504</c:v>
                </c:pt>
                <c:pt idx="206">
                  <c:v>16.883639999999879</c:v>
                </c:pt>
                <c:pt idx="207">
                  <c:v>21.345479999999959</c:v>
                </c:pt>
                <c:pt idx="208">
                  <c:v>33.782760000000003</c:v>
                </c:pt>
                <c:pt idx="209">
                  <c:v>44.437080000000002</c:v>
                </c:pt>
                <c:pt idx="210">
                  <c:v>34.386360000000003</c:v>
                </c:pt>
                <c:pt idx="211">
                  <c:v>25.772880000000001</c:v>
                </c:pt>
                <c:pt idx="212">
                  <c:v>41.674680000000002</c:v>
                </c:pt>
                <c:pt idx="213">
                  <c:v>30.498479999999969</c:v>
                </c:pt>
                <c:pt idx="214">
                  <c:v>28.38743999999997</c:v>
                </c:pt>
                <c:pt idx="215">
                  <c:v>25.598880000000001</c:v>
                </c:pt>
                <c:pt idx="216">
                  <c:v>22.249200000000009</c:v>
                </c:pt>
                <c:pt idx="217">
                  <c:v>27.59892</c:v>
                </c:pt>
                <c:pt idx="218">
                  <c:v>23.737080000000031</c:v>
                </c:pt>
                <c:pt idx="219">
                  <c:v>16.946159999999971</c:v>
                </c:pt>
                <c:pt idx="220">
                  <c:v>33.716760000000001</c:v>
                </c:pt>
                <c:pt idx="221">
                  <c:v>23.463599999999879</c:v>
                </c:pt>
                <c:pt idx="222">
                  <c:v>25.03067999999999</c:v>
                </c:pt>
                <c:pt idx="223">
                  <c:v>35.946000000000012</c:v>
                </c:pt>
                <c:pt idx="224">
                  <c:v>21.40428</c:v>
                </c:pt>
                <c:pt idx="225">
                  <c:v>15.35664000000002</c:v>
                </c:pt>
                <c:pt idx="226">
                  <c:v>15.133319999999999</c:v>
                </c:pt>
                <c:pt idx="227">
                  <c:v>22.989239999999679</c:v>
                </c:pt>
                <c:pt idx="228">
                  <c:v>20.252880000000001</c:v>
                </c:pt>
                <c:pt idx="229">
                  <c:v>20.714639999999971</c:v>
                </c:pt>
                <c:pt idx="230">
                  <c:v>20.092679999999969</c:v>
                </c:pt>
                <c:pt idx="231">
                  <c:v>22.440119999999979</c:v>
                </c:pt>
                <c:pt idx="232">
                  <c:v>19.675560000000001</c:v>
                </c:pt>
                <c:pt idx="233">
                  <c:v>22.613160000000018</c:v>
                </c:pt>
                <c:pt idx="234">
                  <c:v>30.62027999999999</c:v>
                </c:pt>
                <c:pt idx="235">
                  <c:v>21.855360000000001</c:v>
                </c:pt>
                <c:pt idx="236">
                  <c:v>18.675719999999959</c:v>
                </c:pt>
                <c:pt idx="237">
                  <c:v>16.181999999999999</c:v>
                </c:pt>
                <c:pt idx="238">
                  <c:v>21.21756000000002</c:v>
                </c:pt>
                <c:pt idx="239">
                  <c:v>16.063680000000009</c:v>
                </c:pt>
                <c:pt idx="240">
                  <c:v>13.883520000000001</c:v>
                </c:pt>
                <c:pt idx="241">
                  <c:v>29.806319999999982</c:v>
                </c:pt>
                <c:pt idx="242">
                  <c:v>18.17460000000003</c:v>
                </c:pt>
                <c:pt idx="243">
                  <c:v>20.003399999999971</c:v>
                </c:pt>
                <c:pt idx="244">
                  <c:v>28.902719999999679</c:v>
                </c:pt>
                <c:pt idx="245">
                  <c:v>36.801000000000002</c:v>
                </c:pt>
                <c:pt idx="246">
                  <c:v>29.994839999999989</c:v>
                </c:pt>
                <c:pt idx="247">
                  <c:v>28.983719999999579</c:v>
                </c:pt>
                <c:pt idx="248">
                  <c:v>37.174560000000007</c:v>
                </c:pt>
                <c:pt idx="249">
                  <c:v>23.377800000000018</c:v>
                </c:pt>
                <c:pt idx="250">
                  <c:v>18.510960000000019</c:v>
                </c:pt>
                <c:pt idx="251">
                  <c:v>23.25539999999997</c:v>
                </c:pt>
                <c:pt idx="252">
                  <c:v>27.53100000000002</c:v>
                </c:pt>
                <c:pt idx="253">
                  <c:v>18.5916</c:v>
                </c:pt>
                <c:pt idx="254">
                  <c:v>14.728199999999999</c:v>
                </c:pt>
                <c:pt idx="255">
                  <c:v>19.22975999999997</c:v>
                </c:pt>
                <c:pt idx="256">
                  <c:v>29.77283999999996</c:v>
                </c:pt>
                <c:pt idx="257">
                  <c:v>27.95928</c:v>
                </c:pt>
                <c:pt idx="258">
                  <c:v>27.449039999999879</c:v>
                </c:pt>
                <c:pt idx="259">
                  <c:v>19.51632</c:v>
                </c:pt>
                <c:pt idx="260">
                  <c:v>18.343319999999959</c:v>
                </c:pt>
                <c:pt idx="261">
                  <c:v>18.998759999999969</c:v>
                </c:pt>
                <c:pt idx="262">
                  <c:v>27.188639999999779</c:v>
                </c:pt>
                <c:pt idx="263">
                  <c:v>29.46455999999997</c:v>
                </c:pt>
                <c:pt idx="264">
                  <c:v>22.383959999999991</c:v>
                </c:pt>
                <c:pt idx="265">
                  <c:v>21.945239999999579</c:v>
                </c:pt>
                <c:pt idx="266">
                  <c:v>22.663679999999982</c:v>
                </c:pt>
                <c:pt idx="267">
                  <c:v>25.404599999999959</c:v>
                </c:pt>
                <c:pt idx="268">
                  <c:v>19.801680000000001</c:v>
                </c:pt>
                <c:pt idx="269">
                  <c:v>33.524760000000001</c:v>
                </c:pt>
                <c:pt idx="270">
                  <c:v>34.780800000000013</c:v>
                </c:pt>
                <c:pt idx="271">
                  <c:v>25.455000000000009</c:v>
                </c:pt>
                <c:pt idx="272">
                  <c:v>29.194679999999991</c:v>
                </c:pt>
                <c:pt idx="273">
                  <c:v>28.254000000000001</c:v>
                </c:pt>
                <c:pt idx="274">
                  <c:v>18.323639999999969</c:v>
                </c:pt>
                <c:pt idx="275">
                  <c:v>14.670120000000001</c:v>
                </c:pt>
                <c:pt idx="276">
                  <c:v>24.018719999999959</c:v>
                </c:pt>
                <c:pt idx="277">
                  <c:v>20.216639999999959</c:v>
                </c:pt>
                <c:pt idx="278">
                  <c:v>20.133600000000001</c:v>
                </c:pt>
                <c:pt idx="279">
                  <c:v>18.39456000000003</c:v>
                </c:pt>
                <c:pt idx="280">
                  <c:v>20.954520000000009</c:v>
                </c:pt>
                <c:pt idx="281">
                  <c:v>27.305039999999959</c:v>
                </c:pt>
                <c:pt idx="282">
                  <c:v>24.481080000000009</c:v>
                </c:pt>
                <c:pt idx="283">
                  <c:v>23.600280000000001</c:v>
                </c:pt>
                <c:pt idx="284">
                  <c:v>38.871360000000003</c:v>
                </c:pt>
                <c:pt idx="285">
                  <c:v>22.68923999999997</c:v>
                </c:pt>
                <c:pt idx="286">
                  <c:v>18.921239999999969</c:v>
                </c:pt>
                <c:pt idx="287">
                  <c:v>34.067639999999997</c:v>
                </c:pt>
                <c:pt idx="288">
                  <c:v>26.02547999999997</c:v>
                </c:pt>
                <c:pt idx="289">
                  <c:v>17.273160000000001</c:v>
                </c:pt>
                <c:pt idx="290">
                  <c:v>21.83676000000003</c:v>
                </c:pt>
                <c:pt idx="291">
                  <c:v>25.095839999999971</c:v>
                </c:pt>
                <c:pt idx="292">
                  <c:v>22.73124</c:v>
                </c:pt>
                <c:pt idx="293">
                  <c:v>23.41968</c:v>
                </c:pt>
                <c:pt idx="294">
                  <c:v>25.742039999999719</c:v>
                </c:pt>
                <c:pt idx="295">
                  <c:v>23.86547999999997</c:v>
                </c:pt>
                <c:pt idx="296">
                  <c:v>18.118680000000001</c:v>
                </c:pt>
                <c:pt idx="297">
                  <c:v>13.647</c:v>
                </c:pt>
                <c:pt idx="298">
                  <c:v>29.79336</c:v>
                </c:pt>
                <c:pt idx="299">
                  <c:v>25.768079999999969</c:v>
                </c:pt>
                <c:pt idx="300">
                  <c:v>31.604520000000001</c:v>
                </c:pt>
                <c:pt idx="301">
                  <c:v>26.122799999999959</c:v>
                </c:pt>
                <c:pt idx="302">
                  <c:v>23.008559999999981</c:v>
                </c:pt>
                <c:pt idx="303">
                  <c:v>20.495039999999779</c:v>
                </c:pt>
                <c:pt idx="304">
                  <c:v>24.16643999999997</c:v>
                </c:pt>
                <c:pt idx="305">
                  <c:v>33.29316000000005</c:v>
                </c:pt>
                <c:pt idx="306">
                  <c:v>34.580160000000006</c:v>
                </c:pt>
                <c:pt idx="307">
                  <c:v>29.11800000000002</c:v>
                </c:pt>
                <c:pt idx="308">
                  <c:v>23.226839999999982</c:v>
                </c:pt>
                <c:pt idx="309">
                  <c:v>22.03464</c:v>
                </c:pt>
                <c:pt idx="310">
                  <c:v>24.517440000000001</c:v>
                </c:pt>
                <c:pt idx="311">
                  <c:v>32.366639999999997</c:v>
                </c:pt>
                <c:pt idx="312">
                  <c:v>20.829960000000021</c:v>
                </c:pt>
                <c:pt idx="313">
                  <c:v>22.538399999999982</c:v>
                </c:pt>
                <c:pt idx="314">
                  <c:v>17.111640000000001</c:v>
                </c:pt>
                <c:pt idx="315">
                  <c:v>14.161199999999999</c:v>
                </c:pt>
                <c:pt idx="316">
                  <c:v>29.572319999999969</c:v>
                </c:pt>
                <c:pt idx="317">
                  <c:v>45.975960000000001</c:v>
                </c:pt>
                <c:pt idx="318">
                  <c:v>58.1616</c:v>
                </c:pt>
                <c:pt idx="319">
                  <c:v>42.737520000000011</c:v>
                </c:pt>
                <c:pt idx="320">
                  <c:v>62.612879999999997</c:v>
                </c:pt>
                <c:pt idx="321">
                  <c:v>36.971640000000001</c:v>
                </c:pt>
                <c:pt idx="322">
                  <c:v>27.563399999999969</c:v>
                </c:pt>
                <c:pt idx="323">
                  <c:v>40.101120000000002</c:v>
                </c:pt>
                <c:pt idx="324">
                  <c:v>27.404039999999959</c:v>
                </c:pt>
                <c:pt idx="325">
                  <c:v>16.721039999999959</c:v>
                </c:pt>
                <c:pt idx="326">
                  <c:v>19.34328</c:v>
                </c:pt>
                <c:pt idx="327">
                  <c:v>16.20684</c:v>
                </c:pt>
                <c:pt idx="328">
                  <c:v>26.917079999999991</c:v>
                </c:pt>
                <c:pt idx="329">
                  <c:v>26.889119999999959</c:v>
                </c:pt>
                <c:pt idx="330">
                  <c:v>39.26400000000001</c:v>
                </c:pt>
                <c:pt idx="331">
                  <c:v>24.39348</c:v>
                </c:pt>
                <c:pt idx="332">
                  <c:v>22.567080000000001</c:v>
                </c:pt>
                <c:pt idx="333">
                  <c:v>20.20235999999997</c:v>
                </c:pt>
                <c:pt idx="334">
                  <c:v>19.989839999999969</c:v>
                </c:pt>
                <c:pt idx="335">
                  <c:v>18.264479999999971</c:v>
                </c:pt>
                <c:pt idx="336">
                  <c:v>22.30068</c:v>
                </c:pt>
                <c:pt idx="337">
                  <c:v>16.59527999999997</c:v>
                </c:pt>
                <c:pt idx="338">
                  <c:v>14.07696</c:v>
                </c:pt>
                <c:pt idx="339">
                  <c:v>23.316360000000021</c:v>
                </c:pt>
                <c:pt idx="340">
                  <c:v>22.802879999999991</c:v>
                </c:pt>
                <c:pt idx="341">
                  <c:v>32.766240000000003</c:v>
                </c:pt>
                <c:pt idx="342">
                  <c:v>27.52463999999997</c:v>
                </c:pt>
                <c:pt idx="343">
                  <c:v>26.44175999999997</c:v>
                </c:pt>
                <c:pt idx="344">
                  <c:v>29.33952</c:v>
                </c:pt>
                <c:pt idx="345">
                  <c:v>21.25080000000003</c:v>
                </c:pt>
                <c:pt idx="346">
                  <c:v>14.474880000000001</c:v>
                </c:pt>
                <c:pt idx="347">
                  <c:v>17.37312</c:v>
                </c:pt>
                <c:pt idx="348">
                  <c:v>23.382599999999879</c:v>
                </c:pt>
                <c:pt idx="349">
                  <c:v>20.95295999999999</c:v>
                </c:pt>
                <c:pt idx="350">
                  <c:v>26.11200000000002</c:v>
                </c:pt>
                <c:pt idx="351">
                  <c:v>25.754519999999982</c:v>
                </c:pt>
                <c:pt idx="352">
                  <c:v>21.419639999999969</c:v>
                </c:pt>
                <c:pt idx="353">
                  <c:v>21.894120000000001</c:v>
                </c:pt>
                <c:pt idx="354">
                  <c:v>19.13340000000003</c:v>
                </c:pt>
                <c:pt idx="355">
                  <c:v>17.081160000000001</c:v>
                </c:pt>
                <c:pt idx="356">
                  <c:v>19.22123999999997</c:v>
                </c:pt>
                <c:pt idx="357">
                  <c:v>20.83164</c:v>
                </c:pt>
                <c:pt idx="358">
                  <c:v>27.27396000000002</c:v>
                </c:pt>
                <c:pt idx="359">
                  <c:v>15.428520000000001</c:v>
                </c:pt>
                <c:pt idx="360">
                  <c:v>20.068199999999969</c:v>
                </c:pt>
                <c:pt idx="361">
                  <c:v>23.95127999999999</c:v>
                </c:pt>
                <c:pt idx="362">
                  <c:v>20.592960000000001</c:v>
                </c:pt>
                <c:pt idx="363">
                  <c:v>20.018280000000001</c:v>
                </c:pt>
                <c:pt idx="364">
                  <c:v>30.443999999999971</c:v>
                </c:pt>
                <c:pt idx="365">
                  <c:v>30.89856</c:v>
                </c:pt>
                <c:pt idx="366">
                  <c:v>23.498399999999879</c:v>
                </c:pt>
                <c:pt idx="367">
                  <c:v>29.255880000000001</c:v>
                </c:pt>
                <c:pt idx="368">
                  <c:v>17.867159999999991</c:v>
                </c:pt>
                <c:pt idx="369">
                  <c:v>21.488399999999679</c:v>
                </c:pt>
                <c:pt idx="370">
                  <c:v>15.067080000000001</c:v>
                </c:pt>
                <c:pt idx="371">
                  <c:v>27.886679999999959</c:v>
                </c:pt>
                <c:pt idx="372">
                  <c:v>26.627400000000002</c:v>
                </c:pt>
                <c:pt idx="373">
                  <c:v>28.116360000000022</c:v>
                </c:pt>
                <c:pt idx="374">
                  <c:v>25.252200000000009</c:v>
                </c:pt>
                <c:pt idx="375">
                  <c:v>27.347280000000001</c:v>
                </c:pt>
                <c:pt idx="376">
                  <c:v>34.209600000000002</c:v>
                </c:pt>
                <c:pt idx="377">
                  <c:v>30.99467999999997</c:v>
                </c:pt>
                <c:pt idx="378">
                  <c:v>26.64623999999997</c:v>
                </c:pt>
                <c:pt idx="379">
                  <c:v>23.45688000000003</c:v>
                </c:pt>
                <c:pt idx="380">
                  <c:v>26.870760000000001</c:v>
                </c:pt>
                <c:pt idx="381">
                  <c:v>21.14184000000003</c:v>
                </c:pt>
                <c:pt idx="382">
                  <c:v>15.234959999999999</c:v>
                </c:pt>
                <c:pt idx="383">
                  <c:v>22.264679999999959</c:v>
                </c:pt>
                <c:pt idx="384">
                  <c:v>22.053719999999959</c:v>
                </c:pt>
                <c:pt idx="385">
                  <c:v>18.08484</c:v>
                </c:pt>
                <c:pt idx="386">
                  <c:v>19.278599999999969</c:v>
                </c:pt>
                <c:pt idx="387">
                  <c:v>27.97355999999996</c:v>
                </c:pt>
                <c:pt idx="388">
                  <c:v>21.64776000000003</c:v>
                </c:pt>
                <c:pt idx="389">
                  <c:v>24.135120000000001</c:v>
                </c:pt>
                <c:pt idx="390">
                  <c:v>19.271039999999971</c:v>
                </c:pt>
                <c:pt idx="391">
                  <c:v>29.943479999999969</c:v>
                </c:pt>
                <c:pt idx="392">
                  <c:v>17.18928</c:v>
                </c:pt>
                <c:pt idx="393">
                  <c:v>26.626560000000001</c:v>
                </c:pt>
                <c:pt idx="394">
                  <c:v>16.34988000000002</c:v>
                </c:pt>
                <c:pt idx="395">
                  <c:v>26.41547999999997</c:v>
                </c:pt>
                <c:pt idx="396">
                  <c:v>15.525359999999999</c:v>
                </c:pt>
                <c:pt idx="397">
                  <c:v>23.682359999999971</c:v>
                </c:pt>
                <c:pt idx="398">
                  <c:v>23.087039999999959</c:v>
                </c:pt>
                <c:pt idx="399">
                  <c:v>25.390080000000001</c:v>
                </c:pt>
                <c:pt idx="400">
                  <c:v>26.612759999999991</c:v>
                </c:pt>
                <c:pt idx="401">
                  <c:v>28.48488</c:v>
                </c:pt>
                <c:pt idx="402">
                  <c:v>34.129200000000012</c:v>
                </c:pt>
                <c:pt idx="403">
                  <c:v>35.696400000000011</c:v>
                </c:pt>
                <c:pt idx="404">
                  <c:v>26.66808</c:v>
                </c:pt>
                <c:pt idx="405">
                  <c:v>25.4772</c:v>
                </c:pt>
                <c:pt idx="406">
                  <c:v>17.56055999999997</c:v>
                </c:pt>
                <c:pt idx="407">
                  <c:v>20.086560000000009</c:v>
                </c:pt>
                <c:pt idx="408">
                  <c:v>23.40288</c:v>
                </c:pt>
                <c:pt idx="409">
                  <c:v>16.522919999999971</c:v>
                </c:pt>
                <c:pt idx="410">
                  <c:v>17.973239999999919</c:v>
                </c:pt>
                <c:pt idx="411">
                  <c:v>20.086679999999969</c:v>
                </c:pt>
                <c:pt idx="412">
                  <c:v>22.19616000000002</c:v>
                </c:pt>
                <c:pt idx="413">
                  <c:v>37.031640000000003</c:v>
                </c:pt>
                <c:pt idx="414">
                  <c:v>32.909280000000003</c:v>
                </c:pt>
                <c:pt idx="415">
                  <c:v>38.105160000000012</c:v>
                </c:pt>
                <c:pt idx="416">
                  <c:v>32.583000000000013</c:v>
                </c:pt>
                <c:pt idx="417">
                  <c:v>22.527000000000001</c:v>
                </c:pt>
                <c:pt idx="418">
                  <c:v>25.508039999999919</c:v>
                </c:pt>
                <c:pt idx="419">
                  <c:v>17.97396000000003</c:v>
                </c:pt>
                <c:pt idx="420">
                  <c:v>18.84384</c:v>
                </c:pt>
                <c:pt idx="421">
                  <c:v>19.37363999999997</c:v>
                </c:pt>
                <c:pt idx="422">
                  <c:v>17.358960000000021</c:v>
                </c:pt>
                <c:pt idx="423">
                  <c:v>18.500160000000001</c:v>
                </c:pt>
                <c:pt idx="424">
                  <c:v>18.684960000000022</c:v>
                </c:pt>
                <c:pt idx="425">
                  <c:v>25.32708000000002</c:v>
                </c:pt>
                <c:pt idx="426">
                  <c:v>30.21780000000004</c:v>
                </c:pt>
                <c:pt idx="427">
                  <c:v>32.195520000000052</c:v>
                </c:pt>
                <c:pt idx="428">
                  <c:v>31.548719999999779</c:v>
                </c:pt>
                <c:pt idx="429">
                  <c:v>38.166840000000001</c:v>
                </c:pt>
                <c:pt idx="430">
                  <c:v>37.951560000000001</c:v>
                </c:pt>
                <c:pt idx="431">
                  <c:v>24.732839999999982</c:v>
                </c:pt>
                <c:pt idx="432">
                  <c:v>14.079359999999999</c:v>
                </c:pt>
                <c:pt idx="433">
                  <c:v>21.05136000000002</c:v>
                </c:pt>
                <c:pt idx="434">
                  <c:v>31.958639999999679</c:v>
                </c:pt>
                <c:pt idx="435">
                  <c:v>19.001519999999982</c:v>
                </c:pt>
                <c:pt idx="436">
                  <c:v>22.299960000000031</c:v>
                </c:pt>
                <c:pt idx="437">
                  <c:v>38.802480000000003</c:v>
                </c:pt>
                <c:pt idx="438">
                  <c:v>42.884039999999999</c:v>
                </c:pt>
                <c:pt idx="439">
                  <c:v>26.348039999999919</c:v>
                </c:pt>
                <c:pt idx="440">
                  <c:v>28.1784</c:v>
                </c:pt>
                <c:pt idx="441">
                  <c:v>34.216440000000013</c:v>
                </c:pt>
                <c:pt idx="442">
                  <c:v>21.625679999999971</c:v>
                </c:pt>
                <c:pt idx="443">
                  <c:v>32.5854</c:v>
                </c:pt>
                <c:pt idx="444">
                  <c:v>21.386279999999982</c:v>
                </c:pt>
                <c:pt idx="445">
                  <c:v>18.426359999999971</c:v>
                </c:pt>
                <c:pt idx="446">
                  <c:v>23.83032</c:v>
                </c:pt>
                <c:pt idx="447">
                  <c:v>24.065999999999971</c:v>
                </c:pt>
                <c:pt idx="448">
                  <c:v>37.14828</c:v>
                </c:pt>
                <c:pt idx="449">
                  <c:v>33.346919999999997</c:v>
                </c:pt>
                <c:pt idx="450">
                  <c:v>30.15623999999999</c:v>
                </c:pt>
                <c:pt idx="451">
                  <c:v>26.693039999999989</c:v>
                </c:pt>
                <c:pt idx="452">
                  <c:v>21.88776</c:v>
                </c:pt>
                <c:pt idx="453">
                  <c:v>22.301279999999991</c:v>
                </c:pt>
                <c:pt idx="454">
                  <c:v>20.555639999999919</c:v>
                </c:pt>
                <c:pt idx="455">
                  <c:v>17.353800000000021</c:v>
                </c:pt>
                <c:pt idx="456">
                  <c:v>14.11356</c:v>
                </c:pt>
                <c:pt idx="457">
                  <c:v>14.6736</c:v>
                </c:pt>
                <c:pt idx="458">
                  <c:v>17.525880000000001</c:v>
                </c:pt>
                <c:pt idx="459">
                  <c:v>44.825160000000011</c:v>
                </c:pt>
                <c:pt idx="460">
                  <c:v>21.72588</c:v>
                </c:pt>
                <c:pt idx="461">
                  <c:v>19.08647999999997</c:v>
                </c:pt>
                <c:pt idx="462">
                  <c:v>34.830840000000002</c:v>
                </c:pt>
                <c:pt idx="463">
                  <c:v>28.944719999999879</c:v>
                </c:pt>
                <c:pt idx="464">
                  <c:v>19.940759999999969</c:v>
                </c:pt>
                <c:pt idx="465">
                  <c:v>21.409439999999879</c:v>
                </c:pt>
                <c:pt idx="466">
                  <c:v>21.642960000000031</c:v>
                </c:pt>
                <c:pt idx="467">
                  <c:v>13.281359999999999</c:v>
                </c:pt>
                <c:pt idx="468">
                  <c:v>19.0992</c:v>
                </c:pt>
                <c:pt idx="469">
                  <c:v>22.304639999999971</c:v>
                </c:pt>
                <c:pt idx="470">
                  <c:v>33.242760000000011</c:v>
                </c:pt>
                <c:pt idx="471">
                  <c:v>56.700840000000007</c:v>
                </c:pt>
                <c:pt idx="472">
                  <c:v>34.155479999999997</c:v>
                </c:pt>
                <c:pt idx="473">
                  <c:v>32.369040000000012</c:v>
                </c:pt>
                <c:pt idx="474">
                  <c:v>31.297919999999991</c:v>
                </c:pt>
                <c:pt idx="475">
                  <c:v>20.668800000000001</c:v>
                </c:pt>
                <c:pt idx="476">
                  <c:v>17.111760000000022</c:v>
                </c:pt>
                <c:pt idx="477">
                  <c:v>15.291600000000001</c:v>
                </c:pt>
                <c:pt idx="478">
                  <c:v>12.89676</c:v>
                </c:pt>
                <c:pt idx="479">
                  <c:v>18.99408</c:v>
                </c:pt>
                <c:pt idx="480">
                  <c:v>24.308879999999991</c:v>
                </c:pt>
                <c:pt idx="481">
                  <c:v>14.02896</c:v>
                </c:pt>
                <c:pt idx="482">
                  <c:v>17.832360000000001</c:v>
                </c:pt>
                <c:pt idx="483">
                  <c:v>30.153120000000001</c:v>
                </c:pt>
                <c:pt idx="484">
                  <c:v>38.545679999999997</c:v>
                </c:pt>
                <c:pt idx="485">
                  <c:v>29.509199999999989</c:v>
                </c:pt>
                <c:pt idx="486">
                  <c:v>28.810679999999991</c:v>
                </c:pt>
                <c:pt idx="487">
                  <c:v>24.492359999999969</c:v>
                </c:pt>
                <c:pt idx="488">
                  <c:v>14.95116</c:v>
                </c:pt>
                <c:pt idx="489">
                  <c:v>35.53284</c:v>
                </c:pt>
                <c:pt idx="490">
                  <c:v>22.187880000000021</c:v>
                </c:pt>
                <c:pt idx="491">
                  <c:v>23.734200000000001</c:v>
                </c:pt>
                <c:pt idx="492">
                  <c:v>15.8208</c:v>
                </c:pt>
                <c:pt idx="493">
                  <c:v>22.99163999999988</c:v>
                </c:pt>
                <c:pt idx="494">
                  <c:v>16.278119999999969</c:v>
                </c:pt>
                <c:pt idx="495">
                  <c:v>36.725880000000011</c:v>
                </c:pt>
                <c:pt idx="496">
                  <c:v>30.16547999999997</c:v>
                </c:pt>
                <c:pt idx="497">
                  <c:v>35.690280000000001</c:v>
                </c:pt>
                <c:pt idx="498">
                  <c:v>21.846360000000001</c:v>
                </c:pt>
                <c:pt idx="499">
                  <c:v>20.332080000000001</c:v>
                </c:pt>
                <c:pt idx="500">
                  <c:v>18.66192000000002</c:v>
                </c:pt>
                <c:pt idx="501">
                  <c:v>15.33024</c:v>
                </c:pt>
                <c:pt idx="502">
                  <c:v>23.7516</c:v>
                </c:pt>
                <c:pt idx="503">
                  <c:v>26.148479999999982</c:v>
                </c:pt>
                <c:pt idx="504">
                  <c:v>23.08919999999997</c:v>
                </c:pt>
                <c:pt idx="505">
                  <c:v>11.857559999999999</c:v>
                </c:pt>
                <c:pt idx="506">
                  <c:v>16.73736000000002</c:v>
                </c:pt>
                <c:pt idx="507">
                  <c:v>20.76035999999996</c:v>
                </c:pt>
                <c:pt idx="508">
                  <c:v>27.510480000000001</c:v>
                </c:pt>
                <c:pt idx="509">
                  <c:v>37.50732</c:v>
                </c:pt>
                <c:pt idx="510">
                  <c:v>20.66724</c:v>
                </c:pt>
                <c:pt idx="511">
                  <c:v>15.78768</c:v>
                </c:pt>
                <c:pt idx="512">
                  <c:v>25.583279999999959</c:v>
                </c:pt>
                <c:pt idx="513">
                  <c:v>20.531040000000001</c:v>
                </c:pt>
                <c:pt idx="514">
                  <c:v>24.465719999999479</c:v>
                </c:pt>
                <c:pt idx="515">
                  <c:v>14.793839999999999</c:v>
                </c:pt>
                <c:pt idx="516">
                  <c:v>17.83356000000002</c:v>
                </c:pt>
                <c:pt idx="517">
                  <c:v>25.365239999999879</c:v>
                </c:pt>
                <c:pt idx="518">
                  <c:v>17.16948</c:v>
                </c:pt>
                <c:pt idx="519">
                  <c:v>17.602920000000001</c:v>
                </c:pt>
                <c:pt idx="520">
                  <c:v>24.904679999999971</c:v>
                </c:pt>
                <c:pt idx="521">
                  <c:v>24.71508</c:v>
                </c:pt>
                <c:pt idx="522">
                  <c:v>25.181999999999999</c:v>
                </c:pt>
                <c:pt idx="523">
                  <c:v>22.48919999999988</c:v>
                </c:pt>
                <c:pt idx="524">
                  <c:v>23.845199999999959</c:v>
                </c:pt>
                <c:pt idx="525">
                  <c:v>29.388599999999979</c:v>
                </c:pt>
                <c:pt idx="526">
                  <c:v>40.095720000000043</c:v>
                </c:pt>
                <c:pt idx="527">
                  <c:v>32.496960000000001</c:v>
                </c:pt>
                <c:pt idx="528">
                  <c:v>24.219840000000001</c:v>
                </c:pt>
                <c:pt idx="529">
                  <c:v>21.328080000000011</c:v>
                </c:pt>
                <c:pt idx="530">
                  <c:v>29.13048000000002</c:v>
                </c:pt>
                <c:pt idx="531">
                  <c:v>24.70908</c:v>
                </c:pt>
                <c:pt idx="532">
                  <c:v>28.954920000000001</c:v>
                </c:pt>
                <c:pt idx="533">
                  <c:v>27.089880000000001</c:v>
                </c:pt>
                <c:pt idx="534">
                  <c:v>24.74616</c:v>
                </c:pt>
                <c:pt idx="535">
                  <c:v>26.855399999999982</c:v>
                </c:pt>
                <c:pt idx="536">
                  <c:v>18.977639999999969</c:v>
                </c:pt>
                <c:pt idx="537">
                  <c:v>18.684239999999971</c:v>
                </c:pt>
                <c:pt idx="538">
                  <c:v>14.6454</c:v>
                </c:pt>
                <c:pt idx="539">
                  <c:v>21.686639999999919</c:v>
                </c:pt>
                <c:pt idx="540">
                  <c:v>25.32948</c:v>
                </c:pt>
                <c:pt idx="541">
                  <c:v>19.489799999999679</c:v>
                </c:pt>
                <c:pt idx="542">
                  <c:v>17.45016</c:v>
                </c:pt>
                <c:pt idx="543">
                  <c:v>15.88584000000002</c:v>
                </c:pt>
                <c:pt idx="544">
                  <c:v>16.840199999999982</c:v>
                </c:pt>
                <c:pt idx="545">
                  <c:v>17.62080000000002</c:v>
                </c:pt>
                <c:pt idx="546">
                  <c:v>31.799519999999969</c:v>
                </c:pt>
                <c:pt idx="547">
                  <c:v>27.996479999999959</c:v>
                </c:pt>
                <c:pt idx="548">
                  <c:v>25.07124</c:v>
                </c:pt>
                <c:pt idx="549">
                  <c:v>17.986799999999679</c:v>
                </c:pt>
                <c:pt idx="550">
                  <c:v>21.485159999999919</c:v>
                </c:pt>
                <c:pt idx="551">
                  <c:v>20.091000000000001</c:v>
                </c:pt>
                <c:pt idx="552">
                  <c:v>23.421479999999971</c:v>
                </c:pt>
                <c:pt idx="553">
                  <c:v>19.145759999999971</c:v>
                </c:pt>
                <c:pt idx="554">
                  <c:v>16.00404</c:v>
                </c:pt>
                <c:pt idx="555">
                  <c:v>17.41800000000001</c:v>
                </c:pt>
                <c:pt idx="556">
                  <c:v>23.87784000000002</c:v>
                </c:pt>
                <c:pt idx="557">
                  <c:v>24.671160000000022</c:v>
                </c:pt>
                <c:pt idx="558">
                  <c:v>21.874920000000031</c:v>
                </c:pt>
                <c:pt idx="559">
                  <c:v>22.77096000000002</c:v>
                </c:pt>
                <c:pt idx="560">
                  <c:v>16.435319999999969</c:v>
                </c:pt>
                <c:pt idx="561">
                  <c:v>18.73776000000003</c:v>
                </c:pt>
                <c:pt idx="562">
                  <c:v>24.71784000000002</c:v>
                </c:pt>
                <c:pt idx="563">
                  <c:v>29.882880000000011</c:v>
                </c:pt>
                <c:pt idx="564">
                  <c:v>17.219760000000001</c:v>
                </c:pt>
                <c:pt idx="565">
                  <c:v>19.513200000000001</c:v>
                </c:pt>
                <c:pt idx="566">
                  <c:v>27.23616000000003</c:v>
                </c:pt>
                <c:pt idx="567">
                  <c:v>23.532240000000009</c:v>
                </c:pt>
                <c:pt idx="568">
                  <c:v>29.50056</c:v>
                </c:pt>
                <c:pt idx="569">
                  <c:v>29.436</c:v>
                </c:pt>
                <c:pt idx="570">
                  <c:v>22.882319999999879</c:v>
                </c:pt>
                <c:pt idx="571">
                  <c:v>27.395759999999971</c:v>
                </c:pt>
                <c:pt idx="572">
                  <c:v>28.409039999999969</c:v>
                </c:pt>
                <c:pt idx="573">
                  <c:v>32.149440000000013</c:v>
                </c:pt>
                <c:pt idx="574">
                  <c:v>25.52976</c:v>
                </c:pt>
                <c:pt idx="575">
                  <c:v>31.946039999999979</c:v>
                </c:pt>
                <c:pt idx="576">
                  <c:v>19.74683999999997</c:v>
                </c:pt>
                <c:pt idx="577">
                  <c:v>18.75971999999997</c:v>
                </c:pt>
                <c:pt idx="578">
                  <c:v>19.84067999999996</c:v>
                </c:pt>
                <c:pt idx="579">
                  <c:v>27.180239999999969</c:v>
                </c:pt>
                <c:pt idx="580">
                  <c:v>34.123200000000011</c:v>
                </c:pt>
                <c:pt idx="581">
                  <c:v>28.58627999999997</c:v>
                </c:pt>
                <c:pt idx="582">
                  <c:v>52.430999999999997</c:v>
                </c:pt>
                <c:pt idx="583">
                  <c:v>42.204600000000013</c:v>
                </c:pt>
                <c:pt idx="584">
                  <c:v>28.56936</c:v>
                </c:pt>
                <c:pt idx="585">
                  <c:v>23.429399999999969</c:v>
                </c:pt>
                <c:pt idx="586">
                  <c:v>24.48155999999997</c:v>
                </c:pt>
                <c:pt idx="587">
                  <c:v>22.8474</c:v>
                </c:pt>
                <c:pt idx="588">
                  <c:v>23.59896000000003</c:v>
                </c:pt>
                <c:pt idx="589">
                  <c:v>19.520759999999981</c:v>
                </c:pt>
                <c:pt idx="590">
                  <c:v>30.54336</c:v>
                </c:pt>
                <c:pt idx="591">
                  <c:v>33.829680000000003</c:v>
                </c:pt>
                <c:pt idx="592">
                  <c:v>29.839800000000022</c:v>
                </c:pt>
                <c:pt idx="593">
                  <c:v>30.337200000000021</c:v>
                </c:pt>
                <c:pt idx="594">
                  <c:v>31.116599999999991</c:v>
                </c:pt>
                <c:pt idx="595">
                  <c:v>23.117280000000019</c:v>
                </c:pt>
                <c:pt idx="596">
                  <c:v>23.375160000000001</c:v>
                </c:pt>
                <c:pt idx="597">
                  <c:v>30.414480000000001</c:v>
                </c:pt>
                <c:pt idx="598">
                  <c:v>23.05452</c:v>
                </c:pt>
                <c:pt idx="599">
                  <c:v>21.775319999999969</c:v>
                </c:pt>
                <c:pt idx="600">
                  <c:v>25.745039999999779</c:v>
                </c:pt>
                <c:pt idx="601">
                  <c:v>21.978239999999879</c:v>
                </c:pt>
                <c:pt idx="602">
                  <c:v>17.63808000000002</c:v>
                </c:pt>
                <c:pt idx="603">
                  <c:v>20.438519999999919</c:v>
                </c:pt>
                <c:pt idx="604">
                  <c:v>33.200040000000001</c:v>
                </c:pt>
                <c:pt idx="605">
                  <c:v>24.90515999999997</c:v>
                </c:pt>
                <c:pt idx="606">
                  <c:v>33.69312000000005</c:v>
                </c:pt>
                <c:pt idx="607">
                  <c:v>33.167520000000003</c:v>
                </c:pt>
                <c:pt idx="608">
                  <c:v>30.309480000000001</c:v>
                </c:pt>
                <c:pt idx="609">
                  <c:v>31.672920000000001</c:v>
                </c:pt>
                <c:pt idx="610">
                  <c:v>15.520799999999999</c:v>
                </c:pt>
                <c:pt idx="611">
                  <c:v>28.385399999999969</c:v>
                </c:pt>
                <c:pt idx="612">
                  <c:v>19.631519999999991</c:v>
                </c:pt>
                <c:pt idx="613">
                  <c:v>13.205399999999999</c:v>
                </c:pt>
                <c:pt idx="614">
                  <c:v>18.67956000000002</c:v>
                </c:pt>
                <c:pt idx="615">
                  <c:v>19.257480000000001</c:v>
                </c:pt>
                <c:pt idx="616">
                  <c:v>18.94799999999999</c:v>
                </c:pt>
                <c:pt idx="617">
                  <c:v>43.801679999999998</c:v>
                </c:pt>
                <c:pt idx="618">
                  <c:v>33.487200000000001</c:v>
                </c:pt>
                <c:pt idx="619">
                  <c:v>43.387679999999953</c:v>
                </c:pt>
                <c:pt idx="620">
                  <c:v>18.067439999999969</c:v>
                </c:pt>
                <c:pt idx="621">
                  <c:v>24.390960000000021</c:v>
                </c:pt>
                <c:pt idx="622">
                  <c:v>25.230239999999959</c:v>
                </c:pt>
                <c:pt idx="623">
                  <c:v>30.354600000000001</c:v>
                </c:pt>
                <c:pt idx="624">
                  <c:v>21.58739999999997</c:v>
                </c:pt>
                <c:pt idx="625">
                  <c:v>20.83812</c:v>
                </c:pt>
                <c:pt idx="626">
                  <c:v>22.677000000000021</c:v>
                </c:pt>
                <c:pt idx="627">
                  <c:v>29.478119999999919</c:v>
                </c:pt>
                <c:pt idx="628">
                  <c:v>41.123400000000011</c:v>
                </c:pt>
                <c:pt idx="629">
                  <c:v>37.094160000000002</c:v>
                </c:pt>
                <c:pt idx="630">
                  <c:v>33.002280000000013</c:v>
                </c:pt>
                <c:pt idx="631">
                  <c:v>32.721000000000011</c:v>
                </c:pt>
                <c:pt idx="632">
                  <c:v>26.157840000000022</c:v>
                </c:pt>
                <c:pt idx="633">
                  <c:v>27.5382</c:v>
                </c:pt>
                <c:pt idx="634">
                  <c:v>19.945679999999779</c:v>
                </c:pt>
                <c:pt idx="635">
                  <c:v>19.094280000000001</c:v>
                </c:pt>
                <c:pt idx="636">
                  <c:v>17.42388</c:v>
                </c:pt>
                <c:pt idx="637">
                  <c:v>23.411999999999999</c:v>
                </c:pt>
                <c:pt idx="638">
                  <c:v>24.884880000000031</c:v>
                </c:pt>
                <c:pt idx="639">
                  <c:v>20.332560000000001</c:v>
                </c:pt>
                <c:pt idx="640">
                  <c:v>30.957360000000001</c:v>
                </c:pt>
                <c:pt idx="641">
                  <c:v>31.06296</c:v>
                </c:pt>
                <c:pt idx="642">
                  <c:v>50.967239999999997</c:v>
                </c:pt>
                <c:pt idx="643">
                  <c:v>43.14828</c:v>
                </c:pt>
                <c:pt idx="644">
                  <c:v>18.2376</c:v>
                </c:pt>
                <c:pt idx="645">
                  <c:v>16.475639999999679</c:v>
                </c:pt>
                <c:pt idx="646">
                  <c:v>18.800039999999971</c:v>
                </c:pt>
                <c:pt idx="647">
                  <c:v>16.9374</c:v>
                </c:pt>
                <c:pt idx="648">
                  <c:v>21.864960000000021</c:v>
                </c:pt>
                <c:pt idx="649">
                  <c:v>19.548719999999779</c:v>
                </c:pt>
                <c:pt idx="650">
                  <c:v>21.204599999999981</c:v>
                </c:pt>
                <c:pt idx="651">
                  <c:v>22.57943999999997</c:v>
                </c:pt>
                <c:pt idx="652">
                  <c:v>16.42992000000001</c:v>
                </c:pt>
                <c:pt idx="653">
                  <c:v>21.908160000000009</c:v>
                </c:pt>
                <c:pt idx="654">
                  <c:v>30.317880000000041</c:v>
                </c:pt>
                <c:pt idx="655">
                  <c:v>34.595760000000013</c:v>
                </c:pt>
                <c:pt idx="656">
                  <c:v>24.907439999999969</c:v>
                </c:pt>
                <c:pt idx="657">
                  <c:v>23.86367999999997</c:v>
                </c:pt>
                <c:pt idx="658">
                  <c:v>22.976399999999959</c:v>
                </c:pt>
                <c:pt idx="659">
                  <c:v>20.148719999999969</c:v>
                </c:pt>
                <c:pt idx="660">
                  <c:v>28.464959999999991</c:v>
                </c:pt>
                <c:pt idx="661">
                  <c:v>21.85632</c:v>
                </c:pt>
                <c:pt idx="662">
                  <c:v>20.556840000000001</c:v>
                </c:pt>
                <c:pt idx="663">
                  <c:v>20.996639999999719</c:v>
                </c:pt>
                <c:pt idx="664">
                  <c:v>27.07163999999996</c:v>
                </c:pt>
                <c:pt idx="665">
                  <c:v>21.56196000000002</c:v>
                </c:pt>
                <c:pt idx="666">
                  <c:v>24.960119999999879</c:v>
                </c:pt>
                <c:pt idx="667">
                  <c:v>31.662599999999969</c:v>
                </c:pt>
                <c:pt idx="668">
                  <c:v>30.03744</c:v>
                </c:pt>
                <c:pt idx="669">
                  <c:v>31.851240000000001</c:v>
                </c:pt>
                <c:pt idx="670">
                  <c:v>29.181719999999959</c:v>
                </c:pt>
                <c:pt idx="671">
                  <c:v>24.944639999999879</c:v>
                </c:pt>
                <c:pt idx="672">
                  <c:v>28.335360000000001</c:v>
                </c:pt>
                <c:pt idx="673">
                  <c:v>16.729319999999969</c:v>
                </c:pt>
                <c:pt idx="674">
                  <c:v>18.696000000000002</c:v>
                </c:pt>
                <c:pt idx="675">
                  <c:v>21.29375999999997</c:v>
                </c:pt>
                <c:pt idx="676">
                  <c:v>34.203000000000003</c:v>
                </c:pt>
                <c:pt idx="677">
                  <c:v>25.57031999999997</c:v>
                </c:pt>
                <c:pt idx="678">
                  <c:v>25.804320000000001</c:v>
                </c:pt>
                <c:pt idx="679">
                  <c:v>23.939399999999971</c:v>
                </c:pt>
                <c:pt idx="680">
                  <c:v>23.221920000000001</c:v>
                </c:pt>
                <c:pt idx="681">
                  <c:v>20.889479999999971</c:v>
                </c:pt>
                <c:pt idx="682">
                  <c:v>15.66672</c:v>
                </c:pt>
                <c:pt idx="683">
                  <c:v>18.059999999999999</c:v>
                </c:pt>
                <c:pt idx="684">
                  <c:v>23.811840000000021</c:v>
                </c:pt>
                <c:pt idx="685">
                  <c:v>26.116200000000021</c:v>
                </c:pt>
                <c:pt idx="686">
                  <c:v>27.799320000000019</c:v>
                </c:pt>
                <c:pt idx="687">
                  <c:v>36.448680000000003</c:v>
                </c:pt>
                <c:pt idx="688">
                  <c:v>53.609160000000003</c:v>
                </c:pt>
                <c:pt idx="689">
                  <c:v>38.608320000000013</c:v>
                </c:pt>
                <c:pt idx="690">
                  <c:v>37.573680000000003</c:v>
                </c:pt>
                <c:pt idx="691">
                  <c:v>30.431159999999991</c:v>
                </c:pt>
                <c:pt idx="692">
                  <c:v>24.595439999999879</c:v>
                </c:pt>
                <c:pt idx="693">
                  <c:v>28.40111999999997</c:v>
                </c:pt>
                <c:pt idx="694">
                  <c:v>16.18680000000003</c:v>
                </c:pt>
                <c:pt idx="695">
                  <c:v>18.629760000000001</c:v>
                </c:pt>
                <c:pt idx="696">
                  <c:v>27.975359999999959</c:v>
                </c:pt>
                <c:pt idx="697">
                  <c:v>20.16384</c:v>
                </c:pt>
                <c:pt idx="698">
                  <c:v>16.817880000000041</c:v>
                </c:pt>
                <c:pt idx="699">
                  <c:v>13.96152</c:v>
                </c:pt>
                <c:pt idx="700">
                  <c:v>22.820040000000009</c:v>
                </c:pt>
                <c:pt idx="701">
                  <c:v>28.35444</c:v>
                </c:pt>
                <c:pt idx="702">
                  <c:v>37.911839999999998</c:v>
                </c:pt>
                <c:pt idx="703">
                  <c:v>29.086319999999969</c:v>
                </c:pt>
                <c:pt idx="704">
                  <c:v>19.118639999999971</c:v>
                </c:pt>
                <c:pt idx="705">
                  <c:v>24.795239999999879</c:v>
                </c:pt>
                <c:pt idx="706">
                  <c:v>20.189520000000009</c:v>
                </c:pt>
                <c:pt idx="707">
                  <c:v>34.049160000000008</c:v>
                </c:pt>
                <c:pt idx="708">
                  <c:v>23.904119999999971</c:v>
                </c:pt>
                <c:pt idx="709">
                  <c:v>21.84959999999997</c:v>
                </c:pt>
                <c:pt idx="710">
                  <c:v>26.357160000000022</c:v>
                </c:pt>
                <c:pt idx="711">
                  <c:v>16.172880000000021</c:v>
                </c:pt>
                <c:pt idx="712">
                  <c:v>26.902679999999879</c:v>
                </c:pt>
                <c:pt idx="713">
                  <c:v>23.619360000000022</c:v>
                </c:pt>
                <c:pt idx="714">
                  <c:v>38.501040000000003</c:v>
                </c:pt>
                <c:pt idx="715">
                  <c:v>33.075840000000007</c:v>
                </c:pt>
                <c:pt idx="716">
                  <c:v>36.75864</c:v>
                </c:pt>
                <c:pt idx="717">
                  <c:v>15.046200000000001</c:v>
                </c:pt>
                <c:pt idx="718">
                  <c:v>24.578519999999969</c:v>
                </c:pt>
                <c:pt idx="719">
                  <c:v>15.25764</c:v>
                </c:pt>
                <c:pt idx="720">
                  <c:v>14.38104</c:v>
                </c:pt>
                <c:pt idx="721">
                  <c:v>13.63008</c:v>
                </c:pt>
                <c:pt idx="722">
                  <c:v>37.955160000000006</c:v>
                </c:pt>
                <c:pt idx="723">
                  <c:v>30.758639999999879</c:v>
                </c:pt>
                <c:pt idx="724">
                  <c:v>29.675639999999969</c:v>
                </c:pt>
                <c:pt idx="725">
                  <c:v>22.177440000000001</c:v>
                </c:pt>
                <c:pt idx="726">
                  <c:v>21.872639999999919</c:v>
                </c:pt>
                <c:pt idx="727">
                  <c:v>26.241479999999981</c:v>
                </c:pt>
                <c:pt idx="728">
                  <c:v>26.20451999999997</c:v>
                </c:pt>
                <c:pt idx="729">
                  <c:v>17.892719999999969</c:v>
                </c:pt>
                <c:pt idx="730">
                  <c:v>15.10416</c:v>
                </c:pt>
                <c:pt idx="731">
                  <c:v>12.51492</c:v>
                </c:pt>
                <c:pt idx="732">
                  <c:v>12.582839999999999</c:v>
                </c:pt>
                <c:pt idx="733">
                  <c:v>22.958639999999679</c:v>
                </c:pt>
                <c:pt idx="734">
                  <c:v>26.427959999999992</c:v>
                </c:pt>
                <c:pt idx="735">
                  <c:v>17.531400000000001</c:v>
                </c:pt>
                <c:pt idx="736">
                  <c:v>28.530119999999989</c:v>
                </c:pt>
                <c:pt idx="737">
                  <c:v>30.524880000000021</c:v>
                </c:pt>
                <c:pt idx="738">
                  <c:v>26.870159999999991</c:v>
                </c:pt>
                <c:pt idx="739">
                  <c:v>32.499480000000013</c:v>
                </c:pt>
                <c:pt idx="740">
                  <c:v>21.845039999999969</c:v>
                </c:pt>
                <c:pt idx="741">
                  <c:v>17.29488000000002</c:v>
                </c:pt>
                <c:pt idx="742">
                  <c:v>16.597560000000001</c:v>
                </c:pt>
                <c:pt idx="743">
                  <c:v>21.132359999999991</c:v>
                </c:pt>
                <c:pt idx="744">
                  <c:v>37.686839999999997</c:v>
                </c:pt>
                <c:pt idx="745">
                  <c:v>20.82960000000001</c:v>
                </c:pt>
                <c:pt idx="746">
                  <c:v>15.756119999999999</c:v>
                </c:pt>
                <c:pt idx="747">
                  <c:v>16.158359999999991</c:v>
                </c:pt>
                <c:pt idx="748">
                  <c:v>28.573920000000001</c:v>
                </c:pt>
                <c:pt idx="749">
                  <c:v>19.560479999999959</c:v>
                </c:pt>
                <c:pt idx="750">
                  <c:v>22.629960000000018</c:v>
                </c:pt>
                <c:pt idx="751">
                  <c:v>55.652760000000008</c:v>
                </c:pt>
                <c:pt idx="752">
                  <c:v>22.012319999999971</c:v>
                </c:pt>
                <c:pt idx="753">
                  <c:v>21.67476000000002</c:v>
                </c:pt>
                <c:pt idx="754">
                  <c:v>19.71048</c:v>
                </c:pt>
                <c:pt idx="755">
                  <c:v>22.86168</c:v>
                </c:pt>
                <c:pt idx="756">
                  <c:v>23.520239999999969</c:v>
                </c:pt>
                <c:pt idx="757">
                  <c:v>26.172840000000001</c:v>
                </c:pt>
                <c:pt idx="758">
                  <c:v>28.29888</c:v>
                </c:pt>
                <c:pt idx="759">
                  <c:v>24.540599999999969</c:v>
                </c:pt>
                <c:pt idx="760">
                  <c:v>21.685319999999969</c:v>
                </c:pt>
                <c:pt idx="761">
                  <c:v>52.433400000000013</c:v>
                </c:pt>
                <c:pt idx="762">
                  <c:v>31.692</c:v>
                </c:pt>
                <c:pt idx="763">
                  <c:v>30.924719999999969</c:v>
                </c:pt>
                <c:pt idx="764">
                  <c:v>22.684800000000021</c:v>
                </c:pt>
                <c:pt idx="765">
                  <c:v>31.987199999999959</c:v>
                </c:pt>
                <c:pt idx="766">
                  <c:v>32.884920000000001</c:v>
                </c:pt>
                <c:pt idx="767">
                  <c:v>25.122239999999959</c:v>
                </c:pt>
                <c:pt idx="768">
                  <c:v>20.489759999999919</c:v>
                </c:pt>
                <c:pt idx="769">
                  <c:v>21.62484000000002</c:v>
                </c:pt>
                <c:pt idx="770">
                  <c:v>22.9392</c:v>
                </c:pt>
                <c:pt idx="771">
                  <c:v>44.482080000000003</c:v>
                </c:pt>
                <c:pt idx="772">
                  <c:v>37.403399999999998</c:v>
                </c:pt>
                <c:pt idx="773">
                  <c:v>29.950680000000009</c:v>
                </c:pt>
                <c:pt idx="774">
                  <c:v>63.852359999999997</c:v>
                </c:pt>
                <c:pt idx="775">
                  <c:v>32.557079999999999</c:v>
                </c:pt>
                <c:pt idx="776">
                  <c:v>28.452599999999919</c:v>
                </c:pt>
                <c:pt idx="777">
                  <c:v>22.072559999999982</c:v>
                </c:pt>
                <c:pt idx="778">
                  <c:v>35.845680000000002</c:v>
                </c:pt>
                <c:pt idx="779">
                  <c:v>26.14104</c:v>
                </c:pt>
                <c:pt idx="780">
                  <c:v>23.15843999999997</c:v>
                </c:pt>
                <c:pt idx="781">
                  <c:v>18.37452</c:v>
                </c:pt>
                <c:pt idx="782">
                  <c:v>18.2364</c:v>
                </c:pt>
                <c:pt idx="783">
                  <c:v>26.035320000000009</c:v>
                </c:pt>
                <c:pt idx="784">
                  <c:v>43.730640000000001</c:v>
                </c:pt>
                <c:pt idx="785">
                  <c:v>26.821800000000021</c:v>
                </c:pt>
                <c:pt idx="786">
                  <c:v>27.80807999999999</c:v>
                </c:pt>
                <c:pt idx="787">
                  <c:v>20.061599999999959</c:v>
                </c:pt>
                <c:pt idx="788">
                  <c:v>24.54480000000002</c:v>
                </c:pt>
                <c:pt idx="789">
                  <c:v>18.49728</c:v>
                </c:pt>
                <c:pt idx="790">
                  <c:v>27.910439999999969</c:v>
                </c:pt>
                <c:pt idx="791">
                  <c:v>18.864599999999982</c:v>
                </c:pt>
                <c:pt idx="792">
                  <c:v>17.181840000000001</c:v>
                </c:pt>
                <c:pt idx="793">
                  <c:v>16.706759999999971</c:v>
                </c:pt>
                <c:pt idx="794">
                  <c:v>25.982519999999479</c:v>
                </c:pt>
                <c:pt idx="795">
                  <c:v>17.342519999999919</c:v>
                </c:pt>
                <c:pt idx="796">
                  <c:v>24.34380000000003</c:v>
                </c:pt>
                <c:pt idx="797">
                  <c:v>34.107960000000013</c:v>
                </c:pt>
                <c:pt idx="798">
                  <c:v>38.455080000000002</c:v>
                </c:pt>
                <c:pt idx="799">
                  <c:v>28.656119999999991</c:v>
                </c:pt>
                <c:pt idx="800">
                  <c:v>38.351039999999998</c:v>
                </c:pt>
                <c:pt idx="801">
                  <c:v>35.656440000000003</c:v>
                </c:pt>
                <c:pt idx="802">
                  <c:v>29.39424</c:v>
                </c:pt>
                <c:pt idx="803">
                  <c:v>21.37740000000003</c:v>
                </c:pt>
                <c:pt idx="804">
                  <c:v>25.122479999999982</c:v>
                </c:pt>
                <c:pt idx="805">
                  <c:v>35.95127999999999</c:v>
                </c:pt>
                <c:pt idx="806">
                  <c:v>26.955839999999959</c:v>
                </c:pt>
                <c:pt idx="807">
                  <c:v>27.80351999999997</c:v>
                </c:pt>
                <c:pt idx="808">
                  <c:v>46.608840000000001</c:v>
                </c:pt>
                <c:pt idx="809">
                  <c:v>24.965519999999579</c:v>
                </c:pt>
                <c:pt idx="810">
                  <c:v>24.15372</c:v>
                </c:pt>
                <c:pt idx="811">
                  <c:v>21.60900000000003</c:v>
                </c:pt>
                <c:pt idx="812">
                  <c:v>17.11043999999999</c:v>
                </c:pt>
                <c:pt idx="813">
                  <c:v>23.1084</c:v>
                </c:pt>
                <c:pt idx="814">
                  <c:v>22.637280000000018</c:v>
                </c:pt>
                <c:pt idx="815">
                  <c:v>28.463039999999779</c:v>
                </c:pt>
                <c:pt idx="816">
                  <c:v>23.64612</c:v>
                </c:pt>
                <c:pt idx="817">
                  <c:v>20.9544</c:v>
                </c:pt>
                <c:pt idx="818">
                  <c:v>17.77608</c:v>
                </c:pt>
                <c:pt idx="819">
                  <c:v>19.151520000000001</c:v>
                </c:pt>
                <c:pt idx="820">
                  <c:v>24.925199999999879</c:v>
                </c:pt>
                <c:pt idx="821">
                  <c:v>53.999160000000003</c:v>
                </c:pt>
                <c:pt idx="822">
                  <c:v>22.164000000000001</c:v>
                </c:pt>
                <c:pt idx="823">
                  <c:v>24.615839999999992</c:v>
                </c:pt>
                <c:pt idx="824">
                  <c:v>21.381</c:v>
                </c:pt>
                <c:pt idx="825">
                  <c:v>14.03844</c:v>
                </c:pt>
                <c:pt idx="826">
                  <c:v>23.13432000000002</c:v>
                </c:pt>
                <c:pt idx="827">
                  <c:v>25.17636000000002</c:v>
                </c:pt>
                <c:pt idx="828">
                  <c:v>36.04824</c:v>
                </c:pt>
                <c:pt idx="829">
                  <c:v>25.686599999999959</c:v>
                </c:pt>
                <c:pt idx="830">
                  <c:v>20.987039999999919</c:v>
                </c:pt>
                <c:pt idx="831">
                  <c:v>27.780479999999969</c:v>
                </c:pt>
                <c:pt idx="832">
                  <c:v>37.604520000000001</c:v>
                </c:pt>
                <c:pt idx="833">
                  <c:v>20.86367999999997</c:v>
                </c:pt>
                <c:pt idx="834">
                  <c:v>36.618000000000009</c:v>
                </c:pt>
                <c:pt idx="835">
                  <c:v>23.43696000000002</c:v>
                </c:pt>
                <c:pt idx="836">
                  <c:v>19.964759999999959</c:v>
                </c:pt>
                <c:pt idx="837">
                  <c:v>17.71080000000002</c:v>
                </c:pt>
                <c:pt idx="838">
                  <c:v>14.6676</c:v>
                </c:pt>
                <c:pt idx="839">
                  <c:v>17.20535999999997</c:v>
                </c:pt>
                <c:pt idx="840">
                  <c:v>22.693200000000001</c:v>
                </c:pt>
                <c:pt idx="841">
                  <c:v>14.187239999999999</c:v>
                </c:pt>
                <c:pt idx="842">
                  <c:v>18.63563999999997</c:v>
                </c:pt>
                <c:pt idx="843">
                  <c:v>16.140840000000001</c:v>
                </c:pt>
                <c:pt idx="844">
                  <c:v>22.01028000000003</c:v>
                </c:pt>
                <c:pt idx="845">
                  <c:v>28.415039999999919</c:v>
                </c:pt>
                <c:pt idx="846">
                  <c:v>44.214000000000013</c:v>
                </c:pt>
                <c:pt idx="847">
                  <c:v>34.145160000000011</c:v>
                </c:pt>
                <c:pt idx="848">
                  <c:v>17.631480000000021</c:v>
                </c:pt>
                <c:pt idx="849">
                  <c:v>19.02336</c:v>
                </c:pt>
                <c:pt idx="850">
                  <c:v>15.897</c:v>
                </c:pt>
                <c:pt idx="851">
                  <c:v>17.26199999999999</c:v>
                </c:pt>
                <c:pt idx="852">
                  <c:v>31.168319999999969</c:v>
                </c:pt>
                <c:pt idx="853">
                  <c:v>22.870560000000001</c:v>
                </c:pt>
                <c:pt idx="854">
                  <c:v>24.465839999999879</c:v>
                </c:pt>
                <c:pt idx="855">
                  <c:v>34.681559999999998</c:v>
                </c:pt>
                <c:pt idx="856">
                  <c:v>24.375719999999969</c:v>
                </c:pt>
                <c:pt idx="857">
                  <c:v>26.41236</c:v>
                </c:pt>
                <c:pt idx="858">
                  <c:v>35.461320000000001</c:v>
                </c:pt>
                <c:pt idx="859">
                  <c:v>22.60464</c:v>
                </c:pt>
                <c:pt idx="860">
                  <c:v>21.425039999999679</c:v>
                </c:pt>
                <c:pt idx="861">
                  <c:v>16.078439999999919</c:v>
                </c:pt>
                <c:pt idx="862">
                  <c:v>11.794320000000001</c:v>
                </c:pt>
                <c:pt idx="863">
                  <c:v>25.173719999999982</c:v>
                </c:pt>
                <c:pt idx="864">
                  <c:v>27.75168</c:v>
                </c:pt>
                <c:pt idx="865">
                  <c:v>21.489119999999879</c:v>
                </c:pt>
                <c:pt idx="866">
                  <c:v>15.326879999999999</c:v>
                </c:pt>
                <c:pt idx="867">
                  <c:v>27.453960000000031</c:v>
                </c:pt>
                <c:pt idx="868">
                  <c:v>28.197840000000021</c:v>
                </c:pt>
                <c:pt idx="869">
                  <c:v>30.957360000000001</c:v>
                </c:pt>
                <c:pt idx="870">
                  <c:v>31.202519999999879</c:v>
                </c:pt>
                <c:pt idx="871">
                  <c:v>31.856880000000022</c:v>
                </c:pt>
                <c:pt idx="872">
                  <c:v>35.508360000000003</c:v>
                </c:pt>
                <c:pt idx="873">
                  <c:v>29.035920000000001</c:v>
                </c:pt>
                <c:pt idx="874">
                  <c:v>16.03476000000002</c:v>
                </c:pt>
                <c:pt idx="875">
                  <c:v>26.55503999999997</c:v>
                </c:pt>
                <c:pt idx="876">
                  <c:v>32.499360000000003</c:v>
                </c:pt>
                <c:pt idx="877">
                  <c:v>22.372199999999982</c:v>
                </c:pt>
                <c:pt idx="878">
                  <c:v>23.80476000000003</c:v>
                </c:pt>
                <c:pt idx="879">
                  <c:v>24.013439999999981</c:v>
                </c:pt>
                <c:pt idx="880">
                  <c:v>25.576199999999989</c:v>
                </c:pt>
                <c:pt idx="881">
                  <c:v>29.448839999999969</c:v>
                </c:pt>
                <c:pt idx="882">
                  <c:v>26.763119999999919</c:v>
                </c:pt>
                <c:pt idx="883">
                  <c:v>30.89604000000001</c:v>
                </c:pt>
                <c:pt idx="884">
                  <c:v>25.01328000000003</c:v>
                </c:pt>
                <c:pt idx="885">
                  <c:v>25.87632</c:v>
                </c:pt>
                <c:pt idx="886">
                  <c:v>14.154120000000001</c:v>
                </c:pt>
                <c:pt idx="887">
                  <c:v>20.148599999999959</c:v>
                </c:pt>
                <c:pt idx="888">
                  <c:v>17.619240000000001</c:v>
                </c:pt>
                <c:pt idx="889">
                  <c:v>19.416840000000001</c:v>
                </c:pt>
                <c:pt idx="890">
                  <c:v>19.05936000000003</c:v>
                </c:pt>
                <c:pt idx="891">
                  <c:v>23.38008</c:v>
                </c:pt>
                <c:pt idx="892">
                  <c:v>22.252199999999959</c:v>
                </c:pt>
                <c:pt idx="893">
                  <c:v>18.990239999999879</c:v>
                </c:pt>
                <c:pt idx="894">
                  <c:v>22.801200000000001</c:v>
                </c:pt>
                <c:pt idx="895">
                  <c:v>30.461759999999959</c:v>
                </c:pt>
                <c:pt idx="896">
                  <c:v>18.10692000000002</c:v>
                </c:pt>
                <c:pt idx="897">
                  <c:v>15.88968000000002</c:v>
                </c:pt>
                <c:pt idx="898">
                  <c:v>25.207319999999982</c:v>
                </c:pt>
                <c:pt idx="899">
                  <c:v>21.867840000000001</c:v>
                </c:pt>
                <c:pt idx="900">
                  <c:v>22.677360000000022</c:v>
                </c:pt>
                <c:pt idx="901">
                  <c:v>21.159360000000021</c:v>
                </c:pt>
                <c:pt idx="902">
                  <c:v>22.0596</c:v>
                </c:pt>
                <c:pt idx="903">
                  <c:v>25.467479999999959</c:v>
                </c:pt>
                <c:pt idx="904">
                  <c:v>26.865359999999971</c:v>
                </c:pt>
                <c:pt idx="905">
                  <c:v>40.611359999999998</c:v>
                </c:pt>
                <c:pt idx="906">
                  <c:v>29.335560000000001</c:v>
                </c:pt>
                <c:pt idx="907">
                  <c:v>25.74888</c:v>
                </c:pt>
                <c:pt idx="908">
                  <c:v>17.783759999999969</c:v>
                </c:pt>
                <c:pt idx="909">
                  <c:v>18.827400000000001</c:v>
                </c:pt>
                <c:pt idx="910">
                  <c:v>12.986280000000001</c:v>
                </c:pt>
                <c:pt idx="911">
                  <c:v>20.433599999999959</c:v>
                </c:pt>
                <c:pt idx="912">
                  <c:v>19.51548</c:v>
                </c:pt>
                <c:pt idx="913">
                  <c:v>23.688719999999879</c:v>
                </c:pt>
                <c:pt idx="914">
                  <c:v>24.263279999999959</c:v>
                </c:pt>
                <c:pt idx="915">
                  <c:v>19.739999999999991</c:v>
                </c:pt>
                <c:pt idx="916">
                  <c:v>33.105960000000003</c:v>
                </c:pt>
                <c:pt idx="917">
                  <c:v>20.846399999999971</c:v>
                </c:pt>
                <c:pt idx="918">
                  <c:v>26.544720000000009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287744"/>
        <c:axId val="74310016"/>
      </c:lineChart>
      <c:dateAx>
        <c:axId val="74287744"/>
        <c:scaling>
          <c:orientation val="minMax"/>
        </c:scaling>
        <c:delete val="0"/>
        <c:axPos val="b"/>
        <c:numFmt formatCode="dd\/mm\/yy" sourceLinked="1"/>
        <c:majorTickMark val="out"/>
        <c:minorTickMark val="none"/>
        <c:tickLblPos val="nextTo"/>
        <c:crossAx val="74310016"/>
        <c:crosses val="autoZero"/>
        <c:auto val="1"/>
        <c:lblOffset val="100"/>
        <c:baseTimeUnit val="months"/>
      </c:dateAx>
      <c:valAx>
        <c:axId val="7431001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7428774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4757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336670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 anchor="b"/>
          <a:lstStyle/>
          <a:p>
            <a:pPr algn="r">
              <a:defRPr/>
            </a:pPr>
            <a:r>
              <a:rPr lang="en-AU" sz="1200">
                <a:latin typeface="Times" charset="0"/>
                <a:ea typeface="ＭＳ Ｐゴシック" charset="0"/>
              </a:rPr>
              <a:t>1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1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NZ">
              <a:ea typeface="MS PGothic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271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271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271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271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87A3F278-F3DE-4FBA-BC43-A0D0C740B822}" type="slidenum">
              <a:rPr lang="en-AU" sz="1200"/>
              <a:pPr/>
              <a:t>10</a:t>
            </a:fld>
            <a:endParaRPr lang="en-AU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271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271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271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271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0FDF5694-C0D6-44E4-A5A1-2C2EA02D8482}" type="slidenum">
              <a:rPr lang="en-AU" sz="1200"/>
              <a:pPr/>
              <a:t>13</a:t>
            </a:fld>
            <a:endParaRPr lang="en-AU" sz="1200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0" cy="0"/>
          </a:xfrm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0" cy="0"/>
          </a:xfrm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271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271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271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271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1124D330-9DB4-44DF-944B-E8BE929E50F5}" type="slidenum">
              <a:rPr lang="en-AU" sz="1200"/>
              <a:pPr/>
              <a:t>9</a:t>
            </a:fld>
            <a:endParaRPr lang="en-AU" sz="1200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0" cy="0"/>
          </a:xfrm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9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623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152400"/>
            <a:ext cx="2038350" cy="5943600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52400"/>
            <a:ext cx="5962650" cy="5943600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27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53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1193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14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181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93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4559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7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786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8153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grpSp>
        <p:nvGrpSpPr>
          <p:cNvPr id="1028" name="Group 8"/>
          <p:cNvGrpSpPr>
            <a:grpSpLocks/>
          </p:cNvGrpSpPr>
          <p:nvPr userDrawn="1"/>
        </p:nvGrpSpPr>
        <p:grpSpPr bwMode="auto">
          <a:xfrm>
            <a:off x="2246313" y="13415963"/>
            <a:ext cx="0" cy="1858962"/>
            <a:chOff x="0" y="3888"/>
            <a:chExt cx="0" cy="1171"/>
          </a:xfrm>
        </p:grpSpPr>
        <p:sp>
          <p:nvSpPr>
            <p:cNvPr id="1029" name="Rectangle 5"/>
            <p:cNvSpPr>
              <a:spLocks noChangeArrowheads="1"/>
            </p:cNvSpPr>
            <p:nvPr userDrawn="1"/>
          </p:nvSpPr>
          <p:spPr bwMode="auto">
            <a:xfrm>
              <a:off x="0" y="3888"/>
              <a:ext cx="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30" name="Rectangle 6"/>
            <p:cNvSpPr>
              <a:spLocks noChangeArrowheads="1"/>
            </p:cNvSpPr>
            <p:nvPr userDrawn="1"/>
          </p:nvSpPr>
          <p:spPr bwMode="auto">
            <a:xfrm>
              <a:off x="0" y="3888"/>
              <a:ext cx="0" cy="1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n-AU">
                  <a:latin typeface="Times" charset="0"/>
                </a:rPr>
                <a:t>  </a:t>
              </a:r>
              <a:r>
                <a:rPr lang="en-AU" sz="9200">
                  <a:latin typeface="Times" charset="0"/>
                </a:rPr>
                <a:t> </a:t>
              </a:r>
              <a:r>
                <a:rPr lang="en-AU">
                  <a:latin typeface="Times" charset="0"/>
                </a:rPr>
                <a:t>                                                            </a:t>
              </a:r>
            </a:p>
          </p:txBody>
        </p:sp>
      </p:grp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1295400" y="6583363"/>
            <a:ext cx="7848600" cy="274637"/>
          </a:xfrm>
          <a:prstGeom prst="rect">
            <a:avLst/>
          </a:prstGeom>
          <a:solidFill>
            <a:srgbClr val="00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00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00"/>
          </a:solidFill>
          <a:latin typeface="Arial Black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00"/>
          </a:solidFill>
          <a:latin typeface="Arial Black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00"/>
          </a:solidFill>
          <a:latin typeface="Arial Black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00"/>
          </a:solidFill>
          <a:latin typeface="Arial Black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00"/>
          </a:solidFill>
          <a:latin typeface="Arial Black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00"/>
          </a:solidFill>
          <a:latin typeface="Arial Black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00"/>
          </a:solidFill>
          <a:latin typeface="Arial Black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00"/>
          </a:solidFill>
          <a:latin typeface="Arial Black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cr.org.nz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2.xls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42900" y="3200400"/>
            <a:ext cx="8458200" cy="1676400"/>
          </a:xfrm>
        </p:spPr>
        <p:txBody>
          <a:bodyPr/>
          <a:lstStyle/>
          <a:p>
            <a:r>
              <a:rPr lang="en-US" sz="1800" b="1" smtClean="0">
                <a:latin typeface="Arial" pitchFamily="34" charset="0"/>
              </a:rPr>
              <a:t/>
            </a:r>
            <a:br>
              <a:rPr lang="en-US" sz="1800" b="1" smtClean="0">
                <a:latin typeface="Arial" pitchFamily="34" charset="0"/>
              </a:rPr>
            </a:br>
            <a:r>
              <a:rPr lang="en-US" sz="1800" b="1" smtClean="0">
                <a:latin typeface="Arial" pitchFamily="34" charset="0"/>
              </a:rPr>
              <a:t/>
            </a:r>
            <a:br>
              <a:rPr lang="en-US" sz="1800" b="1" smtClean="0">
                <a:latin typeface="Arial" pitchFamily="34" charset="0"/>
              </a:rPr>
            </a:br>
            <a:endParaRPr lang="en-US" sz="3200" b="1" smtClean="0">
              <a:latin typeface="Arial" pitchFamily="34" charset="0"/>
            </a:endParaRPr>
          </a:p>
        </p:txBody>
      </p:sp>
      <p:grpSp>
        <p:nvGrpSpPr>
          <p:cNvPr id="4098" name="Group 11"/>
          <p:cNvGrpSpPr>
            <a:grpSpLocks/>
          </p:cNvGrpSpPr>
          <p:nvPr/>
        </p:nvGrpSpPr>
        <p:grpSpPr bwMode="auto">
          <a:xfrm>
            <a:off x="2246313" y="13415963"/>
            <a:ext cx="0" cy="1858962"/>
            <a:chOff x="0" y="3888"/>
            <a:chExt cx="0" cy="1171"/>
          </a:xfrm>
        </p:grpSpPr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0" y="3888"/>
              <a:ext cx="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0" y="3888"/>
              <a:ext cx="0" cy="1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n-AU">
                  <a:latin typeface="Times" charset="0"/>
                </a:rPr>
                <a:t>  </a:t>
              </a:r>
              <a:r>
                <a:rPr lang="en-AU" sz="9200">
                  <a:latin typeface="Times" charset="0"/>
                </a:rPr>
                <a:t> </a:t>
              </a:r>
              <a:r>
                <a:rPr lang="en-AU">
                  <a:latin typeface="Times" charset="0"/>
                </a:rPr>
                <a:t>                                                            </a:t>
              </a:r>
            </a:p>
          </p:txBody>
        </p:sp>
      </p:grp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990600" y="1990725"/>
            <a:ext cx="7010400" cy="4192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80000"/>
              </a:lnSpc>
              <a:spcBef>
                <a:spcPts val="1200"/>
              </a:spcBef>
              <a:spcAft>
                <a:spcPts val="300"/>
              </a:spcAft>
              <a:defRPr/>
            </a:pPr>
            <a:r>
              <a:rPr lang="en-NZ" b="1" dirty="0">
                <a:latin typeface="Times New Roman" charset="0"/>
                <a:ea typeface="ＭＳ Ｐゴシック" charset="0"/>
                <a:cs typeface="ＭＳ Ｐゴシック" charset="0"/>
              </a:rPr>
              <a:t>Competition policy development in New Zealand</a:t>
            </a:r>
            <a:r>
              <a:rPr lang="en-AU" b="1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</a:p>
          <a:p>
            <a:pPr algn="ctr">
              <a:lnSpc>
                <a:spcPct val="80000"/>
              </a:lnSpc>
              <a:spcBef>
                <a:spcPts val="1200"/>
              </a:spcBef>
              <a:spcAft>
                <a:spcPts val="300"/>
              </a:spcAft>
              <a:defRPr/>
            </a:pPr>
            <a:endParaRPr lang="en-NZ" sz="2000" dirty="0">
              <a:latin typeface="Arial" charset="0"/>
              <a:ea typeface="ＭＳ Ｐゴシック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en-NZ" sz="1400" b="1" dirty="0">
                <a:latin typeface="Times" charset="0"/>
                <a:ea typeface="ＭＳ Ｐゴシック" charset="0"/>
              </a:rPr>
              <a:t>Lewis Evans</a:t>
            </a:r>
            <a:endParaRPr lang="en-NZ" sz="1800" b="1" dirty="0">
              <a:latin typeface="Times" charset="0"/>
              <a:ea typeface="ＭＳ Ｐゴシック" charset="0"/>
            </a:endParaRPr>
          </a:p>
          <a:p>
            <a:pPr algn="ctr">
              <a:defRPr/>
            </a:pPr>
            <a:endParaRPr lang="en-NZ" sz="2000" i="1" dirty="0">
              <a:latin typeface="Times" charset="0"/>
              <a:ea typeface="ＭＳ Ｐゴシック" charset="0"/>
            </a:endParaRPr>
          </a:p>
          <a:p>
            <a:pPr algn="ctr">
              <a:defRPr/>
            </a:pPr>
            <a:r>
              <a:rPr lang="en-NZ" sz="1200" i="1" dirty="0">
                <a:latin typeface="Times" charset="0"/>
                <a:ea typeface="ＭＳ Ｐゴシック" charset="0"/>
              </a:rPr>
              <a:t>Professor of Economics</a:t>
            </a:r>
          </a:p>
          <a:p>
            <a:pPr algn="ctr">
              <a:defRPr/>
            </a:pPr>
            <a:r>
              <a:rPr lang="en-NZ" sz="1200" i="1" dirty="0">
                <a:latin typeface="Times" charset="0"/>
                <a:ea typeface="ＭＳ Ｐゴシック" charset="0"/>
              </a:rPr>
              <a:t>Victoria University of Wellington</a:t>
            </a:r>
          </a:p>
          <a:p>
            <a:pPr algn="ctr">
              <a:defRPr/>
            </a:pPr>
            <a:r>
              <a:rPr lang="en-NZ" sz="1200" i="1" dirty="0">
                <a:latin typeface="Times" charset="0"/>
                <a:ea typeface="ＭＳ Ｐゴシック" charset="0"/>
              </a:rPr>
              <a:t>Research Fellow, NZ Institute for the Study of Competition and Regulation</a:t>
            </a:r>
            <a:endParaRPr lang="en-NZ" sz="1600" dirty="0">
              <a:latin typeface="Times" charset="0"/>
              <a:ea typeface="ＭＳ Ｐゴシック" charset="0"/>
            </a:endParaRPr>
          </a:p>
          <a:p>
            <a:pPr algn="ctr">
              <a:defRPr/>
            </a:pPr>
            <a:endParaRPr lang="en-NZ" sz="2000" dirty="0">
              <a:latin typeface="Times" charset="0"/>
              <a:ea typeface="ＭＳ Ｐゴシック" charset="0"/>
            </a:endParaRPr>
          </a:p>
          <a:p>
            <a:pPr algn="ctr">
              <a:defRPr/>
            </a:pPr>
            <a:r>
              <a:rPr lang="en-NZ" sz="1200" dirty="0">
                <a:latin typeface="Times" charset="0"/>
                <a:ea typeface="ＭＳ Ｐゴシック" charset="0"/>
              </a:rPr>
              <a:t>Prepared for the</a:t>
            </a:r>
            <a:r>
              <a:rPr lang="en-NZ" sz="1400" dirty="0">
                <a:latin typeface="Times" charset="0"/>
                <a:ea typeface="ＭＳ Ｐゴシック" charset="0"/>
              </a:rPr>
              <a:t> </a:t>
            </a:r>
          </a:p>
          <a:p>
            <a:pPr algn="ctr">
              <a:defRPr/>
            </a:pPr>
            <a:endParaRPr lang="en-NZ" dirty="0">
              <a:latin typeface="Times" charset="0"/>
              <a:ea typeface="ＭＳ Ｐゴシック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AU" sz="1400" b="1" dirty="0">
                <a:latin typeface="Times New Roman" charset="0"/>
                <a:ea typeface="ＭＳ Ｐゴシック" charset="0"/>
                <a:cs typeface="ＭＳ Ｐゴシック" charset="0"/>
              </a:rPr>
              <a:t>3</a:t>
            </a:r>
            <a:r>
              <a:rPr lang="en-AU" sz="1400" b="1" baseline="30000" dirty="0">
                <a:latin typeface="Times New Roman" charset="0"/>
                <a:ea typeface="ＭＳ Ｐゴシック" charset="0"/>
                <a:cs typeface="ＭＳ Ｐゴシック" charset="0"/>
              </a:rPr>
              <a:t>rd</a:t>
            </a:r>
            <a:r>
              <a:rPr lang="en-AU" sz="1400" b="1" dirty="0">
                <a:latin typeface="Times New Roman" charset="0"/>
                <a:ea typeface="ＭＳ Ｐゴシック" charset="0"/>
                <a:cs typeface="ＭＳ Ｐゴシック" charset="0"/>
              </a:rPr>
              <a:t> ASEAN-CER Integration Partnership Forum </a:t>
            </a:r>
          </a:p>
          <a:p>
            <a:pPr algn="ctr">
              <a:spcBef>
                <a:spcPct val="50000"/>
              </a:spcBef>
              <a:defRPr/>
            </a:pPr>
            <a:r>
              <a:rPr lang="en-AU" sz="1400" b="1" dirty="0">
                <a:latin typeface="Times New Roman" charset="0"/>
                <a:ea typeface="ＭＳ Ｐゴシック" charset="0"/>
                <a:cs typeface="ＭＳ Ｐゴシック" charset="0"/>
              </a:rPr>
              <a:t>Competition Policy: the CER approach </a:t>
            </a:r>
          </a:p>
          <a:p>
            <a:pPr algn="ctr">
              <a:spcBef>
                <a:spcPct val="50000"/>
              </a:spcBef>
              <a:defRPr/>
            </a:pPr>
            <a:r>
              <a:rPr lang="en-AU" sz="1400" b="1" dirty="0">
                <a:latin typeface="Times New Roman" charset="0"/>
                <a:ea typeface="ＭＳ Ｐゴシック" charset="0"/>
                <a:cs typeface="ＭＳ Ｐゴシック" charset="0"/>
              </a:rPr>
              <a:t>18 June 2013</a:t>
            </a:r>
            <a:endParaRPr lang="en-US" sz="1400" b="1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algn="ctr">
              <a:defRPr/>
            </a:pPr>
            <a:endParaRPr lang="en-US" sz="2800" dirty="0">
              <a:solidFill>
                <a:srgbClr val="003300"/>
              </a:solidFill>
              <a:latin typeface="Arial Black" charset="0"/>
              <a:ea typeface="ＭＳ Ｐゴシック" charset="0"/>
            </a:endParaRPr>
          </a:p>
        </p:txBody>
      </p:sp>
      <p:pic>
        <p:nvPicPr>
          <p:cNvPr id="4100" name="Picture 10" descr="http://www.iscr.org.nz/images/splash_page/top_bann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" y="381000"/>
            <a:ext cx="46513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1352550" y="5856288"/>
            <a:ext cx="1400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i="1" u="sng">
                <a:latin typeface="Times New Roman" charset="0"/>
                <a:ea typeface="ＭＳ Ｐゴシック" charset="0"/>
              </a:rPr>
              <a:t>(http:iscr.org.nz)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755650"/>
          </a:xfrm>
        </p:spPr>
        <p:txBody>
          <a:bodyPr lIns="198000"/>
          <a:lstStyle/>
          <a:p>
            <a:pPr>
              <a:defRPr/>
            </a:pPr>
            <a:r>
              <a:rPr lang="en-GB" sz="3200" dirty="0">
                <a:solidFill>
                  <a:srgbClr val="2D2DB9"/>
                </a:solidFill>
                <a:latin typeface="Calibri" charset="0"/>
                <a:ea typeface="MS PGothic" charset="0"/>
              </a:rPr>
              <a:t>NZ </a:t>
            </a:r>
            <a:r>
              <a:rPr lang="en-US" sz="3200" dirty="0" smtClean="0">
                <a:solidFill>
                  <a:srgbClr val="2D2DB9"/>
                </a:solidFill>
                <a:latin typeface="Calibri" charset="0"/>
                <a:ea typeface="MS PGothic" charset="0"/>
              </a:rPr>
              <a:t>Electricity: 2013 </a:t>
            </a:r>
            <a:br>
              <a:rPr lang="en-US" sz="3200" dirty="0" smtClean="0">
                <a:solidFill>
                  <a:srgbClr val="2D2DB9"/>
                </a:solidFill>
                <a:latin typeface="Calibri" charset="0"/>
                <a:ea typeface="MS PGothic" charset="0"/>
              </a:rPr>
            </a:br>
            <a:r>
              <a:rPr lang="en-US" sz="2000" dirty="0" smtClean="0">
                <a:solidFill>
                  <a:srgbClr val="2D2DB9"/>
                </a:solidFill>
                <a:latin typeface="Calibri" charset="0"/>
                <a:ea typeface="MS PGothic" charset="0"/>
              </a:rPr>
              <a:t>Energy only Market, priced at cost of next unit of capacity, </a:t>
            </a:r>
            <a:r>
              <a:rPr lang="en-US" sz="2000" dirty="0">
                <a:solidFill>
                  <a:srgbClr val="2D2DB9"/>
                </a:solidFill>
                <a:latin typeface="Calibri" charset="0"/>
                <a:ea typeface="MS PGothic" charset="0"/>
              </a:rPr>
              <a:t>no taxpayer- funded </a:t>
            </a:r>
            <a:r>
              <a:rPr lang="en-US" sz="2000" dirty="0" smtClean="0">
                <a:solidFill>
                  <a:srgbClr val="2D2DB9"/>
                </a:solidFill>
                <a:latin typeface="Calibri" charset="0"/>
                <a:ea typeface="MS PGothic" charset="0"/>
              </a:rPr>
              <a:t>investment, risks assigned to those best able to manage them </a:t>
            </a:r>
            <a:endParaRPr lang="en-GB" sz="2000" dirty="0">
              <a:solidFill>
                <a:srgbClr val="2D2DB9"/>
              </a:solidFill>
              <a:latin typeface="Calibri" charset="0"/>
              <a:ea typeface="MS PGothic" charset="0"/>
            </a:endParaRPr>
          </a:p>
        </p:txBody>
      </p:sp>
      <p:sp>
        <p:nvSpPr>
          <p:cNvPr id="16386" name="Rectangle 15"/>
          <p:cNvSpPr>
            <a:spLocks noChangeArrowheads="1"/>
          </p:cNvSpPr>
          <p:nvPr/>
        </p:nvSpPr>
        <p:spPr bwMode="auto">
          <a:xfrm>
            <a:off x="236538" y="5332413"/>
            <a:ext cx="1600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AU" sz="1800" dirty="0">
                <a:solidFill>
                  <a:srgbClr val="FF9900"/>
                </a:solidFill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AU" sz="1800" dirty="0">
                <a:solidFill>
                  <a:srgbClr val="000090"/>
                </a:solidFill>
                <a:latin typeface="+mn-lt"/>
                <a:ea typeface="ＭＳ Ｐゴシック" charset="0"/>
                <a:cs typeface="ＭＳ Ｐゴシック" charset="0"/>
              </a:rPr>
              <a:t>Distribution</a:t>
            </a:r>
          </a:p>
        </p:txBody>
      </p:sp>
      <p:graphicFrame>
        <p:nvGraphicFramePr>
          <p:cNvPr id="22531" name="Object 16"/>
          <p:cNvGraphicFramePr>
            <a:graphicFrameLocks/>
          </p:cNvGraphicFramePr>
          <p:nvPr/>
        </p:nvGraphicFramePr>
        <p:xfrm>
          <a:off x="319088" y="2936875"/>
          <a:ext cx="12954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8" name="Clip" r:id="rId4" imgW="3656895" imgH="2343591" progId="MS_ClipArt_Gallery.2">
                  <p:embed/>
                </p:oleObj>
              </mc:Choice>
              <mc:Fallback>
                <p:oleObj name="Clip" r:id="rId4" imgW="3656895" imgH="2343591" progId="MS_ClipArt_Gallery.2">
                  <p:embed/>
                  <p:pic>
                    <p:nvPicPr>
                      <p:cNvPr id="0" name="Object 1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8" y="2936875"/>
                        <a:ext cx="129540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17"/>
          <p:cNvGraphicFramePr>
            <a:graphicFrameLocks/>
          </p:cNvGraphicFramePr>
          <p:nvPr/>
        </p:nvGraphicFramePr>
        <p:xfrm>
          <a:off x="827088" y="1573213"/>
          <a:ext cx="94615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9" name="Document" r:id="rId6" imgW="939800" imgH="939800" progId="WordPro.Document">
                  <p:embed/>
                </p:oleObj>
              </mc:Choice>
              <mc:Fallback>
                <p:oleObj name="Document" r:id="rId6" imgW="939800" imgH="939800" progId="WordPro.Document">
                  <p:embed/>
                  <p:pic>
                    <p:nvPicPr>
                      <p:cNvPr id="0" name="Object 17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573213"/>
                        <a:ext cx="94615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3" name="Rectangle 18"/>
          <p:cNvSpPr>
            <a:spLocks noChangeArrowheads="1"/>
          </p:cNvSpPr>
          <p:nvPr/>
        </p:nvSpPr>
        <p:spPr bwMode="auto">
          <a:xfrm>
            <a:off x="477838" y="2297113"/>
            <a:ext cx="15890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1600">
                <a:solidFill>
                  <a:srgbClr val="000090"/>
                </a:solidFill>
              </a:rPr>
              <a:t>Generation</a:t>
            </a:r>
          </a:p>
        </p:txBody>
      </p:sp>
      <p:graphicFrame>
        <p:nvGraphicFramePr>
          <p:cNvPr id="22534" name="Object 20"/>
          <p:cNvGraphicFramePr>
            <a:graphicFrameLocks/>
          </p:cNvGraphicFramePr>
          <p:nvPr/>
        </p:nvGraphicFramePr>
        <p:xfrm>
          <a:off x="574675" y="4114800"/>
          <a:ext cx="6191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0" name="Clip" r:id="rId8" imgW="5080000" imgH="5689600" progId="MS_ClipArt_Gallery.2">
                  <p:embed/>
                </p:oleObj>
              </mc:Choice>
              <mc:Fallback>
                <p:oleObj name="Clip" r:id="rId8" imgW="5080000" imgH="5689600" progId="MS_ClipArt_Gallery.2">
                  <p:embed/>
                  <p:pic>
                    <p:nvPicPr>
                      <p:cNvPr id="0" name="Object 20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75" y="4114800"/>
                        <a:ext cx="619125" cy="4191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1" name="Rectangle 21"/>
          <p:cNvSpPr>
            <a:spLocks noChangeArrowheads="1"/>
          </p:cNvSpPr>
          <p:nvPr/>
        </p:nvSpPr>
        <p:spPr bwMode="auto">
          <a:xfrm>
            <a:off x="241300" y="4570413"/>
            <a:ext cx="1666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AU" sz="1800" dirty="0">
                <a:solidFill>
                  <a:srgbClr val="000090"/>
                </a:solidFill>
                <a:latin typeface="+mn-lt"/>
                <a:ea typeface="ＭＳ Ｐゴシック" charset="0"/>
                <a:cs typeface="ＭＳ Ｐゴシック" charset="0"/>
              </a:rPr>
              <a:t>Transmission</a:t>
            </a:r>
          </a:p>
        </p:txBody>
      </p:sp>
      <p:graphicFrame>
        <p:nvGraphicFramePr>
          <p:cNvPr id="22536" name="Object 23"/>
          <p:cNvGraphicFramePr>
            <a:graphicFrameLocks/>
          </p:cNvGraphicFramePr>
          <p:nvPr/>
        </p:nvGraphicFramePr>
        <p:xfrm>
          <a:off x="411163" y="4903788"/>
          <a:ext cx="1176337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1" name="Clip" r:id="rId10" imgW="3661153" imgH="3565212" progId="MS_ClipArt_Gallery.2">
                  <p:embed/>
                </p:oleObj>
              </mc:Choice>
              <mc:Fallback>
                <p:oleObj name="Clip" r:id="rId10" imgW="3661153" imgH="3565212" progId="MS_ClipArt_Gallery.2">
                  <p:embed/>
                  <p:pic>
                    <p:nvPicPr>
                      <p:cNvPr id="0" name="Object 23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4903788"/>
                        <a:ext cx="1176337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7" name="TextBox 1"/>
          <p:cNvSpPr txBox="1">
            <a:spLocks noChangeArrowheads="1"/>
          </p:cNvSpPr>
          <p:nvPr/>
        </p:nvSpPr>
        <p:spPr bwMode="auto">
          <a:xfrm>
            <a:off x="266700" y="3759200"/>
            <a:ext cx="1300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buFont typeface="Webdings" pitchFamily="18" charset="2"/>
              <a:buNone/>
            </a:pPr>
            <a:r>
              <a:rPr lang="en-AU" sz="1800">
                <a:solidFill>
                  <a:srgbClr val="000090"/>
                </a:solidFill>
                <a:latin typeface="Arial" pitchFamily="34" charset="0"/>
              </a:rPr>
              <a:t>Customers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124075" y="1484313"/>
            <a:ext cx="6789738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rgbClr val="000090"/>
                </a:solidFill>
                <a:latin typeface="Arial" pitchFamily="34" charset="0"/>
              </a:rPr>
              <a:t>Oligopoly</a:t>
            </a:r>
            <a:r>
              <a:rPr lang="en-US" sz="2800">
                <a:solidFill>
                  <a:srgbClr val="121950"/>
                </a:solidFill>
                <a:latin typeface="Arial" pitchFamily="34" charset="0"/>
              </a:rPr>
              <a:t>: </a:t>
            </a:r>
            <a:r>
              <a:rPr lang="en-US" sz="2000">
                <a:solidFill>
                  <a:srgbClr val="121950"/>
                </a:solidFill>
                <a:latin typeface="Arial" pitchFamily="34" charset="0"/>
              </a:rPr>
              <a:t>4-6 large firms/fringe competition: workable </a:t>
            </a:r>
          </a:p>
          <a:p>
            <a:pPr>
              <a:buFont typeface="Webdings" pitchFamily="18" charset="2"/>
              <a:buNone/>
            </a:pPr>
            <a:r>
              <a:rPr lang="en-US" sz="2000">
                <a:solidFill>
                  <a:srgbClr val="121950"/>
                </a:solidFill>
                <a:latin typeface="Arial" pitchFamily="34" charset="0"/>
              </a:rPr>
              <a:t>	competition possible</a:t>
            </a:r>
          </a:p>
          <a:p>
            <a:pPr>
              <a:buFont typeface="Webdings" pitchFamily="18" charset="2"/>
              <a:buNone/>
            </a:pPr>
            <a:r>
              <a:rPr lang="en-US" sz="2000">
                <a:solidFill>
                  <a:srgbClr val="121950"/>
                </a:solidFill>
                <a:latin typeface="Arial" pitchFamily="34" charset="0"/>
              </a:rPr>
              <a:t>	3 SOEs operate as if good businesses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195513" y="3068638"/>
            <a:ext cx="65532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rgbClr val="121950"/>
                </a:solidFill>
                <a:latin typeface="Arial" pitchFamily="34" charset="0"/>
              </a:rPr>
              <a:t>1/3 households and 1/3 commercial firms and </a:t>
            </a:r>
          </a:p>
          <a:p>
            <a:pPr>
              <a:buFont typeface="Webdings" pitchFamily="18" charset="2"/>
              <a:buNone/>
            </a:pPr>
            <a:r>
              <a:rPr lang="en-US">
                <a:solidFill>
                  <a:srgbClr val="121950"/>
                </a:solidFill>
                <a:latin typeface="Arial" pitchFamily="34" charset="0"/>
              </a:rPr>
              <a:t>	1/3 large industrials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68538" y="4076700"/>
            <a:ext cx="706913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rgbClr val="000090"/>
                </a:solidFill>
                <a:latin typeface="Arial" pitchFamily="34" charset="0"/>
              </a:rPr>
              <a:t>(National HV Grid) </a:t>
            </a:r>
            <a:r>
              <a:rPr lang="en-US" sz="2000">
                <a:solidFill>
                  <a:srgbClr val="121950"/>
                </a:solidFill>
                <a:latin typeface="Arial" pitchFamily="34" charset="0"/>
              </a:rPr>
              <a:t>Natural monopoly SOE </a:t>
            </a:r>
          </a:p>
          <a:p>
            <a:pPr>
              <a:buFont typeface="Webdings" pitchFamily="18" charset="2"/>
              <a:buNone/>
            </a:pPr>
            <a:r>
              <a:rPr lang="en-US" sz="2000">
                <a:solidFill>
                  <a:srgbClr val="121950"/>
                </a:solidFill>
                <a:latin typeface="Arial" pitchFamily="34" charset="0"/>
              </a:rPr>
              <a:t>(investment/prices regulated by the Commerce Commission)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339975" y="5084763"/>
            <a:ext cx="617061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rgbClr val="000090"/>
                </a:solidFill>
                <a:latin typeface="Arial" pitchFamily="34" charset="0"/>
              </a:rPr>
              <a:t>(Local LV Grid) </a:t>
            </a:r>
            <a:r>
              <a:rPr lang="en-US" sz="2000">
                <a:solidFill>
                  <a:srgbClr val="121950"/>
                </a:solidFill>
                <a:latin typeface="Arial" pitchFamily="34" charset="0"/>
              </a:rPr>
              <a:t>Natural monopoly </a:t>
            </a:r>
          </a:p>
          <a:p>
            <a:r>
              <a:rPr lang="en-US" sz="2000">
                <a:solidFill>
                  <a:srgbClr val="121950"/>
                </a:solidFill>
                <a:latin typeface="Arial" pitchFamily="34" charset="0"/>
              </a:rPr>
              <a:t>(18 cooperatives/regulation Commerce Commission)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811338" y="5856288"/>
            <a:ext cx="42576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1"/>
            <a:r>
              <a:rPr lang="en-US">
                <a:solidFill>
                  <a:srgbClr val="121950"/>
                </a:solidFill>
                <a:latin typeface="Arial" pitchFamily="34" charset="0"/>
              </a:rPr>
              <a:t>Attached to the grid (</a:t>
            </a:r>
            <a:r>
              <a:rPr lang="en-US">
                <a:solidFill>
                  <a:srgbClr val="000090"/>
                </a:solidFill>
                <a:latin typeface="Arial" pitchFamily="34" charset="0"/>
              </a:rPr>
              <a:t>Transco</a:t>
            </a:r>
            <a:r>
              <a:rPr lang="en-US">
                <a:solidFill>
                  <a:srgbClr val="121950"/>
                </a:solidFill>
                <a:latin typeface="Arial" pitchFamily="34" charset="0"/>
              </a:rPr>
              <a:t>)</a:t>
            </a: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260350" y="5918200"/>
            <a:ext cx="16002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AU" sz="1800" dirty="0">
                <a:solidFill>
                  <a:srgbClr val="000090"/>
                </a:solidFill>
                <a:latin typeface="+mn-lt"/>
                <a:ea typeface="ＭＳ Ｐゴシック" charset="0"/>
                <a:cs typeface="ＭＳ Ｐゴシック" charset="0"/>
              </a:rPr>
              <a:t>Market operator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684213" y="404813"/>
            <a:ext cx="8229600" cy="755650"/>
          </a:xfrm>
        </p:spPr>
        <p:txBody>
          <a:bodyPr anchor="t"/>
          <a:lstStyle/>
          <a:p>
            <a:pPr>
              <a:defRPr/>
            </a:pPr>
            <a:r>
              <a:rPr lang="en-US" sz="3200" dirty="0" smtClean="0">
                <a:solidFill>
                  <a:srgbClr val="000090"/>
                </a:solidFill>
                <a:latin typeface="Calibri" charset="0"/>
                <a:ea typeface="MS PGothic" charset="0"/>
              </a:rPr>
              <a:t>Electricity: NZ country-specific </a:t>
            </a:r>
            <a:r>
              <a:rPr lang="en-US" sz="3200" dirty="0">
                <a:solidFill>
                  <a:srgbClr val="000090"/>
                </a:solidFill>
                <a:latin typeface="Calibri" charset="0"/>
                <a:ea typeface="MS PGothic" charset="0"/>
              </a:rPr>
              <a:t>i</a:t>
            </a:r>
            <a:r>
              <a:rPr lang="en-US" sz="3200" dirty="0" smtClean="0">
                <a:solidFill>
                  <a:srgbClr val="000090"/>
                </a:solidFill>
                <a:latin typeface="Calibri" charset="0"/>
                <a:ea typeface="MS PGothic" charset="0"/>
              </a:rPr>
              <a:t>ssue</a:t>
            </a:r>
            <a:endParaRPr lang="en-US" sz="3200" dirty="0">
              <a:solidFill>
                <a:srgbClr val="000090"/>
              </a:solidFill>
              <a:latin typeface="Calibri" charset="0"/>
              <a:ea typeface="MS PGothic" charset="0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/>
        </p:nvGraphicFramePr>
        <p:xfrm>
          <a:off x="2555776" y="2276872"/>
          <a:ext cx="4968552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763713" y="4941888"/>
            <a:ext cx="7137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dirty="0" smtClean="0">
                <a:latin typeface="+mn-lt"/>
              </a:rPr>
              <a:t>Yet influential  analysts from other jurisdictions</a:t>
            </a:r>
          </a:p>
          <a:p>
            <a:pPr>
              <a:defRPr/>
            </a:pPr>
            <a:r>
              <a:rPr lang="en-US" dirty="0" smtClean="0">
                <a:latin typeface="+mn-lt"/>
              </a:rPr>
              <a:t>use frameworks that have no supply uncertainty to </a:t>
            </a:r>
          </a:p>
          <a:p>
            <a:pPr>
              <a:defRPr/>
            </a:pPr>
            <a:r>
              <a:rPr lang="en-US" dirty="0" smtClean="0">
                <a:latin typeface="+mn-lt"/>
              </a:rPr>
              <a:t>(inappropriately) report on NZ market performance</a:t>
            </a:r>
            <a:r>
              <a:rPr lang="en-US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95513" y="1196975"/>
            <a:ext cx="6223000" cy="830263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800000"/>
                </a:solidFill>
                <a:latin typeface="+mn-lt"/>
                <a:ea typeface="ＭＳ Ｐゴシック" charset="0"/>
                <a:cs typeface="ＭＳ Ｐゴシック" charset="0"/>
              </a:rPr>
              <a:t>60% is hydro generation with limited storage</a:t>
            </a:r>
          </a:p>
          <a:p>
            <a:pPr>
              <a:defRPr/>
            </a:pPr>
            <a:r>
              <a:rPr lang="en-US" dirty="0">
                <a:solidFill>
                  <a:srgbClr val="800000"/>
                </a:solidFill>
                <a:latin typeface="+mn-lt"/>
                <a:ea typeface="ＭＳ Ｐゴシック" charset="0"/>
                <a:cs typeface="ＭＳ Ｐゴシック" charset="0"/>
              </a:rPr>
              <a:t>           and very volatile water supplies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153400" cy="1066800"/>
          </a:xfrm>
        </p:spPr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90"/>
                </a:solidFill>
                <a:latin typeface="Calibri" charset="0"/>
                <a:ea typeface="MS PGothic" charset="0"/>
              </a:rPr>
              <a:t>NZ </a:t>
            </a:r>
            <a:r>
              <a:rPr lang="en-US" dirty="0" smtClean="0">
                <a:solidFill>
                  <a:srgbClr val="000090"/>
                </a:solidFill>
                <a:latin typeface="Calibri" charset="0"/>
                <a:ea typeface="MS PGothic" charset="0"/>
              </a:rPr>
              <a:t>Dairy: </a:t>
            </a:r>
            <a:r>
              <a:rPr lang="en-US" dirty="0">
                <a:solidFill>
                  <a:srgbClr val="000090"/>
                </a:solidFill>
                <a:latin typeface="Calibri" charset="0"/>
                <a:ea typeface="MS PGothic" charset="0"/>
              </a:rPr>
              <a:t>c</a:t>
            </a:r>
            <a:r>
              <a:rPr lang="en-US" dirty="0" smtClean="0">
                <a:solidFill>
                  <a:srgbClr val="000090"/>
                </a:solidFill>
                <a:latin typeface="Calibri" charset="0"/>
                <a:ea typeface="MS PGothic" charset="0"/>
              </a:rPr>
              <a:t>ountry-specific issue</a:t>
            </a:r>
            <a:endParaRPr lang="en-US" dirty="0" smtClean="0">
              <a:latin typeface="Arial" charset="0"/>
              <a:ea typeface="+mj-ea"/>
              <a:cs typeface="+mj-cs"/>
            </a:endParaRPr>
          </a:p>
        </p:txBody>
      </p:sp>
      <p:sp>
        <p:nvSpPr>
          <p:cNvPr id="166915" name="Rectangle 3"/>
          <p:cNvSpPr>
            <a:spLocks noChangeArrowheads="1"/>
          </p:cNvSpPr>
          <p:nvPr/>
        </p:nvSpPr>
        <p:spPr bwMode="auto">
          <a:xfrm>
            <a:off x="395288" y="1557338"/>
            <a:ext cx="8496300" cy="415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14300" lvl="1">
              <a:defRPr/>
            </a:pPr>
            <a:r>
              <a:rPr lang="en-US" dirty="0">
                <a:solidFill>
                  <a:srgbClr val="0000FF"/>
                </a:solidFill>
                <a:latin typeface="+mn-lt"/>
                <a:ea typeface="ＭＳ Ｐゴシック" charset="0"/>
              </a:rPr>
              <a:t>Importance: </a:t>
            </a:r>
            <a:r>
              <a:rPr lang="en-US" dirty="0">
                <a:latin typeface="+mn-lt"/>
                <a:ea typeface="ＭＳ Ｐゴシック" charset="0"/>
              </a:rPr>
              <a:t>dairy products in 2012 were approximately 25% of NZ exports, 30% of world trade and 2% world milk supply</a:t>
            </a:r>
          </a:p>
          <a:p>
            <a:pPr marL="114300" lvl="1">
              <a:defRPr/>
            </a:pPr>
            <a:endParaRPr lang="en-US" dirty="0">
              <a:latin typeface="+mn-lt"/>
              <a:ea typeface="ＭＳ Ｐゴシック" charset="0"/>
            </a:endParaRPr>
          </a:p>
          <a:p>
            <a:pPr marL="114300" lvl="1">
              <a:defRPr/>
            </a:pPr>
            <a:r>
              <a:rPr lang="en-US" dirty="0">
                <a:solidFill>
                  <a:srgbClr val="0000FF"/>
                </a:solidFill>
                <a:latin typeface="+mn-lt"/>
                <a:ea typeface="ＭＳ Ｐゴシック" charset="0"/>
              </a:rPr>
              <a:t>Question</a:t>
            </a:r>
            <a:r>
              <a:rPr lang="en-US" dirty="0">
                <a:latin typeface="+mn-lt"/>
                <a:ea typeface="ＭＳ Ｐゴシック" charset="0"/>
              </a:rPr>
              <a:t>: how to ensure a workably competitive domestic milk market that enables firms to be tested for their efficiency in the product market and in their </a:t>
            </a:r>
            <a:r>
              <a:rPr lang="en-US" dirty="0" err="1">
                <a:latin typeface="+mn-lt"/>
                <a:ea typeface="ＭＳ Ｐゴシック" charset="0"/>
              </a:rPr>
              <a:t>organisational</a:t>
            </a:r>
            <a:r>
              <a:rPr lang="en-US" dirty="0">
                <a:latin typeface="+mn-lt"/>
                <a:ea typeface="ＭＳ Ｐゴシック" charset="0"/>
              </a:rPr>
              <a:t> form?</a:t>
            </a:r>
          </a:p>
          <a:p>
            <a:pPr marL="114300" lvl="1">
              <a:defRPr/>
            </a:pPr>
            <a:endParaRPr lang="en-US" dirty="0">
              <a:latin typeface="+mn-lt"/>
              <a:ea typeface="ＭＳ Ｐゴシック" charset="0"/>
            </a:endParaRPr>
          </a:p>
          <a:p>
            <a:pPr marL="114300" lvl="1">
              <a:defRPr/>
            </a:pPr>
            <a:r>
              <a:rPr lang="en-US" dirty="0">
                <a:solidFill>
                  <a:srgbClr val="0000FF"/>
                </a:solidFill>
                <a:latin typeface="+mn-lt"/>
                <a:ea typeface="ＭＳ Ｐゴシック" charset="0"/>
              </a:rPr>
              <a:t>Regulation design using economic principles</a:t>
            </a:r>
          </a:p>
          <a:p>
            <a:pPr marL="114300" lvl="1">
              <a:defRPr/>
            </a:pPr>
            <a:endParaRPr lang="en-US" dirty="0">
              <a:latin typeface="Times New Roman" charset="0"/>
              <a:ea typeface="ＭＳ Ｐゴシック" charset="0"/>
            </a:endParaRPr>
          </a:p>
          <a:p>
            <a:pPr marL="114300" lvl="1">
              <a:defRPr/>
            </a:pPr>
            <a:endParaRPr lang="en-US" dirty="0">
              <a:latin typeface="Times New Roman" charset="0"/>
              <a:ea typeface="ＭＳ Ｐゴシック" charset="0"/>
            </a:endParaRPr>
          </a:p>
          <a:p>
            <a:pPr marL="114300" lvl="1">
              <a:buFontTx/>
              <a:buChar char="•"/>
              <a:defRPr/>
            </a:pPr>
            <a:endParaRPr lang="en-US" dirty="0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433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268413"/>
            <a:ext cx="8258175" cy="4110037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endParaRPr lang="en-US" sz="2000" smtClean="0">
              <a:latin typeface="Constantia" pitchFamily="18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rgbClr val="0000FF"/>
                </a:solidFill>
              </a:rPr>
              <a:t>Agriculture un-subsidised: </a:t>
            </a:r>
            <a:r>
              <a:rPr lang="en-US" sz="2000" smtClean="0"/>
              <a:t>but dairy 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000" smtClean="0"/>
              <a:t>	competition inhibited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rgbClr val="0000FF"/>
                </a:solidFill>
              </a:rPr>
              <a:t>Remove monopoly export seller: </a:t>
            </a:r>
            <a:r>
              <a:rPr lang="en-US" sz="2000" smtClean="0"/>
              <a:t>replace with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000" smtClean="0"/>
              <a:t>	Fonterra coop: 96% milk market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rgbClr val="0000FF"/>
                </a:solidFill>
              </a:rPr>
              <a:t>Discipline:</a:t>
            </a:r>
            <a:r>
              <a:rPr lang="en-US" sz="2000" smtClean="0"/>
              <a:t> external prices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rgbClr val="0000FF"/>
                </a:solidFill>
              </a:rPr>
              <a:t>Regulation</a:t>
            </a:r>
            <a:r>
              <a:rPr lang="en-US" sz="2000" smtClean="0"/>
              <a:t>: Fonterra open entry and exit of suppliers at 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000" smtClean="0"/>
              <a:t>	</a:t>
            </a:r>
            <a:r>
              <a:rPr lang="en-US" altLang="en-US" sz="2000" smtClean="0"/>
              <a:t>“</a:t>
            </a:r>
            <a:r>
              <a:rPr lang="en-US" sz="2000" smtClean="0"/>
              <a:t>fair value</a:t>
            </a:r>
            <a:r>
              <a:rPr lang="en-US" altLang="en-US" sz="2000" smtClean="0"/>
              <a:t>”</a:t>
            </a:r>
            <a:r>
              <a:rPr lang="en-US" sz="2000" smtClean="0"/>
              <a:t> shares, and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000" smtClean="0"/>
              <a:t>	forced to supply some manufacturing milk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rgbClr val="0000FF"/>
                </a:solidFill>
              </a:rPr>
              <a:t>Fonterra</a:t>
            </a:r>
            <a:r>
              <a:rPr lang="en-US" sz="2000" smtClean="0"/>
              <a:t>: introduces spot market for manufactured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000" smtClean="0"/>
              <a:t>	dairy products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rgbClr val="0000FF"/>
                </a:solidFill>
              </a:rPr>
              <a:t>Fonterra</a:t>
            </a:r>
            <a:r>
              <a:rPr lang="en-US" sz="2000" smtClean="0"/>
              <a:t>: introduces share trading including 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000" smtClean="0"/>
              <a:t>open market non-voting share-backed units 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000" smtClean="0"/>
              <a:t>	  open entry/exit preserved</a:t>
            </a:r>
            <a:r>
              <a:rPr lang="en-US" sz="2000" smtClean="0">
                <a:latin typeface="Constantia" pitchFamily="18" charset="0"/>
              </a:rPr>
              <a:t>					</a:t>
            </a:r>
            <a:endParaRPr lang="en-US" sz="1400" smtClean="0">
              <a:solidFill>
                <a:srgbClr val="FF6600"/>
              </a:solidFill>
            </a:endParaRPr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-252413" y="188913"/>
            <a:ext cx="8229601" cy="755650"/>
          </a:xfrm>
        </p:spPr>
        <p:txBody>
          <a:bodyPr lIns="198000"/>
          <a:lstStyle/>
          <a:p>
            <a:pPr>
              <a:defRPr/>
            </a:pPr>
            <a:r>
              <a:rPr lang="en-US" dirty="0" smtClean="0">
                <a:solidFill>
                  <a:srgbClr val="2D2DB9"/>
                </a:solidFill>
                <a:latin typeface="Calibri" charset="0"/>
                <a:ea typeface="MS PGothic" charset="0"/>
              </a:rPr>
              <a:t>NZ Dairy: </a:t>
            </a:r>
            <a:r>
              <a:rPr lang="en-AU" dirty="0" smtClean="0">
                <a:solidFill>
                  <a:srgbClr val="2D2DB9"/>
                </a:solidFill>
                <a:latin typeface="Calibri" charset="0"/>
                <a:ea typeface="MS PGothic" charset="0"/>
              </a:rPr>
              <a:t>evolution</a:t>
            </a:r>
            <a:endParaRPr lang="en-US" sz="1400" dirty="0">
              <a:solidFill>
                <a:srgbClr val="2D2DB9"/>
              </a:solidFill>
              <a:latin typeface="Calibri" charset="0"/>
              <a:ea typeface="MS PGothic" charset="0"/>
            </a:endParaRPr>
          </a:p>
        </p:txBody>
      </p:sp>
      <p:sp>
        <p:nvSpPr>
          <p:cNvPr id="28675" name="Rectangle 37"/>
          <p:cNvSpPr>
            <a:spLocks noChangeAspect="1" noChangeArrowheads="1"/>
          </p:cNvSpPr>
          <p:nvPr/>
        </p:nvSpPr>
        <p:spPr bwMode="auto">
          <a:xfrm>
            <a:off x="5867400" y="908050"/>
            <a:ext cx="920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>
                <a:solidFill>
                  <a:srgbClr val="FF6600"/>
                </a:solidFill>
              </a:rPr>
              <a:t>1920s</a:t>
            </a:r>
          </a:p>
        </p:txBody>
      </p:sp>
      <p:sp>
        <p:nvSpPr>
          <p:cNvPr id="28676" name="Rectangle 38"/>
          <p:cNvSpPr>
            <a:spLocks noChangeAspect="1" noChangeArrowheads="1"/>
          </p:cNvSpPr>
          <p:nvPr/>
        </p:nvSpPr>
        <p:spPr bwMode="auto">
          <a:xfrm>
            <a:off x="7092950" y="981075"/>
            <a:ext cx="17573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/>
            <a:r>
              <a:rPr lang="en-US" sz="1400">
                <a:solidFill>
                  <a:srgbClr val="FF6600"/>
                </a:solidFill>
              </a:rPr>
              <a:t> 500 cooperatives</a:t>
            </a:r>
          </a:p>
        </p:txBody>
      </p:sp>
      <p:sp>
        <p:nvSpPr>
          <p:cNvPr id="28677" name="Line 41"/>
          <p:cNvSpPr>
            <a:spLocks noChangeAspect="1" noChangeShapeType="1"/>
          </p:cNvSpPr>
          <p:nvPr/>
        </p:nvSpPr>
        <p:spPr bwMode="auto">
          <a:xfrm>
            <a:off x="6443663" y="2492375"/>
            <a:ext cx="0" cy="3175"/>
          </a:xfrm>
          <a:prstGeom prst="line">
            <a:avLst/>
          </a:prstGeom>
          <a:noFill/>
          <a:ln w="50800">
            <a:solidFill>
              <a:srgbClr val="808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8678" name="Rectangle 49"/>
          <p:cNvSpPr>
            <a:spLocks noChangeAspect="1" noChangeArrowheads="1"/>
          </p:cNvSpPr>
          <p:nvPr/>
        </p:nvSpPr>
        <p:spPr bwMode="auto">
          <a:xfrm>
            <a:off x="6011863" y="4941888"/>
            <a:ext cx="80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>
                <a:solidFill>
                  <a:srgbClr val="FF6600"/>
                </a:solidFill>
              </a:rPr>
              <a:t>2010</a:t>
            </a:r>
          </a:p>
        </p:txBody>
      </p:sp>
      <p:sp>
        <p:nvSpPr>
          <p:cNvPr id="28679" name="Rectangle 50"/>
          <p:cNvSpPr>
            <a:spLocks noChangeAspect="1" noChangeArrowheads="1"/>
          </p:cNvSpPr>
          <p:nvPr/>
        </p:nvSpPr>
        <p:spPr bwMode="auto">
          <a:xfrm>
            <a:off x="6084888" y="4221163"/>
            <a:ext cx="1558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/>
            <a:r>
              <a:rPr lang="en-US">
                <a:solidFill>
                  <a:srgbClr val="FF6600"/>
                </a:solidFill>
              </a:rPr>
              <a:t> 2008</a:t>
            </a:r>
          </a:p>
        </p:txBody>
      </p:sp>
      <p:sp>
        <p:nvSpPr>
          <p:cNvPr id="28680" name="Rectangle 52"/>
          <p:cNvSpPr>
            <a:spLocks noChangeAspect="1" noChangeArrowheads="1"/>
          </p:cNvSpPr>
          <p:nvPr/>
        </p:nvSpPr>
        <p:spPr bwMode="auto">
          <a:xfrm>
            <a:off x="5832475" y="2247900"/>
            <a:ext cx="1081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/>
            <a:r>
              <a:rPr lang="en-US">
                <a:solidFill>
                  <a:srgbClr val="FF6600"/>
                </a:solidFill>
              </a:rPr>
              <a:t>2001</a:t>
            </a:r>
          </a:p>
        </p:txBody>
      </p:sp>
      <p:sp>
        <p:nvSpPr>
          <p:cNvPr id="28681" name="Rectangle 53"/>
          <p:cNvSpPr>
            <a:spLocks noChangeAspect="1" noChangeArrowheads="1"/>
          </p:cNvSpPr>
          <p:nvPr/>
        </p:nvSpPr>
        <p:spPr bwMode="auto">
          <a:xfrm>
            <a:off x="7243763" y="2346325"/>
            <a:ext cx="14938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/>
            <a:r>
              <a:rPr lang="en-US" sz="1400">
                <a:solidFill>
                  <a:srgbClr val="FF6600"/>
                </a:solidFill>
              </a:rPr>
              <a:t>Fonterra and 2 other coops</a:t>
            </a:r>
          </a:p>
        </p:txBody>
      </p:sp>
      <p:sp>
        <p:nvSpPr>
          <p:cNvPr id="28682" name="Rectangle 56"/>
          <p:cNvSpPr>
            <a:spLocks noChangeAspect="1" noChangeArrowheads="1"/>
          </p:cNvSpPr>
          <p:nvPr/>
        </p:nvSpPr>
        <p:spPr bwMode="auto">
          <a:xfrm>
            <a:off x="5867400" y="1773238"/>
            <a:ext cx="801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>
                <a:solidFill>
                  <a:srgbClr val="FF6600"/>
                </a:solidFill>
              </a:rPr>
              <a:t>2000</a:t>
            </a:r>
          </a:p>
        </p:txBody>
      </p:sp>
      <p:sp>
        <p:nvSpPr>
          <p:cNvPr id="28683" name="Rectangle 57"/>
          <p:cNvSpPr>
            <a:spLocks noChangeAspect="1" noChangeArrowheads="1"/>
          </p:cNvSpPr>
          <p:nvPr/>
        </p:nvSpPr>
        <p:spPr bwMode="auto">
          <a:xfrm>
            <a:off x="7164388" y="1628775"/>
            <a:ext cx="1495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/>
            <a:r>
              <a:rPr lang="en-US" sz="1400">
                <a:solidFill>
                  <a:srgbClr val="FF6600"/>
                </a:solidFill>
              </a:rPr>
              <a:t>Monopoly Export seller + 4 coops</a:t>
            </a:r>
          </a:p>
        </p:txBody>
      </p:sp>
      <p:sp>
        <p:nvSpPr>
          <p:cNvPr id="28684" name="Line 58"/>
          <p:cNvSpPr>
            <a:spLocks noChangeShapeType="1"/>
          </p:cNvSpPr>
          <p:nvPr/>
        </p:nvSpPr>
        <p:spPr bwMode="auto">
          <a:xfrm>
            <a:off x="7050088" y="1044575"/>
            <a:ext cx="12700" cy="5045075"/>
          </a:xfrm>
          <a:prstGeom prst="line">
            <a:avLst/>
          </a:prstGeom>
          <a:noFill/>
          <a:ln w="349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8685" name="Line 59"/>
          <p:cNvSpPr>
            <a:spLocks noChangeShapeType="1"/>
          </p:cNvSpPr>
          <p:nvPr/>
        </p:nvSpPr>
        <p:spPr bwMode="auto">
          <a:xfrm>
            <a:off x="6948488" y="1157288"/>
            <a:ext cx="204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8686" name="Line 62"/>
          <p:cNvSpPr>
            <a:spLocks noChangeShapeType="1"/>
          </p:cNvSpPr>
          <p:nvPr/>
        </p:nvSpPr>
        <p:spPr bwMode="auto">
          <a:xfrm>
            <a:off x="6948488" y="4581525"/>
            <a:ext cx="204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8687" name="Line 63"/>
          <p:cNvSpPr>
            <a:spLocks noChangeShapeType="1"/>
          </p:cNvSpPr>
          <p:nvPr/>
        </p:nvSpPr>
        <p:spPr bwMode="auto">
          <a:xfrm>
            <a:off x="6945313" y="5108575"/>
            <a:ext cx="204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8688" name="Line 64"/>
          <p:cNvSpPr>
            <a:spLocks noChangeShapeType="1"/>
          </p:cNvSpPr>
          <p:nvPr/>
        </p:nvSpPr>
        <p:spPr bwMode="auto">
          <a:xfrm>
            <a:off x="6913563" y="2503488"/>
            <a:ext cx="204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8689" name="Line 65"/>
          <p:cNvSpPr>
            <a:spLocks noChangeShapeType="1"/>
          </p:cNvSpPr>
          <p:nvPr/>
        </p:nvSpPr>
        <p:spPr bwMode="auto">
          <a:xfrm>
            <a:off x="6948488" y="1628775"/>
            <a:ext cx="204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8690" name="Oval 70"/>
          <p:cNvSpPr>
            <a:spLocks noChangeArrowheads="1"/>
          </p:cNvSpPr>
          <p:nvPr/>
        </p:nvSpPr>
        <p:spPr bwMode="auto">
          <a:xfrm>
            <a:off x="5724525" y="5300663"/>
            <a:ext cx="3311525" cy="1008062"/>
          </a:xfrm>
          <a:prstGeom prst="ellips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8691" name="Line 63"/>
          <p:cNvSpPr>
            <a:spLocks noChangeShapeType="1"/>
          </p:cNvSpPr>
          <p:nvPr/>
        </p:nvSpPr>
        <p:spPr bwMode="auto">
          <a:xfrm>
            <a:off x="6931025" y="5829300"/>
            <a:ext cx="204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8692" name="Rectangle 50"/>
          <p:cNvSpPr>
            <a:spLocks noChangeAspect="1" noChangeArrowheads="1"/>
          </p:cNvSpPr>
          <p:nvPr/>
        </p:nvSpPr>
        <p:spPr bwMode="auto">
          <a:xfrm>
            <a:off x="5832475" y="5570538"/>
            <a:ext cx="1098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/>
            <a:r>
              <a:rPr lang="en-US">
                <a:solidFill>
                  <a:srgbClr val="FF6600"/>
                </a:solidFill>
              </a:rPr>
              <a:t> 2012</a:t>
            </a:r>
          </a:p>
        </p:txBody>
      </p:sp>
      <p:sp>
        <p:nvSpPr>
          <p:cNvPr id="28693" name="Rectangle 51"/>
          <p:cNvSpPr>
            <a:spLocks noChangeAspect="1" noChangeArrowheads="1"/>
          </p:cNvSpPr>
          <p:nvPr/>
        </p:nvSpPr>
        <p:spPr bwMode="auto">
          <a:xfrm>
            <a:off x="7308850" y="5445125"/>
            <a:ext cx="16002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/>
            <a:r>
              <a:rPr lang="en-US" sz="1400">
                <a:solidFill>
                  <a:srgbClr val="FF6600"/>
                </a:solidFill>
              </a:rPr>
              <a:t>Milk product growth Fonterra market share 88%</a:t>
            </a:r>
          </a:p>
        </p:txBody>
      </p:sp>
      <p:sp>
        <p:nvSpPr>
          <p:cNvPr id="2" name="Right Arrow 1"/>
          <p:cNvSpPr/>
          <p:nvPr/>
        </p:nvSpPr>
        <p:spPr bwMode="auto">
          <a:xfrm rot="5400000">
            <a:off x="7523957" y="1340644"/>
            <a:ext cx="360362" cy="2159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" name="Right Arrow 32"/>
          <p:cNvSpPr/>
          <p:nvPr/>
        </p:nvSpPr>
        <p:spPr bwMode="auto">
          <a:xfrm rot="5400000" flipV="1">
            <a:off x="7163594" y="3428206"/>
            <a:ext cx="1225550" cy="21748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96" name="Rectangle 56"/>
          <p:cNvSpPr>
            <a:spLocks noChangeAspect="1" noChangeArrowheads="1"/>
          </p:cNvSpPr>
          <p:nvPr/>
        </p:nvSpPr>
        <p:spPr bwMode="auto">
          <a:xfrm>
            <a:off x="5867400" y="1412875"/>
            <a:ext cx="874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/>
            <a:r>
              <a:rPr lang="en-US">
                <a:solidFill>
                  <a:srgbClr val="FF6600"/>
                </a:solidFill>
              </a:rPr>
              <a:t>1984</a:t>
            </a:r>
          </a:p>
        </p:txBody>
      </p:sp>
      <p:sp>
        <p:nvSpPr>
          <p:cNvPr id="25626" name="TextBox 2"/>
          <p:cNvSpPr txBox="1">
            <a:spLocks noChangeArrowheads="1"/>
          </p:cNvSpPr>
          <p:nvPr/>
        </p:nvSpPr>
        <p:spPr bwMode="auto">
          <a:xfrm>
            <a:off x="7885113" y="3284538"/>
            <a:ext cx="711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Entry</a:t>
            </a:r>
          </a:p>
        </p:txBody>
      </p:sp>
      <p:sp>
        <p:nvSpPr>
          <p:cNvPr id="28698" name="Rectangle 51"/>
          <p:cNvSpPr>
            <a:spLocks noChangeAspect="1" noChangeArrowheads="1"/>
          </p:cNvSpPr>
          <p:nvPr/>
        </p:nvSpPr>
        <p:spPr bwMode="auto">
          <a:xfrm>
            <a:off x="7308850" y="4365625"/>
            <a:ext cx="16002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/>
            <a:r>
              <a:rPr lang="en-US" sz="1400">
                <a:solidFill>
                  <a:srgbClr val="FF6600"/>
                </a:solidFill>
              </a:rPr>
              <a:t>Fonterra and approx 6 coop/investor firms</a:t>
            </a:r>
          </a:p>
        </p:txBody>
      </p:sp>
      <p:sp>
        <p:nvSpPr>
          <p:cNvPr id="28699" name="Oval 70"/>
          <p:cNvSpPr>
            <a:spLocks noChangeArrowheads="1"/>
          </p:cNvSpPr>
          <p:nvPr/>
        </p:nvSpPr>
        <p:spPr bwMode="auto">
          <a:xfrm>
            <a:off x="5724525" y="2205038"/>
            <a:ext cx="3024188" cy="647700"/>
          </a:xfrm>
          <a:prstGeom prst="ellips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6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US" dirty="0" smtClean="0">
                <a:ea typeface="+mn-ea"/>
              </a:rPr>
              <a:t> </a:t>
            </a:r>
          </a:p>
          <a:p>
            <a:pPr marL="0" indent="0" algn="ctr">
              <a:buFontTx/>
              <a:buNone/>
              <a:defRPr/>
            </a:pPr>
            <a:r>
              <a:rPr lang="en-US" dirty="0" smtClean="0">
                <a:ea typeface="+mn-ea"/>
              </a:rPr>
              <a:t>New Zealand Competition Law and Regulation are still evolving</a:t>
            </a:r>
          </a:p>
          <a:p>
            <a:pPr marL="0" indent="0" algn="ctr">
              <a:buFontTx/>
              <a:buNone/>
              <a:defRPr/>
            </a:pPr>
            <a:endParaRPr lang="en-US" dirty="0">
              <a:ea typeface="+mn-ea"/>
            </a:endParaRPr>
          </a:p>
          <a:p>
            <a:pPr marL="0" indent="0" algn="ctr">
              <a:buFontTx/>
              <a:buNone/>
              <a:defRPr/>
            </a:pPr>
            <a:r>
              <a:rPr lang="en-US" dirty="0" smtClean="0">
                <a:ea typeface="+mn-ea"/>
              </a:rPr>
              <a:t>Thank you for your attention</a:t>
            </a: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153400" cy="6858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0000FF"/>
                </a:solidFill>
                <a:latin typeface="Arial"/>
                <a:ea typeface="+mj-ea"/>
                <a:cs typeface="Arial"/>
              </a:rPr>
              <a:t>Some References</a:t>
            </a:r>
            <a:endParaRPr lang="en-US" dirty="0" smtClean="0">
              <a:solidFill>
                <a:srgbClr val="0000FF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684213" y="1628775"/>
            <a:ext cx="7543800" cy="354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>
                <a:latin typeface="Arial" pitchFamily="34" charset="0"/>
              </a:rPr>
              <a:t>Various studies New Zealand Institute for the Study of competition and Regulation: </a:t>
            </a:r>
            <a:r>
              <a:rPr lang="en-US" sz="1400" i="1" u="sng">
                <a:latin typeface="Arial" pitchFamily="34" charset="0"/>
                <a:hlinkClick r:id="rId3"/>
              </a:rPr>
              <a:t>www.iscr.org.nz</a:t>
            </a:r>
            <a:endParaRPr lang="en-US" sz="1400" i="1" u="sng">
              <a:latin typeface="Arial" pitchFamily="34" charset="0"/>
            </a:endParaRPr>
          </a:p>
          <a:p>
            <a:endParaRPr lang="en-US" sz="1400">
              <a:latin typeface="Arial" pitchFamily="34" charset="0"/>
            </a:endParaRPr>
          </a:p>
          <a:p>
            <a:r>
              <a:rPr lang="en-US" sz="1400">
                <a:latin typeface="Arial" pitchFamily="34" charset="0"/>
              </a:rPr>
              <a:t>Winkler, Kay, </a:t>
            </a:r>
            <a:r>
              <a:rPr lang="en-US" altLang="en-US" sz="1400">
                <a:latin typeface="Arial" pitchFamily="34" charset="0"/>
              </a:rPr>
              <a:t>“</a:t>
            </a:r>
            <a:r>
              <a:rPr lang="en-US" sz="1400">
                <a:latin typeface="Arial" pitchFamily="34" charset="0"/>
              </a:rPr>
              <a:t>Counterfactual analysis in Predation Cases</a:t>
            </a:r>
            <a:r>
              <a:rPr lang="en-US" altLang="en-US" sz="1400">
                <a:latin typeface="Arial" pitchFamily="34" charset="0"/>
              </a:rPr>
              <a:t>”</a:t>
            </a:r>
            <a:r>
              <a:rPr lang="en-US" sz="1400">
                <a:latin typeface="Arial" pitchFamily="34" charset="0"/>
              </a:rPr>
              <a:t>, </a:t>
            </a:r>
            <a:r>
              <a:rPr lang="en-US" sz="1400" i="1">
                <a:latin typeface="Arial" pitchFamily="34" charset="0"/>
              </a:rPr>
              <a:t>European Competition Law Review</a:t>
            </a:r>
            <a:r>
              <a:rPr lang="en-US" sz="1400">
                <a:latin typeface="Arial" pitchFamily="34" charset="0"/>
              </a:rPr>
              <a:t>, forthcoming, 2013.</a:t>
            </a:r>
          </a:p>
          <a:p>
            <a:r>
              <a:rPr lang="en-US" sz="1400">
                <a:latin typeface="Arial" pitchFamily="34" charset="0"/>
              </a:rPr>
              <a:t> </a:t>
            </a:r>
          </a:p>
          <a:p>
            <a:r>
              <a:rPr lang="en-US" sz="1400">
                <a:latin typeface="Arial" pitchFamily="34" charset="0"/>
              </a:rPr>
              <a:t>Lewis Evans, Seamus Hogan and Peter Jackson, </a:t>
            </a:r>
            <a:r>
              <a:rPr lang="en-US" altLang="en-US" sz="1400">
                <a:latin typeface="Arial" pitchFamily="34" charset="0"/>
              </a:rPr>
              <a:t>“</a:t>
            </a:r>
            <a:r>
              <a:rPr lang="en-US" sz="1400">
                <a:latin typeface="Arial" pitchFamily="34" charset="0"/>
              </a:rPr>
              <a:t>A Critique of Wolak</a:t>
            </a:r>
            <a:r>
              <a:rPr lang="en-US" altLang="en-US" sz="1400">
                <a:latin typeface="Arial" pitchFamily="34" charset="0"/>
              </a:rPr>
              <a:t>’</a:t>
            </a:r>
            <a:r>
              <a:rPr lang="en-US" sz="1400">
                <a:latin typeface="Arial" pitchFamily="34" charset="0"/>
              </a:rPr>
              <a:t>s evaluation of the NZ electricity market: introduction and overview</a:t>
            </a:r>
            <a:r>
              <a:rPr lang="en-US" altLang="en-US" sz="1400">
                <a:latin typeface="Arial" pitchFamily="34" charset="0"/>
              </a:rPr>
              <a:t>”</a:t>
            </a:r>
            <a:r>
              <a:rPr lang="en-US" sz="1400">
                <a:latin typeface="Arial" pitchFamily="34" charset="0"/>
              </a:rPr>
              <a:t>, </a:t>
            </a:r>
            <a:r>
              <a:rPr lang="en-US" sz="1400" i="1">
                <a:latin typeface="Arial" pitchFamily="34" charset="0"/>
              </a:rPr>
              <a:t>New Zealand Economic Papers</a:t>
            </a:r>
            <a:r>
              <a:rPr lang="en-US" sz="1400">
                <a:latin typeface="Arial" pitchFamily="34" charset="0"/>
              </a:rPr>
              <a:t>, 46(1), 2012, 1-11.</a:t>
            </a:r>
            <a:endParaRPr lang="en-AU" sz="1400">
              <a:latin typeface="Arial" pitchFamily="34" charset="0"/>
            </a:endParaRPr>
          </a:p>
          <a:p>
            <a:endParaRPr lang="en-US" sz="1400">
              <a:latin typeface="Arial" pitchFamily="34" charset="0"/>
            </a:endParaRPr>
          </a:p>
          <a:p>
            <a:r>
              <a:rPr lang="en-US" sz="1400">
                <a:latin typeface="Arial" pitchFamily="34" charset="0"/>
              </a:rPr>
              <a:t>Lewis Evans and Richard Meade, </a:t>
            </a:r>
            <a:r>
              <a:rPr lang="en-US" sz="1400" i="1">
                <a:latin typeface="Arial" pitchFamily="34" charset="0"/>
              </a:rPr>
              <a:t>Alternating Currents or Counter-Revolution?  Contemporary Electricity Reform in New Zealand</a:t>
            </a:r>
            <a:r>
              <a:rPr lang="en-US" sz="1400">
                <a:latin typeface="Arial" pitchFamily="34" charset="0"/>
              </a:rPr>
              <a:t>, VUW Press, 346pp., 2005</a:t>
            </a:r>
            <a:r>
              <a:rPr lang="en-US" sz="1400" i="1">
                <a:latin typeface="Arial" pitchFamily="34" charset="0"/>
              </a:rPr>
              <a:t>.</a:t>
            </a:r>
            <a:endParaRPr lang="en-AU" sz="1400">
              <a:latin typeface="Arial" pitchFamily="34" charset="0"/>
            </a:endParaRPr>
          </a:p>
          <a:p>
            <a:r>
              <a:rPr lang="en-US" sz="1400">
                <a:latin typeface="Arial" pitchFamily="34" charset="0"/>
              </a:rPr>
              <a:t>   </a:t>
            </a:r>
            <a:endParaRPr lang="en-AU" sz="1400">
              <a:latin typeface="Arial" pitchFamily="34" charset="0"/>
            </a:endParaRPr>
          </a:p>
          <a:p>
            <a:r>
              <a:rPr lang="en-US" sz="1400">
                <a:latin typeface="Arial" pitchFamily="34" charset="0"/>
              </a:rPr>
              <a:t>Lewis Evans, </a:t>
            </a:r>
            <a:r>
              <a:rPr lang="en-US" altLang="en-US" sz="1400">
                <a:latin typeface="Arial" pitchFamily="34" charset="0"/>
              </a:rPr>
              <a:t>“</a:t>
            </a:r>
            <a:r>
              <a:rPr lang="en-US" sz="1400">
                <a:latin typeface="Arial" pitchFamily="34" charset="0"/>
              </a:rPr>
              <a:t>The Efficiency Test Under Competition Law and Regulation in the Small Distant Open Economy that is New Zealand</a:t>
            </a:r>
            <a:r>
              <a:rPr lang="en-US" altLang="en-US" sz="1400">
                <a:latin typeface="Arial" pitchFamily="34" charset="0"/>
              </a:rPr>
              <a:t>”</a:t>
            </a:r>
            <a:r>
              <a:rPr lang="en-US" sz="1400">
                <a:latin typeface="Arial" pitchFamily="34" charset="0"/>
              </a:rPr>
              <a:t>, </a:t>
            </a:r>
            <a:r>
              <a:rPr lang="en-US" sz="1400" i="1">
                <a:latin typeface="Arial" pitchFamily="34" charset="0"/>
              </a:rPr>
              <a:t>New Zealand Economic Papers</a:t>
            </a:r>
            <a:r>
              <a:rPr lang="en-US" sz="1400">
                <a:latin typeface="Arial" pitchFamily="34" charset="0"/>
              </a:rPr>
              <a:t>, 38(2), December, 2004, 241-264.</a:t>
            </a:r>
            <a:endParaRPr lang="en-AU" sz="14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>
                <a:solidFill>
                  <a:srgbClr val="2D2DB9"/>
                </a:solidFill>
                <a:latin typeface="Calibri" charset="0"/>
                <a:ea typeface="MS PGothic" charset="0"/>
              </a:rPr>
              <a:t>Overview</a:t>
            </a:r>
            <a:endParaRPr lang="en-US" dirty="0" smtClean="0">
              <a:ea typeface="+mj-ea"/>
              <a:cs typeface="+mj-cs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sz="2400" smtClean="0"/>
              <a:t>Background: New Zealand</a:t>
            </a:r>
            <a:r>
              <a:rPr lang="en-US" altLang="en-US" sz="2400" smtClean="0"/>
              <a:t>’</a:t>
            </a:r>
            <a:r>
              <a:rPr lang="en-US" sz="2400" smtClean="0"/>
              <a:t>s economic evolution 1984-2013</a:t>
            </a:r>
          </a:p>
          <a:p>
            <a:endParaRPr lang="en-US" sz="2800" smtClean="0"/>
          </a:p>
          <a:p>
            <a:r>
              <a:rPr lang="en-US" sz="2400" smtClean="0"/>
              <a:t>Competition Law and Regulation: </a:t>
            </a:r>
          </a:p>
          <a:p>
            <a:pPr lvl="1"/>
            <a:r>
              <a:rPr lang="en-US" sz="2400" smtClean="0"/>
              <a:t>There are general principles: but one rule does not fit all</a:t>
            </a:r>
          </a:p>
          <a:p>
            <a:pPr lvl="1"/>
            <a:r>
              <a:rPr lang="en-US" sz="2400" smtClean="0"/>
              <a:t>Economy-specific elements to implementation</a:t>
            </a:r>
          </a:p>
          <a:p>
            <a:pPr lvl="1"/>
            <a:r>
              <a:rPr lang="en-US" sz="2400" smtClean="0"/>
              <a:t>Evolution in economy-specific cases</a:t>
            </a:r>
          </a:p>
          <a:p>
            <a:pPr lvl="2"/>
            <a:r>
              <a:rPr lang="en-US" sz="2000" smtClean="0"/>
              <a:t>Electricity</a:t>
            </a:r>
            <a:endParaRPr lang="en-US" sz="1600" smtClean="0"/>
          </a:p>
          <a:p>
            <a:pPr lvl="2"/>
            <a:r>
              <a:rPr lang="en-US" sz="2000" smtClean="0"/>
              <a:t>Dairy </a:t>
            </a:r>
          </a:p>
          <a:p>
            <a:pPr lvl="2">
              <a:buFontTx/>
              <a:buNone/>
            </a:pPr>
            <a:r>
              <a:rPr lang="en-US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153400" cy="914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2D2DB9"/>
                </a:solidFill>
                <a:latin typeface="Calibri" charset="0"/>
                <a:ea typeface="MS PGothic" charset="0"/>
              </a:rPr>
              <a:t>Background</a:t>
            </a:r>
            <a:endParaRPr lang="en-US" dirty="0" smtClean="0">
              <a:latin typeface="Arial" charset="0"/>
              <a:ea typeface="+mj-ea"/>
              <a:cs typeface="+mj-cs"/>
            </a:endParaRP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395288" y="981075"/>
            <a:ext cx="8329612" cy="495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14300" lvl="1">
              <a:buFontTx/>
              <a:buChar char="•"/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 </a:t>
            </a:r>
            <a:r>
              <a:rPr lang="en-US" dirty="0">
                <a:latin typeface="+mn-lt"/>
                <a:ea typeface="ＭＳ Ｐゴシック" charset="0"/>
              </a:rPr>
              <a:t>1960s-1984 economy centrally controlled: fixed exchange 	rates, subsidies, declining performance</a:t>
            </a:r>
          </a:p>
          <a:p>
            <a:pPr marL="114300" lvl="1">
              <a:buFontTx/>
              <a:buChar char="•"/>
              <a:defRPr/>
            </a:pPr>
            <a:endParaRPr lang="en-US" dirty="0">
              <a:latin typeface="+mn-lt"/>
              <a:ea typeface="ＭＳ Ｐゴシック" charset="0"/>
            </a:endParaRPr>
          </a:p>
          <a:p>
            <a:pPr marL="114300" lvl="1">
              <a:buFontTx/>
              <a:buChar char="•"/>
              <a:defRPr/>
            </a:pPr>
            <a:r>
              <a:rPr lang="en-US" dirty="0">
                <a:latin typeface="+mn-lt"/>
                <a:ea typeface="ＭＳ Ｐゴシック" charset="0"/>
              </a:rPr>
              <a:t> 1984 crisis</a:t>
            </a:r>
          </a:p>
          <a:p>
            <a:pPr marL="114300" lvl="1">
              <a:buFontTx/>
              <a:buChar char="•"/>
              <a:defRPr/>
            </a:pPr>
            <a:endParaRPr lang="en-US" dirty="0">
              <a:latin typeface="+mn-lt"/>
              <a:ea typeface="ＭＳ Ｐゴシック" charset="0"/>
            </a:endParaRPr>
          </a:p>
          <a:p>
            <a:pPr marL="114300" lvl="1">
              <a:buFontTx/>
              <a:buChar char="•"/>
              <a:defRPr/>
            </a:pPr>
            <a:r>
              <a:rPr lang="en-US" dirty="0">
                <a:latin typeface="+mn-lt"/>
                <a:ea typeface="ＭＳ Ｐゴシック" charset="0"/>
              </a:rPr>
              <a:t> 1984-1991 economy wide deregulation  </a:t>
            </a:r>
          </a:p>
          <a:p>
            <a:pPr marL="114300" lvl="1">
              <a:buFontTx/>
              <a:buChar char="•"/>
              <a:defRPr/>
            </a:pPr>
            <a:endParaRPr lang="en-US" dirty="0">
              <a:latin typeface="+mn-lt"/>
              <a:ea typeface="ＭＳ Ｐゴシック" charset="0"/>
            </a:endParaRPr>
          </a:p>
          <a:p>
            <a:pPr marL="114300" lvl="1">
              <a:buFontTx/>
              <a:buChar char="•"/>
              <a:defRPr/>
            </a:pPr>
            <a:r>
              <a:rPr lang="en-US" dirty="0">
                <a:latin typeface="+mn-lt"/>
                <a:ea typeface="ＭＳ Ｐゴシック" charset="0"/>
              </a:rPr>
              <a:t> 1986 Commerce Act: </a:t>
            </a:r>
            <a:r>
              <a:rPr lang="en-US" dirty="0" err="1">
                <a:latin typeface="+mn-lt"/>
                <a:ea typeface="ＭＳ Ｐゴシック" charset="0"/>
              </a:rPr>
              <a:t>i</a:t>
            </a:r>
            <a:r>
              <a:rPr lang="en-US" dirty="0">
                <a:latin typeface="+mn-lt"/>
                <a:ea typeface="ＭＳ Ｐゴシック" charset="0"/>
              </a:rPr>
              <a:t>) drew on the Australian Trade 	Practices Act: ii) includes natural monopoly regulation</a:t>
            </a:r>
          </a:p>
          <a:p>
            <a:pPr marL="114300" lvl="1">
              <a:buFontTx/>
              <a:buChar char="•"/>
              <a:defRPr/>
            </a:pPr>
            <a:endParaRPr lang="en-US" dirty="0">
              <a:latin typeface="+mn-lt"/>
              <a:ea typeface="ＭＳ Ｐゴシック" charset="0"/>
            </a:endParaRPr>
          </a:p>
          <a:p>
            <a:pPr marL="114300" lvl="1">
              <a:buFontTx/>
              <a:buChar char="•"/>
              <a:defRPr/>
            </a:pPr>
            <a:r>
              <a:rPr lang="en-US" dirty="0">
                <a:latin typeface="+mn-lt"/>
                <a:ea typeface="ＭＳ Ｐゴシック" charset="0"/>
              </a:rPr>
              <a:t> Domestic competition greatly assisted by CER 	1970s-1980s and tariff  reductions</a:t>
            </a:r>
          </a:p>
          <a:p>
            <a:pPr marL="114300" lvl="1">
              <a:defRPr/>
            </a:pPr>
            <a:r>
              <a:rPr lang="en-US" sz="2800" dirty="0">
                <a:latin typeface="Times New Roman" charset="0"/>
                <a:ea typeface="ＭＳ Ｐゴシック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153400" cy="914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2D2DB9"/>
                </a:solidFill>
                <a:latin typeface="Calibri" charset="0"/>
                <a:ea typeface="MS PGothic" charset="0"/>
              </a:rPr>
              <a:t>Background</a:t>
            </a:r>
            <a:endParaRPr lang="en-US" dirty="0" smtClean="0">
              <a:latin typeface="Arial" charset="0"/>
              <a:ea typeface="+mj-ea"/>
              <a:cs typeface="+mj-cs"/>
            </a:endParaRP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395288" y="981075"/>
            <a:ext cx="832961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indent="-342900">
              <a:buFont typeface="Arial"/>
              <a:buChar char="•"/>
              <a:defRPr/>
            </a:pPr>
            <a:r>
              <a:rPr lang="en-US" sz="1800" dirty="0">
                <a:latin typeface="Times New Roman" charset="0"/>
                <a:ea typeface="ＭＳ Ｐゴシック" charset="0"/>
              </a:rPr>
              <a:t>Variety: important for consumer and producer welfare and competition </a:t>
            </a:r>
          </a:p>
        </p:txBody>
      </p:sp>
      <p:graphicFrame>
        <p:nvGraphicFramePr>
          <p:cNvPr id="10243" name="Object 1"/>
          <p:cNvGraphicFramePr>
            <a:graphicFrameLocks noChangeAspect="1"/>
          </p:cNvGraphicFramePr>
          <p:nvPr/>
        </p:nvGraphicFramePr>
        <p:xfrm>
          <a:off x="2627313" y="1341438"/>
          <a:ext cx="3960812" cy="217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Chart" r:id="rId5" imgW="6235700" imgH="3429000" progId="Excel.Chart.8">
                  <p:embed/>
                </p:oleObj>
              </mc:Choice>
              <mc:Fallback>
                <p:oleObj name="Chart" r:id="rId5" imgW="6235700" imgH="3429000" progId="Excel.Char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1341438"/>
                        <a:ext cx="3960812" cy="2176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TextBox 1"/>
          <p:cNvSpPr txBox="1">
            <a:spLocks noChangeArrowheads="1"/>
          </p:cNvSpPr>
          <p:nvPr/>
        </p:nvSpPr>
        <p:spPr bwMode="auto">
          <a:xfrm>
            <a:off x="684213" y="5805488"/>
            <a:ext cx="4916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1800"/>
              <a:t>Economic productivity growth good 1991-2001</a:t>
            </a:r>
          </a:p>
        </p:txBody>
      </p:sp>
      <p:graphicFrame>
        <p:nvGraphicFramePr>
          <p:cNvPr id="10245" name="Object 30"/>
          <p:cNvGraphicFramePr>
            <a:graphicFrameLocks noGrp="1" noChangeAspect="1"/>
          </p:cNvGraphicFramePr>
          <p:nvPr/>
        </p:nvGraphicFramePr>
        <p:xfrm>
          <a:off x="2505075" y="3522663"/>
          <a:ext cx="4038600" cy="211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r:id="rId8" imgW="4035218" imgH="2115137" progId="Excel.Chart.8">
                  <p:embed/>
                </p:oleObj>
              </mc:Choice>
              <mc:Fallback>
                <p:oleObj r:id="rId8" imgW="4035218" imgH="2115137" progId="Excel.Chart.8">
                  <p:embed/>
                  <p:pic>
                    <p:nvPicPr>
                      <p:cNvPr id="0" name="Object 3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5075" y="3522663"/>
                        <a:ext cx="4038600" cy="211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153400" cy="1066800"/>
          </a:xfrm>
        </p:spPr>
        <p:txBody>
          <a:bodyPr/>
          <a:lstStyle/>
          <a:p>
            <a:pPr>
              <a:defRPr/>
            </a:pPr>
            <a:r>
              <a:rPr lang="en-GB" dirty="0">
                <a:solidFill>
                  <a:srgbClr val="2D2DB9"/>
                </a:solidFill>
                <a:latin typeface="Calibri" charset="0"/>
                <a:ea typeface="MS PGothic" charset="0"/>
              </a:rPr>
              <a:t>NZ </a:t>
            </a:r>
            <a:r>
              <a:rPr lang="en-US" dirty="0" smtClean="0">
                <a:solidFill>
                  <a:srgbClr val="2D2DB9"/>
                </a:solidFill>
                <a:latin typeface="Calibri" charset="0"/>
                <a:ea typeface="MS PGothic" charset="0"/>
              </a:rPr>
              <a:t>Competition Law</a:t>
            </a:r>
            <a:endParaRPr lang="en-US" dirty="0" smtClean="0">
              <a:latin typeface="Arial" charset="0"/>
              <a:ea typeface="+mj-ea"/>
              <a:cs typeface="+mj-cs"/>
            </a:endParaRPr>
          </a:p>
        </p:txBody>
      </p:sp>
      <p:sp>
        <p:nvSpPr>
          <p:cNvPr id="129027" name="Rectangle 3"/>
          <p:cNvSpPr>
            <a:spLocks noChangeArrowheads="1"/>
          </p:cNvSpPr>
          <p:nvPr/>
        </p:nvSpPr>
        <p:spPr bwMode="auto">
          <a:xfrm>
            <a:off x="419100" y="990600"/>
            <a:ext cx="8496300" cy="563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14300" lvl="1">
              <a:buFontTx/>
              <a:buChar char="•"/>
            </a:pPr>
            <a:endParaRPr lang="en-US"/>
          </a:p>
          <a:p>
            <a:pPr marL="114300" lvl="1">
              <a:buFontTx/>
              <a:buChar char="•"/>
            </a:pPr>
            <a:r>
              <a:rPr lang="en-US"/>
              <a:t> </a:t>
            </a:r>
            <a:r>
              <a:rPr lang="en-US">
                <a:latin typeface="Arial" pitchFamily="34" charset="0"/>
              </a:rPr>
              <a:t>Applied </a:t>
            </a:r>
            <a:r>
              <a:rPr lang="en-US" altLang="en-US">
                <a:latin typeface="Arial" pitchFamily="34" charset="0"/>
              </a:rPr>
              <a:t>“</a:t>
            </a:r>
            <a:r>
              <a:rPr lang="en-US">
                <a:latin typeface="Arial" pitchFamily="34" charset="0"/>
              </a:rPr>
              <a:t>generic</a:t>
            </a:r>
            <a:r>
              <a:rPr lang="en-US" altLang="en-US">
                <a:latin typeface="Arial" pitchFamily="34" charset="0"/>
              </a:rPr>
              <a:t>”</a:t>
            </a:r>
            <a:r>
              <a:rPr lang="en-US">
                <a:latin typeface="Arial" pitchFamily="34" charset="0"/>
              </a:rPr>
              <a:t> microeconomic principles</a:t>
            </a:r>
          </a:p>
          <a:p>
            <a:pPr marL="114300" lvl="1">
              <a:buFontTx/>
              <a:buChar char="•"/>
            </a:pPr>
            <a:endParaRPr lang="en-US">
              <a:latin typeface="Arial" pitchFamily="34" charset="0"/>
            </a:endParaRPr>
          </a:p>
          <a:p>
            <a:pPr marL="114300" lvl="1">
              <a:buFontTx/>
              <a:buChar char="•"/>
            </a:pPr>
            <a:r>
              <a:rPr lang="en-US">
                <a:latin typeface="Arial" pitchFamily="34" charset="0"/>
              </a:rPr>
              <a:t> Apply to fit shape of the economy and stage of 	development</a:t>
            </a:r>
          </a:p>
          <a:p>
            <a:pPr marL="1485900" lvl="4">
              <a:buSzPct val="80000"/>
            </a:pPr>
            <a:endParaRPr lang="en-US">
              <a:latin typeface="Arial" pitchFamily="34" charset="0"/>
            </a:endParaRPr>
          </a:p>
          <a:p>
            <a:pPr marL="114300" lvl="1">
              <a:buSzPct val="80000"/>
              <a:buFont typeface="Arial" pitchFamily="34" charset="0"/>
              <a:buChar char="•"/>
            </a:pPr>
            <a:r>
              <a:rPr lang="en-US">
                <a:latin typeface="Arial" pitchFamily="34" charset="0"/>
              </a:rPr>
              <a:t>Implementation criteria varied to reflect small open 	isolated economy e.g.</a:t>
            </a:r>
          </a:p>
          <a:p>
            <a:pPr lvl="3" indent="-342900">
              <a:buFontTx/>
              <a:buChar char="-"/>
            </a:pPr>
            <a:r>
              <a:rPr lang="en-US">
                <a:latin typeface="Arial" pitchFamily="34" charset="0"/>
              </a:rPr>
              <a:t>Level of HHI thresholds </a:t>
            </a:r>
          </a:p>
          <a:p>
            <a:pPr lvl="3" indent="-342900">
              <a:buFontTx/>
              <a:buChar char="-"/>
            </a:pPr>
            <a:r>
              <a:rPr lang="en-US">
                <a:latin typeface="Arial" pitchFamily="34" charset="0"/>
              </a:rPr>
              <a:t>Emphasis on the efficiency test (as opposed to consumer surplus) in decisions.</a:t>
            </a:r>
          </a:p>
          <a:p>
            <a:pPr lvl="3" indent="-342900">
              <a:buFontTx/>
              <a:buChar char="-"/>
            </a:pPr>
            <a:r>
              <a:rPr lang="en-US">
                <a:latin typeface="Arial" pitchFamily="34" charset="0"/>
              </a:rPr>
              <a:t>Relatedly, the particular role of export/domestic activity in competition law decisions</a:t>
            </a:r>
          </a:p>
          <a:p>
            <a:pPr marL="114300" lvl="1">
              <a:buFontTx/>
              <a:buChar char="•"/>
            </a:pPr>
            <a:endParaRPr lang="en-US"/>
          </a:p>
          <a:p>
            <a:pPr marL="114300"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NZ" sz="2000" dirty="0">
                <a:solidFill>
                  <a:srgbClr val="000090"/>
                </a:solidFill>
                <a:latin typeface="+mn-lt"/>
                <a:ea typeface="+mj-ea"/>
              </a:rPr>
              <a:t>R</a:t>
            </a:r>
            <a:r>
              <a:rPr lang="en-NZ" sz="2000" dirty="0" smtClean="0">
                <a:solidFill>
                  <a:srgbClr val="000090"/>
                </a:solidFill>
                <a:latin typeface="+mn-lt"/>
                <a:ea typeface="+mj-ea"/>
              </a:rPr>
              <a:t>elated but different approaches to the same competition issue</a:t>
            </a:r>
            <a:br>
              <a:rPr lang="en-NZ" sz="2000" dirty="0" smtClean="0">
                <a:solidFill>
                  <a:srgbClr val="000090"/>
                </a:solidFill>
                <a:latin typeface="+mn-lt"/>
                <a:ea typeface="+mj-ea"/>
              </a:rPr>
            </a:br>
            <a:r>
              <a:rPr lang="en-NZ" sz="2000" dirty="0" smtClean="0">
                <a:solidFill>
                  <a:srgbClr val="000090"/>
                </a:solidFill>
                <a:latin typeface="+mn-lt"/>
                <a:ea typeface="+mj-ea"/>
              </a:rPr>
              <a:t>are not uncommon even among established systems</a:t>
            </a:r>
            <a:br>
              <a:rPr lang="en-NZ" sz="2000" dirty="0" smtClean="0">
                <a:solidFill>
                  <a:srgbClr val="000090"/>
                </a:solidFill>
                <a:latin typeface="+mn-lt"/>
                <a:ea typeface="+mj-ea"/>
              </a:rPr>
            </a:br>
            <a:r>
              <a:rPr lang="en-NZ" sz="1600" dirty="0" smtClean="0">
                <a:solidFill>
                  <a:srgbClr val="000090"/>
                </a:solidFill>
                <a:latin typeface="+mn-lt"/>
                <a:ea typeface="+mj-ea"/>
              </a:rPr>
              <a:t>(Taken from Winkler 2013)</a:t>
            </a:r>
            <a:endParaRPr lang="en-NZ" sz="1600" dirty="0">
              <a:solidFill>
                <a:srgbClr val="000090"/>
              </a:solidFill>
              <a:latin typeface="+mn-lt"/>
              <a:ea typeface="+mj-ea"/>
            </a:endParaRPr>
          </a:p>
        </p:txBody>
      </p:sp>
      <p:grpSp>
        <p:nvGrpSpPr>
          <p:cNvPr id="14338" name="Group 3"/>
          <p:cNvGrpSpPr>
            <a:grpSpLocks/>
          </p:cNvGrpSpPr>
          <p:nvPr/>
        </p:nvGrpSpPr>
        <p:grpSpPr bwMode="auto">
          <a:xfrm>
            <a:off x="2124075" y="1557338"/>
            <a:ext cx="5832475" cy="4175125"/>
            <a:chOff x="0" y="0"/>
            <a:chExt cx="4235450" cy="3321050"/>
          </a:xfrm>
        </p:grpSpPr>
        <p:sp>
          <p:nvSpPr>
            <p:cNvPr id="5" name="Rectangle 4"/>
            <p:cNvSpPr/>
            <p:nvPr/>
          </p:nvSpPr>
          <p:spPr>
            <a:xfrm>
              <a:off x="0" y="6313"/>
              <a:ext cx="4114405" cy="3314737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NZ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342387" y="2977580"/>
              <a:ext cx="354376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342387" y="463431"/>
              <a:ext cx="0" cy="251414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 Box 4"/>
            <p:cNvSpPr txBox="1"/>
            <p:nvPr/>
          </p:nvSpPr>
          <p:spPr>
            <a:xfrm>
              <a:off x="0" y="1035050"/>
              <a:ext cx="349250" cy="9080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vert270"/>
            <a:lstStyle/>
            <a:p>
              <a:pPr>
                <a:lnSpc>
                  <a:spcPct val="115000"/>
                </a:lnSpc>
                <a:spcAft>
                  <a:spcPts val="1000"/>
                </a:spcAft>
                <a:defRPr/>
              </a:pPr>
              <a:r>
                <a:rPr lang="en-NZ" sz="1600" b="1" dirty="0">
                  <a:ea typeface="Calibri"/>
                  <a:cs typeface="Times New Roman"/>
                </a:rPr>
                <a:t>Causality</a:t>
              </a:r>
              <a:endParaRPr lang="en-NZ" sz="1100" dirty="0">
                <a:ea typeface="Calibri"/>
                <a:cs typeface="Times New Roman"/>
              </a:endParaRPr>
            </a:p>
          </p:txBody>
        </p:sp>
        <p:sp>
          <p:nvSpPr>
            <p:cNvPr id="9" name="Text Box 5"/>
            <p:cNvSpPr txBox="1"/>
            <p:nvPr/>
          </p:nvSpPr>
          <p:spPr>
            <a:xfrm>
              <a:off x="3314350" y="2837414"/>
              <a:ext cx="921100" cy="34347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b"/>
            <a:lstStyle/>
            <a:p>
              <a:pPr>
                <a:lnSpc>
                  <a:spcPct val="115000"/>
                </a:lnSpc>
                <a:spcAft>
                  <a:spcPts val="1000"/>
                </a:spcAft>
                <a:defRPr/>
              </a:pPr>
              <a:r>
                <a:rPr lang="en-NZ" sz="1400" dirty="0">
                  <a:ea typeface="Calibri"/>
                  <a:cs typeface="Times New Roman"/>
                </a:rPr>
                <a:t>dynamic</a:t>
              </a:r>
              <a:endParaRPr lang="en-NZ" sz="1100" dirty="0">
                <a:ea typeface="Calibri"/>
                <a:cs typeface="Times New Roman"/>
              </a:endParaRPr>
            </a:p>
          </p:txBody>
        </p:sp>
        <p:sp>
          <p:nvSpPr>
            <p:cNvPr id="10" name="Text Box 6"/>
            <p:cNvSpPr txBox="1"/>
            <p:nvPr/>
          </p:nvSpPr>
          <p:spPr>
            <a:xfrm>
              <a:off x="342387" y="2920756"/>
              <a:ext cx="921100" cy="33715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lnSpc>
                  <a:spcPct val="115000"/>
                </a:lnSpc>
                <a:spcAft>
                  <a:spcPts val="1000"/>
                </a:spcAft>
                <a:defRPr/>
              </a:pPr>
              <a:r>
                <a:rPr lang="en-NZ" sz="1400" dirty="0">
                  <a:ea typeface="Calibri"/>
                  <a:cs typeface="Times New Roman"/>
                </a:rPr>
                <a:t>static</a:t>
              </a:r>
              <a:endParaRPr lang="en-NZ" sz="1100" dirty="0">
                <a:ea typeface="Calibri"/>
                <a:cs typeface="Times New Roman"/>
              </a:endParaRPr>
            </a:p>
          </p:txBody>
        </p:sp>
        <p:sp>
          <p:nvSpPr>
            <p:cNvPr id="11" name="Text Box 7"/>
            <p:cNvSpPr txBox="1"/>
            <p:nvPr/>
          </p:nvSpPr>
          <p:spPr>
            <a:xfrm>
              <a:off x="1600110" y="2977580"/>
              <a:ext cx="1485982" cy="33715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lnSpc>
                  <a:spcPct val="115000"/>
                </a:lnSpc>
                <a:spcAft>
                  <a:spcPts val="1000"/>
                </a:spcAft>
                <a:defRPr/>
              </a:pPr>
              <a:r>
                <a:rPr lang="en-NZ" sz="1600" b="1" dirty="0">
                  <a:ea typeface="Calibri"/>
                  <a:cs typeface="Times New Roman"/>
                </a:rPr>
                <a:t>Market Perspective</a:t>
              </a:r>
              <a:endParaRPr lang="en-NZ" sz="1100" dirty="0">
                <a:ea typeface="Calibri"/>
                <a:cs typeface="Times New Roman"/>
              </a:endParaRPr>
            </a:p>
          </p:txBody>
        </p:sp>
        <p:sp>
          <p:nvSpPr>
            <p:cNvPr id="12" name="Text Box 8"/>
            <p:cNvSpPr txBox="1"/>
            <p:nvPr/>
          </p:nvSpPr>
          <p:spPr>
            <a:xfrm>
              <a:off x="0" y="463550"/>
              <a:ext cx="349250" cy="4508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vert270"/>
            <a:lstStyle/>
            <a:p>
              <a:pPr>
                <a:lnSpc>
                  <a:spcPct val="115000"/>
                </a:lnSpc>
                <a:spcAft>
                  <a:spcPts val="1000"/>
                </a:spcAft>
                <a:defRPr/>
              </a:pPr>
              <a:r>
                <a:rPr lang="en-NZ" sz="1400" dirty="0">
                  <a:ea typeface="Calibri"/>
                  <a:cs typeface="Times New Roman"/>
                </a:rPr>
                <a:t>High</a:t>
              </a:r>
              <a:endParaRPr lang="en-NZ" sz="1100" dirty="0">
                <a:ea typeface="Calibri"/>
                <a:cs typeface="Times New Roman"/>
              </a:endParaRPr>
            </a:p>
          </p:txBody>
        </p:sp>
        <p:sp>
          <p:nvSpPr>
            <p:cNvPr id="13" name="Text Box 9"/>
            <p:cNvSpPr txBox="1"/>
            <p:nvPr/>
          </p:nvSpPr>
          <p:spPr>
            <a:xfrm>
              <a:off x="0" y="2647950"/>
              <a:ext cx="342900" cy="3365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vert270"/>
            <a:lstStyle/>
            <a:p>
              <a:pPr>
                <a:lnSpc>
                  <a:spcPct val="115000"/>
                </a:lnSpc>
                <a:spcAft>
                  <a:spcPts val="1000"/>
                </a:spcAft>
                <a:defRPr/>
              </a:pPr>
              <a:r>
                <a:rPr lang="en-NZ" sz="1400" dirty="0">
                  <a:ea typeface="Calibri"/>
                  <a:cs typeface="Times New Roman"/>
                </a:rPr>
                <a:t>Low</a:t>
              </a:r>
              <a:endParaRPr lang="en-NZ" sz="1100" dirty="0">
                <a:ea typeface="Calibri"/>
                <a:cs typeface="Times New Roman"/>
              </a:endParaRPr>
            </a:p>
          </p:txBody>
        </p:sp>
        <p:sp>
          <p:nvSpPr>
            <p:cNvPr id="14" name="Text Box 10"/>
            <p:cNvSpPr txBox="1"/>
            <p:nvPr/>
          </p:nvSpPr>
          <p:spPr>
            <a:xfrm>
              <a:off x="0" y="0"/>
              <a:ext cx="4114405" cy="457118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  <a:defRPr/>
              </a:pPr>
              <a:r>
                <a:rPr lang="en-NZ" sz="1400" dirty="0">
                  <a:solidFill>
                    <a:srgbClr val="000090"/>
                  </a:solidFill>
                  <a:ea typeface="Calibri"/>
                  <a:cs typeface="Times New Roman"/>
                </a:rPr>
                <a:t>Classification of predation tests</a:t>
              </a:r>
            </a:p>
            <a:p>
              <a:pPr algn="ctr">
                <a:lnSpc>
                  <a:spcPct val="115000"/>
                </a:lnSpc>
                <a:spcAft>
                  <a:spcPts val="1000"/>
                </a:spcAft>
                <a:defRPr/>
              </a:pPr>
              <a:r>
                <a:rPr lang="en-NZ" sz="1400" dirty="0">
                  <a:ea typeface="Calibri"/>
                  <a:cs typeface="Times New Roman"/>
                </a:rPr>
                <a:t>Market perspective and level of causality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1073273" y="2291903"/>
              <a:ext cx="114129" cy="11491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NZ"/>
            </a:p>
          </p:txBody>
        </p:sp>
        <p:sp>
          <p:nvSpPr>
            <p:cNvPr id="16" name="Oval 15"/>
            <p:cNvSpPr/>
            <p:nvPr/>
          </p:nvSpPr>
          <p:spPr>
            <a:xfrm>
              <a:off x="800055" y="2648000"/>
              <a:ext cx="114129" cy="1136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NZ"/>
            </a:p>
          </p:txBody>
        </p:sp>
        <p:sp>
          <p:nvSpPr>
            <p:cNvPr id="17" name="Oval 16"/>
            <p:cNvSpPr/>
            <p:nvPr/>
          </p:nvSpPr>
          <p:spPr>
            <a:xfrm>
              <a:off x="1943650" y="1956010"/>
              <a:ext cx="114129" cy="1136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NZ"/>
            </a:p>
          </p:txBody>
        </p:sp>
        <p:sp>
          <p:nvSpPr>
            <p:cNvPr id="18" name="Oval 17"/>
            <p:cNvSpPr/>
            <p:nvPr/>
          </p:nvSpPr>
          <p:spPr>
            <a:xfrm>
              <a:off x="1371852" y="1606226"/>
              <a:ext cx="114129" cy="11491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NZ"/>
            </a:p>
          </p:txBody>
        </p:sp>
        <p:sp>
          <p:nvSpPr>
            <p:cNvPr id="20" name="Oval 19"/>
            <p:cNvSpPr/>
            <p:nvPr/>
          </p:nvSpPr>
          <p:spPr>
            <a:xfrm>
              <a:off x="2514294" y="1264019"/>
              <a:ext cx="114129" cy="1136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NZ"/>
            </a:p>
          </p:txBody>
        </p:sp>
        <p:sp>
          <p:nvSpPr>
            <p:cNvPr id="23" name="Text Box 21"/>
            <p:cNvSpPr txBox="1"/>
            <p:nvPr/>
          </p:nvSpPr>
          <p:spPr>
            <a:xfrm>
              <a:off x="1073273" y="2222452"/>
              <a:ext cx="463432" cy="34347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  <a:defRPr/>
              </a:pPr>
              <a:r>
                <a:rPr lang="en-NZ" sz="1100">
                  <a:solidFill>
                    <a:srgbClr val="1F497D"/>
                  </a:solidFill>
                  <a:ea typeface="Calibri"/>
                  <a:cs typeface="Times New Roman"/>
                </a:rPr>
                <a:t>EU</a:t>
              </a:r>
              <a:endParaRPr lang="en-NZ" sz="1100">
                <a:ea typeface="Calibri"/>
                <a:cs typeface="Times New Roman"/>
              </a:endParaRPr>
            </a:p>
          </p:txBody>
        </p:sp>
        <p:sp>
          <p:nvSpPr>
            <p:cNvPr id="24" name="Text Box 22"/>
            <p:cNvSpPr txBox="1"/>
            <p:nvPr/>
          </p:nvSpPr>
          <p:spPr>
            <a:xfrm>
              <a:off x="812736" y="2578549"/>
              <a:ext cx="463432" cy="34220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  <a:defRPr/>
              </a:pPr>
              <a:r>
                <a:rPr lang="en-NZ" sz="1100">
                  <a:solidFill>
                    <a:srgbClr val="1F497D"/>
                  </a:solidFill>
                  <a:ea typeface="Calibri"/>
                  <a:cs typeface="Times New Roman"/>
                </a:rPr>
                <a:t>AT</a:t>
              </a:r>
              <a:endParaRPr lang="en-NZ" sz="1100">
                <a:ea typeface="Calibri"/>
                <a:cs typeface="Times New Roman"/>
              </a:endParaRPr>
            </a:p>
          </p:txBody>
        </p:sp>
        <p:sp>
          <p:nvSpPr>
            <p:cNvPr id="25" name="Text Box 23"/>
            <p:cNvSpPr txBox="1"/>
            <p:nvPr/>
          </p:nvSpPr>
          <p:spPr>
            <a:xfrm>
              <a:off x="1384534" y="1524147"/>
              <a:ext cx="463432" cy="34220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  <a:defRPr/>
              </a:pPr>
              <a:r>
                <a:rPr lang="en-NZ" sz="1100" dirty="0">
                  <a:solidFill>
                    <a:srgbClr val="1F497D"/>
                  </a:solidFill>
                  <a:ea typeface="Calibri"/>
                  <a:cs typeface="Times New Roman"/>
                </a:rPr>
                <a:t>NZ</a:t>
              </a:r>
              <a:endParaRPr lang="en-NZ" sz="1100" dirty="0">
                <a:ea typeface="Calibri"/>
                <a:cs typeface="Times New Roman"/>
              </a:endParaRPr>
            </a:p>
          </p:txBody>
        </p:sp>
        <p:sp>
          <p:nvSpPr>
            <p:cNvPr id="26" name="Text Box 24"/>
            <p:cNvSpPr txBox="1"/>
            <p:nvPr/>
          </p:nvSpPr>
          <p:spPr>
            <a:xfrm>
              <a:off x="1943650" y="1878982"/>
              <a:ext cx="463432" cy="34347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  <a:defRPr/>
              </a:pPr>
              <a:r>
                <a:rPr lang="en-NZ" sz="1100">
                  <a:solidFill>
                    <a:srgbClr val="1F497D"/>
                  </a:solidFill>
                  <a:ea typeface="Calibri"/>
                  <a:cs typeface="Times New Roman"/>
                </a:rPr>
                <a:t>US</a:t>
              </a:r>
              <a:endParaRPr lang="en-NZ" sz="1100">
                <a:ea typeface="Calibri"/>
                <a:cs typeface="Times New Roman"/>
              </a:endParaRPr>
            </a:p>
          </p:txBody>
        </p:sp>
        <p:sp>
          <p:nvSpPr>
            <p:cNvPr id="27" name="Text Box 26"/>
            <p:cNvSpPr txBox="1"/>
            <p:nvPr/>
          </p:nvSpPr>
          <p:spPr>
            <a:xfrm>
              <a:off x="2508530" y="1186991"/>
              <a:ext cx="850779" cy="34347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  <a:defRPr/>
              </a:pPr>
              <a:r>
                <a:rPr lang="en-NZ" sz="1100">
                  <a:solidFill>
                    <a:srgbClr val="1F497D"/>
                  </a:solidFill>
                  <a:ea typeface="Calibri"/>
                  <a:cs typeface="Times New Roman"/>
                </a:rPr>
                <a:t>EU Com</a:t>
              </a:r>
              <a:endParaRPr lang="en-NZ" sz="1100">
                <a:ea typeface="Calibri"/>
                <a:cs typeface="Times New Roman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153400" cy="1066800"/>
          </a:xfrm>
        </p:spPr>
        <p:txBody>
          <a:bodyPr/>
          <a:lstStyle/>
          <a:p>
            <a:pPr>
              <a:defRPr/>
            </a:pPr>
            <a:r>
              <a:rPr lang="en-GB" dirty="0">
                <a:solidFill>
                  <a:srgbClr val="2D2DB9"/>
                </a:solidFill>
                <a:latin typeface="Calibri" charset="0"/>
                <a:ea typeface="MS PGothic" charset="0"/>
              </a:rPr>
              <a:t>NZ </a:t>
            </a:r>
            <a:r>
              <a:rPr lang="en-AU" dirty="0">
                <a:solidFill>
                  <a:srgbClr val="2D2DB9"/>
                </a:solidFill>
                <a:latin typeface="Calibri" charset="0"/>
                <a:ea typeface="MS PGothic" charset="0"/>
              </a:rPr>
              <a:t>N</a:t>
            </a:r>
            <a:r>
              <a:rPr lang="en-AU" dirty="0" smtClean="0">
                <a:solidFill>
                  <a:srgbClr val="2D2DB9"/>
                </a:solidFill>
                <a:latin typeface="Calibri" charset="0"/>
                <a:ea typeface="MS PGothic" charset="0"/>
              </a:rPr>
              <a:t>atural </a:t>
            </a:r>
            <a:r>
              <a:rPr lang="en-AU" dirty="0">
                <a:solidFill>
                  <a:srgbClr val="2D2DB9"/>
                </a:solidFill>
                <a:latin typeface="Calibri" charset="0"/>
                <a:ea typeface="MS PGothic" charset="0"/>
              </a:rPr>
              <a:t>M</a:t>
            </a:r>
            <a:r>
              <a:rPr lang="en-AU" dirty="0" smtClean="0">
                <a:solidFill>
                  <a:srgbClr val="2D2DB9"/>
                </a:solidFill>
                <a:latin typeface="Calibri" charset="0"/>
                <a:ea typeface="MS PGothic" charset="0"/>
              </a:rPr>
              <a:t>onopoly </a:t>
            </a:r>
            <a:r>
              <a:rPr lang="en-AU" dirty="0">
                <a:solidFill>
                  <a:srgbClr val="2D2DB9"/>
                </a:solidFill>
                <a:latin typeface="Calibri" charset="0"/>
                <a:ea typeface="MS PGothic" charset="0"/>
              </a:rPr>
              <a:t>R</a:t>
            </a:r>
            <a:r>
              <a:rPr lang="en-AU" dirty="0" smtClean="0">
                <a:solidFill>
                  <a:srgbClr val="2D2DB9"/>
                </a:solidFill>
                <a:latin typeface="Calibri" charset="0"/>
                <a:ea typeface="MS PGothic" charset="0"/>
              </a:rPr>
              <a:t>egulation</a:t>
            </a:r>
            <a:r>
              <a:rPr lang="en-US" dirty="0" smtClean="0">
                <a:solidFill>
                  <a:srgbClr val="2D2DB9"/>
                </a:solidFill>
                <a:latin typeface="Calibri" charset="0"/>
                <a:ea typeface="MS PGothic" charset="0"/>
              </a:rPr>
              <a:t>: </a:t>
            </a:r>
            <a:r>
              <a:rPr lang="en-US" dirty="0">
                <a:solidFill>
                  <a:srgbClr val="2D2DB9"/>
                </a:solidFill>
                <a:latin typeface="Calibri" charset="0"/>
                <a:ea typeface="MS PGothic" charset="0"/>
              </a:rPr>
              <a:t>evolution</a:t>
            </a:r>
            <a:endParaRPr lang="en-US" dirty="0" smtClean="0">
              <a:latin typeface="Arial" charset="0"/>
              <a:ea typeface="+mj-ea"/>
              <a:cs typeface="+mj-cs"/>
            </a:endParaRPr>
          </a:p>
        </p:txBody>
      </p:sp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468313" y="981075"/>
            <a:ext cx="8496300" cy="520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14300" lvl="1">
              <a:buFontTx/>
              <a:buChar char="•"/>
              <a:defRPr/>
            </a:pPr>
            <a:endParaRPr lang="en-US" dirty="0">
              <a:latin typeface="Times New Roman" charset="0"/>
              <a:ea typeface="ＭＳ Ｐゴシック" charset="0"/>
            </a:endParaRPr>
          </a:p>
          <a:p>
            <a:pPr marL="114300" lvl="1">
              <a:buFontTx/>
              <a:buChar char="•"/>
              <a:defRPr/>
            </a:pPr>
            <a:r>
              <a:rPr lang="en-US" dirty="0">
                <a:latin typeface="+mn-lt"/>
                <a:ea typeface="ＭＳ Ｐゴシック" charset="0"/>
              </a:rPr>
              <a:t> 1984-2001 regulate with competition law (light handed) and 	self regulation</a:t>
            </a:r>
          </a:p>
          <a:p>
            <a:pPr marL="114300" lvl="1">
              <a:buFontTx/>
              <a:buChar char="•"/>
              <a:defRPr/>
            </a:pPr>
            <a:endParaRPr lang="en-US" dirty="0">
              <a:latin typeface="+mn-lt"/>
              <a:ea typeface="ＭＳ Ｐゴシック" charset="0"/>
            </a:endParaRPr>
          </a:p>
          <a:p>
            <a:pPr marL="114300" lvl="1">
              <a:buFontTx/>
              <a:buChar char="•"/>
              <a:defRPr/>
            </a:pPr>
            <a:r>
              <a:rPr lang="en-US" dirty="0">
                <a:latin typeface="+mn-lt"/>
                <a:ea typeface="ＭＳ Ｐゴシック" charset="0"/>
              </a:rPr>
              <a:t> Distinct natural monopoly characteristics revealed; some</a:t>
            </a:r>
          </a:p>
          <a:p>
            <a:pPr marL="114300" lvl="1">
              <a:defRPr/>
            </a:pPr>
            <a:r>
              <a:rPr lang="en-US" dirty="0">
                <a:latin typeface="+mn-lt"/>
                <a:ea typeface="ＭＳ Ｐゴシック" charset="0"/>
              </a:rPr>
              <a:t>	industry regulation was slow and arguably ineffective</a:t>
            </a:r>
          </a:p>
          <a:p>
            <a:pPr marL="114300" lvl="1">
              <a:defRPr/>
            </a:pPr>
            <a:endParaRPr lang="en-US" dirty="0">
              <a:latin typeface="+mn-lt"/>
              <a:ea typeface="ＭＳ Ｐゴシック" charset="0"/>
            </a:endParaRPr>
          </a:p>
          <a:p>
            <a:pPr marL="114300" lvl="1">
              <a:buFontTx/>
              <a:buChar char="•"/>
              <a:defRPr/>
            </a:pPr>
            <a:r>
              <a:rPr lang="en-US" dirty="0">
                <a:latin typeface="+mn-lt"/>
                <a:ea typeface="ＭＳ Ｐゴシック" charset="0"/>
              </a:rPr>
              <a:t>  Tendency to try home-design rather than learn from other 		jurisdictions</a:t>
            </a:r>
          </a:p>
          <a:p>
            <a:pPr marL="571500" lvl="2">
              <a:defRPr/>
            </a:pPr>
            <a:endParaRPr lang="en-US" dirty="0">
              <a:latin typeface="+mn-lt"/>
              <a:ea typeface="ＭＳ Ｐゴシック" charset="0"/>
            </a:endParaRPr>
          </a:p>
          <a:p>
            <a:pPr lvl="1" indent="-342900">
              <a:buFont typeface="Arial"/>
              <a:buChar char="•"/>
              <a:defRPr/>
            </a:pPr>
            <a:r>
              <a:rPr lang="en-US" dirty="0">
                <a:latin typeface="+mn-lt"/>
                <a:ea typeface="ＭＳ Ｐゴシック" charset="0"/>
              </a:rPr>
              <a:t>Stronger argument for adopting similar 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cross-country 	</a:t>
            </a:r>
            <a:r>
              <a:rPr lang="en-US" dirty="0">
                <a:latin typeface="+mn-lt"/>
                <a:ea typeface="ＭＳ Ｐゴシック" charset="0"/>
              </a:rPr>
              <a:t>regulatory approaches than competition law: because 	regulation is applied to non-traded goods</a:t>
            </a:r>
          </a:p>
          <a:p>
            <a:pPr marL="114300" lvl="1">
              <a:defRPr/>
            </a:pPr>
            <a:endParaRPr lang="en-US" sz="2000" dirty="0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153400" cy="1066800"/>
          </a:xfrm>
        </p:spPr>
        <p:txBody>
          <a:bodyPr/>
          <a:lstStyle/>
          <a:p>
            <a:pPr>
              <a:defRPr/>
            </a:pPr>
            <a:r>
              <a:rPr lang="en-AU" dirty="0" smtClean="0">
                <a:solidFill>
                  <a:srgbClr val="2D2DB9"/>
                </a:solidFill>
                <a:latin typeface="Calibri" charset="0"/>
                <a:ea typeface="MS PGothic" charset="0"/>
              </a:rPr>
              <a:t>Competition Law </a:t>
            </a:r>
            <a:r>
              <a:rPr lang="en-AU" i="1" dirty="0" smtClean="0">
                <a:solidFill>
                  <a:srgbClr val="2D2DB9"/>
                </a:solidFill>
                <a:latin typeface="Calibri" charset="0"/>
                <a:ea typeface="MS PGothic" charset="0"/>
              </a:rPr>
              <a:t>and</a:t>
            </a:r>
            <a:r>
              <a:rPr lang="en-AU" dirty="0" smtClean="0">
                <a:solidFill>
                  <a:srgbClr val="2D2DB9"/>
                </a:solidFill>
                <a:latin typeface="Calibri" charset="0"/>
                <a:ea typeface="MS PGothic" charset="0"/>
              </a:rPr>
              <a:t> Regulation</a:t>
            </a:r>
            <a:r>
              <a:rPr lang="en-US" dirty="0" smtClean="0">
                <a:solidFill>
                  <a:srgbClr val="2D2DB9"/>
                </a:solidFill>
                <a:latin typeface="Calibri" charset="0"/>
                <a:ea typeface="MS PGothic" charset="0"/>
              </a:rPr>
              <a:t>: </a:t>
            </a:r>
            <a:r>
              <a:rPr lang="en-US" dirty="0">
                <a:solidFill>
                  <a:srgbClr val="2D2DB9"/>
                </a:solidFill>
                <a:latin typeface="Calibri" charset="0"/>
                <a:ea typeface="MS PGothic" charset="0"/>
              </a:rPr>
              <a:t>evolution</a:t>
            </a:r>
            <a:endParaRPr lang="en-US" dirty="0" smtClean="0">
              <a:latin typeface="Arial" charset="0"/>
              <a:ea typeface="+mj-ea"/>
              <a:cs typeface="+mj-cs"/>
            </a:endParaRPr>
          </a:p>
        </p:txBody>
      </p:sp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468313" y="981075"/>
            <a:ext cx="8496300" cy="529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14300" lvl="1">
              <a:defRPr/>
            </a:pPr>
            <a:endParaRPr lang="en-US" dirty="0">
              <a:latin typeface="Times New Roman" charset="0"/>
              <a:ea typeface="ＭＳ Ｐゴシック" charset="0"/>
            </a:endParaRPr>
          </a:p>
          <a:p>
            <a:pPr marL="114300" lvl="1">
              <a:lnSpc>
                <a:spcPct val="110000"/>
              </a:lnSpc>
              <a:buFontTx/>
              <a:buChar char="•"/>
              <a:defRPr/>
            </a:pPr>
            <a:r>
              <a:rPr lang="en-US" dirty="0">
                <a:latin typeface="+mn-lt"/>
                <a:ea typeface="ＭＳ Ｐゴシック" charset="0"/>
              </a:rPr>
              <a:t> Commerce Act changed regularly from 2000</a:t>
            </a:r>
          </a:p>
          <a:p>
            <a:pPr marL="114300" lvl="1">
              <a:lnSpc>
                <a:spcPct val="110000"/>
              </a:lnSpc>
              <a:defRPr/>
            </a:pPr>
            <a:endParaRPr lang="en-US" dirty="0">
              <a:latin typeface="+mn-lt"/>
              <a:ea typeface="ＭＳ Ｐゴシック" charset="0"/>
            </a:endParaRPr>
          </a:p>
          <a:p>
            <a:pPr marL="114300" lvl="1">
              <a:lnSpc>
                <a:spcPct val="110000"/>
              </a:lnSpc>
              <a:buFontTx/>
              <a:buChar char="•"/>
              <a:defRPr/>
            </a:pPr>
            <a:r>
              <a:rPr lang="en-US" dirty="0">
                <a:latin typeface="+mn-lt"/>
                <a:ea typeface="ＭＳ Ｐゴシック" charset="0"/>
              </a:rPr>
              <a:t> Competition law changes in early 2000: </a:t>
            </a:r>
          </a:p>
          <a:p>
            <a:pPr marL="114300" lvl="1">
              <a:lnSpc>
                <a:spcPct val="110000"/>
              </a:lnSpc>
              <a:defRPr/>
            </a:pPr>
            <a:r>
              <a:rPr lang="en-US" dirty="0">
                <a:latin typeface="+mn-lt"/>
                <a:ea typeface="ＭＳ Ｐゴシック" charset="0"/>
              </a:rPr>
              <a:t>	</a:t>
            </a:r>
            <a:r>
              <a:rPr lang="en-US" sz="2000" dirty="0">
                <a:latin typeface="+mn-lt"/>
                <a:ea typeface="ＭＳ Ｐゴシック" charset="0"/>
              </a:rPr>
              <a:t>strengthened emphasis on affiliated actions</a:t>
            </a:r>
          </a:p>
          <a:p>
            <a:pPr marL="114300" lvl="1">
              <a:lnSpc>
                <a:spcPct val="110000"/>
              </a:lnSpc>
              <a:defRPr/>
            </a:pPr>
            <a:endParaRPr lang="en-US" sz="2000" dirty="0">
              <a:latin typeface="+mn-lt"/>
              <a:ea typeface="ＭＳ Ｐゴシック" charset="0"/>
            </a:endParaRPr>
          </a:p>
          <a:p>
            <a:pPr marL="114300" lvl="1">
              <a:lnSpc>
                <a:spcPct val="110000"/>
              </a:lnSpc>
              <a:buFontTx/>
              <a:buChar char="•"/>
              <a:defRPr/>
            </a:pPr>
            <a:r>
              <a:rPr lang="en-US" dirty="0">
                <a:latin typeface="+mn-lt"/>
                <a:ea typeface="ＭＳ Ｐゴシック" charset="0"/>
              </a:rPr>
              <a:t> Firm-specific regulation, </a:t>
            </a:r>
            <a:r>
              <a:rPr lang="en-US" sz="2000" dirty="0">
                <a:latin typeface="+mn-lt"/>
                <a:ea typeface="ＭＳ Ｐゴシック" charset="0"/>
              </a:rPr>
              <a:t>changes in form and subject have 	been regular since 2001: now includes price control administered 	by the Commerce Commission: </a:t>
            </a:r>
          </a:p>
          <a:p>
            <a:pPr marL="114300" lvl="1">
              <a:lnSpc>
                <a:spcPct val="110000"/>
              </a:lnSpc>
              <a:defRPr/>
            </a:pPr>
            <a:r>
              <a:rPr lang="en-US" sz="2000" i="1" dirty="0">
                <a:latin typeface="+mn-lt"/>
                <a:ea typeface="ＭＳ Ｐゴシック" charset="0"/>
              </a:rPr>
              <a:t>		telecommunications (2001), gas (2006), electricity 		             transmission and distribution (2003), dairy (2001)</a:t>
            </a:r>
            <a:endParaRPr lang="en-US" sz="2000" dirty="0">
              <a:latin typeface="+mn-lt"/>
              <a:ea typeface="ＭＳ Ｐゴシック" charset="0"/>
            </a:endParaRPr>
          </a:p>
          <a:p>
            <a:pPr marL="114300" lvl="1">
              <a:defRPr/>
            </a:pPr>
            <a:endParaRPr lang="en-US" dirty="0">
              <a:latin typeface="+mn-lt"/>
              <a:ea typeface="ＭＳ Ｐゴシック" charset="0"/>
            </a:endParaRPr>
          </a:p>
          <a:p>
            <a:pPr marL="114300" lvl="1">
              <a:buFontTx/>
              <a:buChar char="•"/>
              <a:defRPr/>
            </a:pPr>
            <a:r>
              <a:rPr lang="en-US" dirty="0">
                <a:latin typeface="+mn-lt"/>
                <a:ea typeface="ＭＳ Ｐゴシック" charset="0"/>
              </a:rPr>
              <a:t> Economy wide: regulatory statutes continue to grow very 	rapidly</a:t>
            </a:r>
            <a:endParaRPr lang="en-US" sz="2000" dirty="0">
              <a:latin typeface="+mn-lt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9225"/>
            <a:ext cx="8258175" cy="4110038"/>
          </a:xfrm>
        </p:spPr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US" sz="2000" smtClean="0">
                <a:solidFill>
                  <a:srgbClr val="000090"/>
                </a:solidFill>
              </a:rPr>
              <a:t>Corporatisatio</a:t>
            </a:r>
            <a:r>
              <a:rPr lang="en-US" sz="2000" smtClean="0"/>
              <a:t>n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z="1600" smtClean="0"/>
              <a:t>NZED </a:t>
            </a:r>
            <a:r>
              <a:rPr lang="en-US" sz="1600" smtClean="0">
                <a:sym typeface="Wingdings 3" pitchFamily="18" charset="2"/>
              </a:rPr>
              <a:t> ECNZ (almost single buyer model)</a:t>
            </a:r>
          </a:p>
          <a:p>
            <a:pPr marL="838200" lvl="1" indent="-381000">
              <a:lnSpc>
                <a:spcPct val="90000"/>
              </a:lnSpc>
            </a:pPr>
            <a:endParaRPr lang="en-US" sz="1600" smtClean="0">
              <a:sym typeface="Wingdings 3" pitchFamily="18" charset="2"/>
            </a:endParaRPr>
          </a:p>
          <a:p>
            <a:pPr marL="457200" indent="-457200">
              <a:lnSpc>
                <a:spcPct val="90000"/>
              </a:lnSpc>
            </a:pPr>
            <a:r>
              <a:rPr lang="en-US" sz="2000" smtClean="0">
                <a:solidFill>
                  <a:srgbClr val="000090"/>
                </a:solidFill>
              </a:rPr>
              <a:t>Competition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z="1600" smtClean="0"/>
              <a:t>Franchise areas removed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z="1600" smtClean="0"/>
              <a:t>Transmission split from ECNZ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z="1600" smtClean="0"/>
              <a:t>Information disclosure &amp; price control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z="1600" smtClean="0"/>
              <a:t>ECNZ split 4 generation companies</a:t>
            </a:r>
            <a:endParaRPr lang="en-US" sz="2000" smtClean="0"/>
          </a:p>
          <a:p>
            <a:pPr marL="838200" lvl="1" indent="-381000">
              <a:lnSpc>
                <a:spcPct val="90000"/>
              </a:lnSpc>
              <a:buFontTx/>
              <a:buNone/>
            </a:pPr>
            <a:r>
              <a:rPr lang="en-US" sz="1600" smtClean="0"/>
              <a:t>	1 privatised 3 SOE</a:t>
            </a:r>
            <a:r>
              <a:rPr lang="en-US" altLang="en-US" sz="1600" smtClean="0"/>
              <a:t>’</a:t>
            </a:r>
            <a:r>
              <a:rPr lang="en-US" sz="1600" smtClean="0"/>
              <a:t>s</a:t>
            </a:r>
          </a:p>
          <a:p>
            <a:pPr marL="457200" indent="-457200">
              <a:lnSpc>
                <a:spcPct val="90000"/>
              </a:lnSpc>
            </a:pPr>
            <a:endParaRPr lang="en-US" sz="2000" smtClean="0"/>
          </a:p>
          <a:p>
            <a:pPr marL="457200" indent="-457200">
              <a:lnSpc>
                <a:spcPct val="90000"/>
              </a:lnSpc>
            </a:pPr>
            <a:r>
              <a:rPr lang="en-US" sz="2000" smtClean="0">
                <a:solidFill>
                  <a:srgbClr val="000090"/>
                </a:solidFill>
              </a:rPr>
              <a:t>Learning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z="1600" smtClean="0"/>
              <a:t>1996</a:t>
            </a:r>
            <a:r>
              <a:rPr lang="en-US" sz="1600" smtClean="0">
                <a:sym typeface="Wingdings 3" pitchFamily="18" charset="2"/>
              </a:rPr>
              <a:t> contract market (industry)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z="1600" smtClean="0"/>
              <a:t>2001 </a:t>
            </a:r>
            <a:r>
              <a:rPr lang="en-US" sz="1600" smtClean="0">
                <a:sym typeface="Wingdings 3" pitchFamily="18" charset="2"/>
              </a:rPr>
              <a:t> dry year severe consumer &amp; political concern</a:t>
            </a:r>
            <a:endParaRPr lang="en-US" sz="1600" smtClean="0"/>
          </a:p>
          <a:p>
            <a:pPr marL="838200" lvl="1" indent="-381000">
              <a:lnSpc>
                <a:spcPct val="90000"/>
              </a:lnSpc>
            </a:pPr>
            <a:r>
              <a:rPr lang="en-US" sz="1600" smtClean="0"/>
              <a:t>2003 </a:t>
            </a:r>
            <a:r>
              <a:rPr lang="en-US" sz="1600" smtClean="0">
                <a:sym typeface="Wingdings 3" pitchFamily="18" charset="2"/>
              </a:rPr>
              <a:t> Electricity Commission (political oversight)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z="1600" smtClean="0">
                <a:sym typeface="Wingdings 3" pitchFamily="18" charset="2"/>
              </a:rPr>
              <a:t>2010  Electricity Authority (more stand alone) </a:t>
            </a:r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-323850" y="188913"/>
            <a:ext cx="8229600" cy="755650"/>
          </a:xfrm>
        </p:spPr>
        <p:txBody>
          <a:bodyPr lIns="198000"/>
          <a:lstStyle/>
          <a:p>
            <a:pPr>
              <a:defRPr/>
            </a:pPr>
            <a:r>
              <a:rPr lang="en-GB" dirty="0">
                <a:solidFill>
                  <a:srgbClr val="2D2DB9"/>
                </a:solidFill>
                <a:latin typeface="Calibri" charset="0"/>
                <a:ea typeface="MS PGothic" charset="0"/>
              </a:rPr>
              <a:t>NZ </a:t>
            </a:r>
            <a:r>
              <a:rPr lang="en-US" dirty="0" smtClean="0">
                <a:solidFill>
                  <a:srgbClr val="2D2DB9"/>
                </a:solidFill>
                <a:latin typeface="Calibri" charset="0"/>
                <a:ea typeface="MS PGothic" charset="0"/>
              </a:rPr>
              <a:t>Electricity: evolution</a:t>
            </a:r>
            <a:endParaRPr lang="en-US" sz="2100" dirty="0">
              <a:solidFill>
                <a:srgbClr val="2D2DB9"/>
              </a:solidFill>
              <a:latin typeface="Calibri" charset="0"/>
              <a:ea typeface="MS PGothic" charset="0"/>
            </a:endParaRPr>
          </a:p>
        </p:txBody>
      </p:sp>
      <p:sp>
        <p:nvSpPr>
          <p:cNvPr id="20483" name="Rectangle 37"/>
          <p:cNvSpPr>
            <a:spLocks noChangeAspect="1" noChangeArrowheads="1"/>
          </p:cNvSpPr>
          <p:nvPr/>
        </p:nvSpPr>
        <p:spPr bwMode="auto">
          <a:xfrm>
            <a:off x="5856288" y="1044575"/>
            <a:ext cx="10334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>
                <a:solidFill>
                  <a:srgbClr val="FF6600"/>
                </a:solidFill>
              </a:rPr>
              <a:t>1970s</a:t>
            </a:r>
          </a:p>
        </p:txBody>
      </p:sp>
      <p:sp>
        <p:nvSpPr>
          <p:cNvPr id="20484" name="Rectangle 38"/>
          <p:cNvSpPr>
            <a:spLocks noChangeAspect="1" noChangeArrowheads="1"/>
          </p:cNvSpPr>
          <p:nvPr/>
        </p:nvSpPr>
        <p:spPr bwMode="auto">
          <a:xfrm>
            <a:off x="7164388" y="765175"/>
            <a:ext cx="1757362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/>
            <a:r>
              <a:rPr lang="en-US" sz="1400">
                <a:solidFill>
                  <a:srgbClr val="FF6600"/>
                </a:solidFill>
              </a:rPr>
              <a:t>State-owned generation &amp; transmission, Local Government owned distribution and retail</a:t>
            </a:r>
          </a:p>
        </p:txBody>
      </p:sp>
      <p:sp>
        <p:nvSpPr>
          <p:cNvPr id="1294375" name="Rectangle 39"/>
          <p:cNvSpPr>
            <a:spLocks noChangeAspect="1" noChangeArrowheads="1"/>
          </p:cNvSpPr>
          <p:nvPr/>
        </p:nvSpPr>
        <p:spPr bwMode="auto">
          <a:xfrm>
            <a:off x="5832475" y="2705100"/>
            <a:ext cx="1081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/>
            <a:r>
              <a:rPr lang="en-US">
                <a:solidFill>
                  <a:srgbClr val="FF6600"/>
                </a:solidFill>
              </a:rPr>
              <a:t>1994</a:t>
            </a:r>
          </a:p>
        </p:txBody>
      </p:sp>
      <p:sp>
        <p:nvSpPr>
          <p:cNvPr id="20486" name="Rectangle 40"/>
          <p:cNvSpPr>
            <a:spLocks noChangeAspect="1" noChangeArrowheads="1"/>
          </p:cNvSpPr>
          <p:nvPr/>
        </p:nvSpPr>
        <p:spPr bwMode="auto">
          <a:xfrm>
            <a:off x="7235825" y="2492375"/>
            <a:ext cx="165735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/>
            <a:r>
              <a:rPr lang="en-US" sz="1400">
                <a:solidFill>
                  <a:srgbClr val="FF6600"/>
                </a:solidFill>
              </a:rPr>
              <a:t>Governance for data Measurement/recording</a:t>
            </a:r>
          </a:p>
        </p:txBody>
      </p:sp>
      <p:sp>
        <p:nvSpPr>
          <p:cNvPr id="20487" name="Line 41"/>
          <p:cNvSpPr>
            <a:spLocks noChangeAspect="1" noChangeShapeType="1"/>
          </p:cNvSpPr>
          <p:nvPr/>
        </p:nvSpPr>
        <p:spPr bwMode="auto">
          <a:xfrm>
            <a:off x="6443663" y="2492375"/>
            <a:ext cx="0" cy="3175"/>
          </a:xfrm>
          <a:prstGeom prst="line">
            <a:avLst/>
          </a:prstGeom>
          <a:noFill/>
          <a:ln w="50800">
            <a:solidFill>
              <a:srgbClr val="808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0488" name="Rectangle 46"/>
          <p:cNvSpPr>
            <a:spLocks noChangeAspect="1" noChangeArrowheads="1"/>
          </p:cNvSpPr>
          <p:nvPr/>
        </p:nvSpPr>
        <p:spPr bwMode="auto">
          <a:xfrm>
            <a:off x="7164388" y="3429000"/>
            <a:ext cx="1285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/>
            <a:r>
              <a:rPr lang="en-US" sz="1400">
                <a:solidFill>
                  <a:srgbClr val="FF6600"/>
                </a:solidFill>
              </a:rPr>
              <a:t>Spot market</a:t>
            </a:r>
          </a:p>
        </p:txBody>
      </p:sp>
      <p:sp>
        <p:nvSpPr>
          <p:cNvPr id="20489" name="Rectangle 47"/>
          <p:cNvSpPr>
            <a:spLocks noChangeAspect="1" noChangeArrowheads="1"/>
          </p:cNvSpPr>
          <p:nvPr/>
        </p:nvSpPr>
        <p:spPr bwMode="auto">
          <a:xfrm>
            <a:off x="5940425" y="3357563"/>
            <a:ext cx="9334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/>
            <a:r>
              <a:rPr lang="en-US">
                <a:solidFill>
                  <a:srgbClr val="FF6600"/>
                </a:solidFill>
              </a:rPr>
              <a:t>l996</a:t>
            </a:r>
          </a:p>
        </p:txBody>
      </p:sp>
      <p:sp>
        <p:nvSpPr>
          <p:cNvPr id="20490" name="Rectangle 48"/>
          <p:cNvSpPr>
            <a:spLocks noChangeAspect="1" noChangeArrowheads="1"/>
          </p:cNvSpPr>
          <p:nvPr/>
        </p:nvSpPr>
        <p:spPr bwMode="auto">
          <a:xfrm>
            <a:off x="7235825" y="4076700"/>
            <a:ext cx="14938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/>
            <a:r>
              <a:rPr lang="en-US" sz="1200">
                <a:solidFill>
                  <a:srgbClr val="FF6600"/>
                </a:solidFill>
              </a:rPr>
              <a:t>Separation of distribution/lines and energy (retail)</a:t>
            </a:r>
          </a:p>
        </p:txBody>
      </p:sp>
      <p:sp>
        <p:nvSpPr>
          <p:cNvPr id="20491" name="Rectangle 49"/>
          <p:cNvSpPr>
            <a:spLocks noChangeAspect="1" noChangeArrowheads="1"/>
          </p:cNvSpPr>
          <p:nvPr/>
        </p:nvSpPr>
        <p:spPr bwMode="auto">
          <a:xfrm>
            <a:off x="5724525" y="4076700"/>
            <a:ext cx="11715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>
                <a:solidFill>
                  <a:srgbClr val="FF6600"/>
                </a:solidFill>
              </a:rPr>
              <a:t>1998/9</a:t>
            </a:r>
          </a:p>
        </p:txBody>
      </p:sp>
      <p:sp>
        <p:nvSpPr>
          <p:cNvPr id="20492" name="Rectangle 50"/>
          <p:cNvSpPr>
            <a:spLocks noChangeAspect="1" noChangeArrowheads="1"/>
          </p:cNvSpPr>
          <p:nvPr/>
        </p:nvSpPr>
        <p:spPr bwMode="auto">
          <a:xfrm>
            <a:off x="5795963" y="5084763"/>
            <a:ext cx="1558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/>
            <a:r>
              <a:rPr lang="en-US">
                <a:solidFill>
                  <a:srgbClr val="FF6600"/>
                </a:solidFill>
              </a:rPr>
              <a:t> 2002/03</a:t>
            </a:r>
          </a:p>
        </p:txBody>
      </p:sp>
      <p:sp>
        <p:nvSpPr>
          <p:cNvPr id="20493" name="Rectangle 51"/>
          <p:cNvSpPr>
            <a:spLocks noChangeAspect="1" noChangeArrowheads="1"/>
          </p:cNvSpPr>
          <p:nvPr/>
        </p:nvSpPr>
        <p:spPr bwMode="auto">
          <a:xfrm>
            <a:off x="7308850" y="501332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/>
            <a:r>
              <a:rPr lang="en-US" sz="1200">
                <a:solidFill>
                  <a:srgbClr val="FF6600"/>
                </a:solidFill>
              </a:rPr>
              <a:t>Legislation enforcing</a:t>
            </a:r>
          </a:p>
          <a:p>
            <a:pPr defTabSz="762000"/>
            <a:r>
              <a:rPr lang="en-US" sz="1200">
                <a:solidFill>
                  <a:srgbClr val="FF6600"/>
                </a:solidFill>
              </a:rPr>
              <a:t>Transmission charges</a:t>
            </a:r>
          </a:p>
        </p:txBody>
      </p:sp>
      <p:sp>
        <p:nvSpPr>
          <p:cNvPr id="1294388" name="Rectangle 52"/>
          <p:cNvSpPr>
            <a:spLocks noChangeAspect="1" noChangeArrowheads="1"/>
          </p:cNvSpPr>
          <p:nvPr/>
        </p:nvSpPr>
        <p:spPr bwMode="auto">
          <a:xfrm>
            <a:off x="5832475" y="2247900"/>
            <a:ext cx="1081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/>
            <a:r>
              <a:rPr lang="en-US">
                <a:solidFill>
                  <a:srgbClr val="FF6600"/>
                </a:solidFill>
              </a:rPr>
              <a:t>1992</a:t>
            </a:r>
          </a:p>
        </p:txBody>
      </p:sp>
      <p:sp>
        <p:nvSpPr>
          <p:cNvPr id="1294392" name="Rectangle 56"/>
          <p:cNvSpPr>
            <a:spLocks noChangeAspect="1" noChangeArrowheads="1"/>
          </p:cNvSpPr>
          <p:nvPr/>
        </p:nvSpPr>
        <p:spPr bwMode="auto">
          <a:xfrm>
            <a:off x="5870575" y="1724025"/>
            <a:ext cx="895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>
                <a:solidFill>
                  <a:srgbClr val="FF6600"/>
                </a:solidFill>
              </a:rPr>
              <a:t>1987</a:t>
            </a:r>
          </a:p>
        </p:txBody>
      </p:sp>
      <p:sp>
        <p:nvSpPr>
          <p:cNvPr id="20496" name="Rectangle 57"/>
          <p:cNvSpPr>
            <a:spLocks noChangeAspect="1" noChangeArrowheads="1"/>
          </p:cNvSpPr>
          <p:nvPr/>
        </p:nvSpPr>
        <p:spPr bwMode="auto">
          <a:xfrm>
            <a:off x="7199313" y="1889125"/>
            <a:ext cx="1495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/>
            <a:r>
              <a:rPr lang="en-US" sz="1400">
                <a:solidFill>
                  <a:srgbClr val="FF6600"/>
                </a:solidFill>
              </a:rPr>
              <a:t>Department  corporatised </a:t>
            </a:r>
          </a:p>
        </p:txBody>
      </p:sp>
      <p:sp>
        <p:nvSpPr>
          <p:cNvPr id="20497" name="Line 58"/>
          <p:cNvSpPr>
            <a:spLocks noChangeShapeType="1"/>
          </p:cNvSpPr>
          <p:nvPr/>
        </p:nvSpPr>
        <p:spPr bwMode="auto">
          <a:xfrm>
            <a:off x="7050088" y="1044575"/>
            <a:ext cx="12700" cy="5045075"/>
          </a:xfrm>
          <a:prstGeom prst="line">
            <a:avLst/>
          </a:prstGeom>
          <a:noFill/>
          <a:ln w="349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0498" name="Line 59"/>
          <p:cNvSpPr>
            <a:spLocks noChangeShapeType="1"/>
          </p:cNvSpPr>
          <p:nvPr/>
        </p:nvSpPr>
        <p:spPr bwMode="auto">
          <a:xfrm>
            <a:off x="6948488" y="1157288"/>
            <a:ext cx="204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0499" name="Line 60"/>
          <p:cNvSpPr>
            <a:spLocks noChangeShapeType="1"/>
          </p:cNvSpPr>
          <p:nvPr/>
        </p:nvSpPr>
        <p:spPr bwMode="auto">
          <a:xfrm>
            <a:off x="6961188" y="2963863"/>
            <a:ext cx="204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0500" name="Line 61"/>
          <p:cNvSpPr>
            <a:spLocks noChangeShapeType="1"/>
          </p:cNvSpPr>
          <p:nvPr/>
        </p:nvSpPr>
        <p:spPr bwMode="auto">
          <a:xfrm>
            <a:off x="6959600" y="3433763"/>
            <a:ext cx="204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0501" name="Line 62"/>
          <p:cNvSpPr>
            <a:spLocks noChangeShapeType="1"/>
          </p:cNvSpPr>
          <p:nvPr/>
        </p:nvSpPr>
        <p:spPr bwMode="auto">
          <a:xfrm>
            <a:off x="6946900" y="3970338"/>
            <a:ext cx="204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0502" name="Line 63"/>
          <p:cNvSpPr>
            <a:spLocks noChangeShapeType="1"/>
          </p:cNvSpPr>
          <p:nvPr/>
        </p:nvSpPr>
        <p:spPr bwMode="auto">
          <a:xfrm>
            <a:off x="6945313" y="5108575"/>
            <a:ext cx="204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0503" name="Line 64"/>
          <p:cNvSpPr>
            <a:spLocks noChangeShapeType="1"/>
          </p:cNvSpPr>
          <p:nvPr/>
        </p:nvSpPr>
        <p:spPr bwMode="auto">
          <a:xfrm>
            <a:off x="6913563" y="2503488"/>
            <a:ext cx="204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0504" name="Line 65"/>
          <p:cNvSpPr>
            <a:spLocks noChangeShapeType="1"/>
          </p:cNvSpPr>
          <p:nvPr/>
        </p:nvSpPr>
        <p:spPr bwMode="auto">
          <a:xfrm>
            <a:off x="6948488" y="1982788"/>
            <a:ext cx="204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0505" name="Oval 69"/>
          <p:cNvSpPr>
            <a:spLocks noChangeArrowheads="1"/>
          </p:cNvSpPr>
          <p:nvPr/>
        </p:nvSpPr>
        <p:spPr bwMode="auto">
          <a:xfrm>
            <a:off x="5795963" y="3284538"/>
            <a:ext cx="2709862" cy="552450"/>
          </a:xfrm>
          <a:prstGeom prst="ellips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0506" name="Line 63"/>
          <p:cNvSpPr>
            <a:spLocks noChangeShapeType="1"/>
          </p:cNvSpPr>
          <p:nvPr/>
        </p:nvSpPr>
        <p:spPr bwMode="auto">
          <a:xfrm>
            <a:off x="6931025" y="5829300"/>
            <a:ext cx="204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0507" name="Rectangle 50"/>
          <p:cNvSpPr>
            <a:spLocks noChangeAspect="1" noChangeArrowheads="1"/>
          </p:cNvSpPr>
          <p:nvPr/>
        </p:nvSpPr>
        <p:spPr bwMode="auto">
          <a:xfrm>
            <a:off x="5508625" y="5300663"/>
            <a:ext cx="15589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/>
            <a:r>
              <a:rPr lang="en-US">
                <a:solidFill>
                  <a:srgbClr val="FF6600"/>
                </a:solidFill>
              </a:rPr>
              <a:t> 2010-2013</a:t>
            </a:r>
          </a:p>
        </p:txBody>
      </p:sp>
      <p:sp>
        <p:nvSpPr>
          <p:cNvPr id="20508" name="Rectangle 51"/>
          <p:cNvSpPr>
            <a:spLocks noChangeAspect="1" noChangeArrowheads="1"/>
          </p:cNvSpPr>
          <p:nvPr/>
        </p:nvSpPr>
        <p:spPr bwMode="auto">
          <a:xfrm>
            <a:off x="7235825" y="5589588"/>
            <a:ext cx="1600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/>
            <a:r>
              <a:rPr lang="en-US" sz="1200">
                <a:solidFill>
                  <a:srgbClr val="FF6600"/>
                </a:solidFill>
              </a:rPr>
              <a:t>Hedge market developed</a:t>
            </a:r>
          </a:p>
        </p:txBody>
      </p:sp>
      <p:sp>
        <p:nvSpPr>
          <p:cNvPr id="20509" name="Oval 69"/>
          <p:cNvSpPr>
            <a:spLocks noChangeArrowheads="1"/>
          </p:cNvSpPr>
          <p:nvPr/>
        </p:nvSpPr>
        <p:spPr bwMode="auto">
          <a:xfrm>
            <a:off x="5508625" y="5589588"/>
            <a:ext cx="3311525" cy="719137"/>
          </a:xfrm>
          <a:prstGeom prst="ellips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6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4375" grpId="0"/>
      <p:bldP spid="1294388" grpId="0"/>
      <p:bldP spid="1294392" grpId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99"/>
      </a:lt1>
      <a:dk2>
        <a:srgbClr val="003300"/>
      </a:dk2>
      <a:lt2>
        <a:srgbClr val="666633"/>
      </a:lt2>
      <a:accent1>
        <a:srgbClr val="339933"/>
      </a:accent1>
      <a:accent2>
        <a:srgbClr val="800000"/>
      </a:accent2>
      <a:accent3>
        <a:srgbClr val="FFFFCA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Default Design">
      <a:majorFont>
        <a:latin typeface="Arial Black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ISCR Follow on pag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ISCR Follow on page">
    <a:majorFont>
      <a:latin typeface="Arial"/>
      <a:ea typeface="ＭＳ Ｐゴシック"/>
      <a:cs typeface=""/>
    </a:majorFont>
    <a:minorFont>
      <a:latin typeface="Arial"/>
      <a:ea typeface="ＭＳ Ｐ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4330</TotalTime>
  <Words>601</Words>
  <Application>Microsoft Office PowerPoint</Application>
  <PresentationFormat>On-screen Show (4:3)</PresentationFormat>
  <Paragraphs>193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Default Design</vt:lpstr>
      <vt:lpstr>Chart</vt:lpstr>
      <vt:lpstr>Microsoft Excel Chart</vt:lpstr>
      <vt:lpstr>Clip</vt:lpstr>
      <vt:lpstr>Document</vt:lpstr>
      <vt:lpstr>  </vt:lpstr>
      <vt:lpstr>Overview</vt:lpstr>
      <vt:lpstr>Background</vt:lpstr>
      <vt:lpstr>Background</vt:lpstr>
      <vt:lpstr>NZ Competition Law</vt:lpstr>
      <vt:lpstr>Related but different approaches to the same competition issue are not uncommon even among established systems (Taken from Winkler 2013)</vt:lpstr>
      <vt:lpstr>NZ Natural Monopoly Regulation: evolution</vt:lpstr>
      <vt:lpstr>Competition Law and Regulation: evolution</vt:lpstr>
      <vt:lpstr>NZ Electricity: evolution</vt:lpstr>
      <vt:lpstr>NZ Electricity: 2013  Energy only Market, priced at cost of next unit of capacity, no taxpayer- funded investment, risks assigned to those best able to manage them </vt:lpstr>
      <vt:lpstr>Electricity: NZ country-specific issue</vt:lpstr>
      <vt:lpstr>NZ Dairy: country-specific issue</vt:lpstr>
      <vt:lpstr>NZ Dairy: evolution</vt:lpstr>
      <vt:lpstr>PowerPoint Presentation</vt:lpstr>
      <vt:lpstr>Some 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in International Benchmarking: the case of telecommunications</dc:title>
  <dc:creator>Tom Richards</dc:creator>
  <cp:lastModifiedBy>Tom Richards</cp:lastModifiedBy>
  <cp:revision>170</cp:revision>
  <cp:lastPrinted>2004-07-12T04:55:19Z</cp:lastPrinted>
  <dcterms:modified xsi:type="dcterms:W3CDTF">2013-07-01T06:39:31Z</dcterms:modified>
</cp:coreProperties>
</file>