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 id="2147483649"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05613" cy="9939338"/>
  <p:defaultTextStyle>
    <a:defPPr>
      <a:defRPr lang="en-US"/>
    </a:defPPr>
    <a:lvl1pPr algn="l" defTabSz="457200" rtl="0" fontAlgn="base" hangingPunct="0">
      <a:spcBef>
        <a:spcPct val="0"/>
      </a:spcBef>
      <a:spcAft>
        <a:spcPct val="0"/>
      </a:spcAft>
      <a:defRPr sz="1200" kern="1200">
        <a:solidFill>
          <a:srgbClr val="000000"/>
        </a:solidFill>
        <a:latin typeface="Helvetica" charset="0"/>
        <a:ea typeface="Helvetica" charset="0"/>
        <a:cs typeface="Helvetica" charset="0"/>
        <a:sym typeface="Helvetica" charset="0"/>
      </a:defRPr>
    </a:lvl1pPr>
    <a:lvl2pPr marL="228600" algn="l" defTabSz="457200" rtl="0" fontAlgn="base" hangingPunct="0">
      <a:spcBef>
        <a:spcPct val="0"/>
      </a:spcBef>
      <a:spcAft>
        <a:spcPct val="0"/>
      </a:spcAft>
      <a:defRPr sz="1200" kern="1200">
        <a:solidFill>
          <a:srgbClr val="000000"/>
        </a:solidFill>
        <a:latin typeface="Helvetica" charset="0"/>
        <a:ea typeface="Helvetica" charset="0"/>
        <a:cs typeface="Helvetica" charset="0"/>
        <a:sym typeface="Helvetica" charset="0"/>
      </a:defRPr>
    </a:lvl2pPr>
    <a:lvl3pPr marL="457200" algn="l" defTabSz="457200" rtl="0" fontAlgn="base" hangingPunct="0">
      <a:spcBef>
        <a:spcPct val="0"/>
      </a:spcBef>
      <a:spcAft>
        <a:spcPct val="0"/>
      </a:spcAft>
      <a:defRPr sz="1200" kern="1200">
        <a:solidFill>
          <a:srgbClr val="000000"/>
        </a:solidFill>
        <a:latin typeface="Helvetica" charset="0"/>
        <a:ea typeface="Helvetica" charset="0"/>
        <a:cs typeface="Helvetica" charset="0"/>
        <a:sym typeface="Helvetica" charset="0"/>
      </a:defRPr>
    </a:lvl3pPr>
    <a:lvl4pPr marL="685800" algn="l" defTabSz="457200" rtl="0" fontAlgn="base" hangingPunct="0">
      <a:spcBef>
        <a:spcPct val="0"/>
      </a:spcBef>
      <a:spcAft>
        <a:spcPct val="0"/>
      </a:spcAft>
      <a:defRPr sz="1200" kern="1200">
        <a:solidFill>
          <a:srgbClr val="000000"/>
        </a:solidFill>
        <a:latin typeface="Helvetica" charset="0"/>
        <a:ea typeface="Helvetica" charset="0"/>
        <a:cs typeface="Helvetica" charset="0"/>
        <a:sym typeface="Helvetica" charset="0"/>
      </a:defRPr>
    </a:lvl4pPr>
    <a:lvl5pPr marL="914400" algn="l" defTabSz="457200" rtl="0" fontAlgn="base" hangingPunct="0">
      <a:spcBef>
        <a:spcPct val="0"/>
      </a:spcBef>
      <a:spcAft>
        <a:spcPct val="0"/>
      </a:spcAft>
      <a:defRPr sz="1200" kern="1200">
        <a:solidFill>
          <a:srgbClr val="000000"/>
        </a:solidFill>
        <a:latin typeface="Helvetica" charset="0"/>
        <a:ea typeface="Helvetica" charset="0"/>
        <a:cs typeface="Helvetica" charset="0"/>
        <a:sym typeface="Helvetica" charset="0"/>
      </a:defRPr>
    </a:lvl5pPr>
    <a:lvl6pPr marL="2286000" algn="l" defTabSz="914400" rtl="0" eaLnBrk="1" latinLnBrk="0" hangingPunct="1">
      <a:defRPr sz="1200" kern="1200">
        <a:solidFill>
          <a:srgbClr val="000000"/>
        </a:solidFill>
        <a:latin typeface="Helvetica" charset="0"/>
        <a:ea typeface="Helvetica" charset="0"/>
        <a:cs typeface="Helvetica" charset="0"/>
        <a:sym typeface="Helvetica" charset="0"/>
      </a:defRPr>
    </a:lvl6pPr>
    <a:lvl7pPr marL="2743200" algn="l" defTabSz="914400" rtl="0" eaLnBrk="1" latinLnBrk="0" hangingPunct="1">
      <a:defRPr sz="1200" kern="1200">
        <a:solidFill>
          <a:srgbClr val="000000"/>
        </a:solidFill>
        <a:latin typeface="Helvetica" charset="0"/>
        <a:ea typeface="Helvetica" charset="0"/>
        <a:cs typeface="Helvetica" charset="0"/>
        <a:sym typeface="Helvetica" charset="0"/>
      </a:defRPr>
    </a:lvl7pPr>
    <a:lvl8pPr marL="3200400" algn="l" defTabSz="914400" rtl="0" eaLnBrk="1" latinLnBrk="0" hangingPunct="1">
      <a:defRPr sz="1200" kern="1200">
        <a:solidFill>
          <a:srgbClr val="000000"/>
        </a:solidFill>
        <a:latin typeface="Helvetica" charset="0"/>
        <a:ea typeface="Helvetica" charset="0"/>
        <a:cs typeface="Helvetica" charset="0"/>
        <a:sym typeface="Helvetica" charset="0"/>
      </a:defRPr>
    </a:lvl8pPr>
    <a:lvl9pPr marL="3657600" algn="l" defTabSz="914400" rtl="0" eaLnBrk="1" latinLnBrk="0" hangingPunct="1">
      <a:defRPr sz="1200" kern="1200">
        <a:solidFill>
          <a:srgbClr val="000000"/>
        </a:solidFill>
        <a:latin typeface="Helvetica" charset="0"/>
        <a:ea typeface="Helvetica" charset="0"/>
        <a:cs typeface="Helvetica"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5" autoAdjust="0"/>
  </p:normalViewPr>
  <p:slideViewPr>
    <p:cSldViewPr>
      <p:cViewPr>
        <p:scale>
          <a:sx n="134" d="100"/>
          <a:sy n="134" d="100"/>
        </p:scale>
        <p:origin x="966" y="522"/>
      </p:cViewPr>
      <p:guideLst>
        <p:guide orient="horz" pos="2160"/>
        <p:guide pos="2880"/>
      </p:guideLst>
    </p:cSldViewPr>
  </p:slideViewPr>
  <p:outlineViewPr>
    <p:cViewPr>
      <p:scale>
        <a:sx n="33" d="100"/>
        <a:sy n="33" d="100"/>
      </p:scale>
      <p:origin x="3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3" d="100"/>
          <a:sy n="93" d="100"/>
        </p:scale>
        <p:origin x="-3726" y="-12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Rot="1" noChangeAspect="1"/>
          </p:cNvSpPr>
          <p:nvPr>
            <p:ph type="sldImg" idx="2"/>
          </p:nvPr>
        </p:nvSpPr>
        <p:spPr bwMode="auto">
          <a:xfrm>
            <a:off x="920750" y="746125"/>
            <a:ext cx="4965700" cy="3725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4" name="Rectangle 2"/>
          <p:cNvSpPr>
            <a:spLocks noGrp="1"/>
          </p:cNvSpPr>
          <p:nvPr>
            <p:ph type="body" sz="quarter" idx="3"/>
          </p:nvPr>
        </p:nvSpPr>
        <p:spPr bwMode="auto">
          <a:xfrm>
            <a:off x="907415" y="4721186"/>
            <a:ext cx="4990783" cy="44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sym typeface="Noteworthy Bold" charset="0"/>
              </a:rPr>
              <a:t>Click to edit Master text styles</a:t>
            </a:r>
          </a:p>
          <a:p>
            <a:pPr lvl="1"/>
            <a:r>
              <a:rPr lang="en-US" dirty="0" smtClean="0">
                <a:sym typeface="Noteworthy Bold" charset="0"/>
              </a:rPr>
              <a:t>Second level</a:t>
            </a:r>
          </a:p>
          <a:p>
            <a:pPr lvl="2"/>
            <a:r>
              <a:rPr lang="en-US" dirty="0" smtClean="0">
                <a:sym typeface="Noteworthy Bold" charset="0"/>
              </a:rPr>
              <a:t>Third level</a:t>
            </a:r>
          </a:p>
          <a:p>
            <a:pPr lvl="3"/>
            <a:r>
              <a:rPr lang="en-US" dirty="0" smtClean="0">
                <a:sym typeface="Noteworthy Bold" charset="0"/>
              </a:rPr>
              <a:t>Fourth level</a:t>
            </a:r>
          </a:p>
          <a:p>
            <a:pPr lvl="4"/>
            <a:r>
              <a:rPr lang="en-US" dirty="0" smtClean="0">
                <a:sym typeface="Noteworthy Bold" charset="0"/>
              </a:rPr>
              <a:t>Fifth level</a:t>
            </a:r>
          </a:p>
        </p:txBody>
      </p:sp>
    </p:spTree>
    <p:extLst>
      <p:ext uri="{BB962C8B-B14F-4D97-AF65-F5344CB8AC3E}">
        <p14:creationId xmlns:p14="http://schemas.microsoft.com/office/powerpoint/2010/main" val="2273986450"/>
      </p:ext>
    </p:extLst>
  </p:cSld>
  <p:clrMap bg1="lt1" tx1="dk1" bg2="lt2" tx2="dk2" accent1="accent1" accent2="accent2" accent3="accent3" accent4="accent4" accent5="accent5" accent6="accent6" hlink="hlink" folHlink="folHlink"/>
  <p:notesStyle>
    <a:lvl1pPr algn="l" defTabSz="457200" rtl="0" eaLnBrk="0" fontAlgn="base" hangingPunct="0">
      <a:lnSpc>
        <a:spcPct val="100000"/>
      </a:lnSpc>
      <a:spcBef>
        <a:spcPct val="30000"/>
      </a:spcBef>
      <a:spcAft>
        <a:spcPct val="0"/>
      </a:spcAft>
      <a:defRPr lang="en-US" sz="1050" kern="1200" dirty="0" smtClean="0">
        <a:solidFill>
          <a:schemeClr val="tx1"/>
        </a:solidFill>
        <a:latin typeface="+mn-lt"/>
        <a:ea typeface="+mn-ea"/>
        <a:cs typeface="+mn-cs"/>
        <a:sym typeface="Noteworthy Bold" charset="0"/>
      </a:defRPr>
    </a:lvl1pPr>
    <a:lvl2pPr marL="228600" algn="l" defTabSz="457200" rtl="0" eaLnBrk="0" fontAlgn="base" hangingPunct="0">
      <a:lnSpc>
        <a:spcPct val="100000"/>
      </a:lnSpc>
      <a:spcBef>
        <a:spcPct val="30000"/>
      </a:spcBef>
      <a:spcAft>
        <a:spcPct val="0"/>
      </a:spcAft>
      <a:defRPr lang="en-US" sz="1050" kern="1200" dirty="0" smtClean="0">
        <a:solidFill>
          <a:schemeClr val="tx1"/>
        </a:solidFill>
        <a:latin typeface="+mn-lt"/>
        <a:ea typeface="+mn-ea"/>
        <a:cs typeface="+mn-cs"/>
        <a:sym typeface="Noteworthy Bold" charset="0"/>
      </a:defRPr>
    </a:lvl2pPr>
    <a:lvl3pPr marL="457200" algn="l" defTabSz="457200" rtl="0" eaLnBrk="0" fontAlgn="base" hangingPunct="0">
      <a:lnSpc>
        <a:spcPct val="100000"/>
      </a:lnSpc>
      <a:spcBef>
        <a:spcPct val="30000"/>
      </a:spcBef>
      <a:spcAft>
        <a:spcPct val="0"/>
      </a:spcAft>
      <a:defRPr lang="en-US" sz="1050" kern="1200" dirty="0" smtClean="0">
        <a:solidFill>
          <a:schemeClr val="tx1"/>
        </a:solidFill>
        <a:latin typeface="+mn-lt"/>
        <a:ea typeface="+mn-ea"/>
        <a:cs typeface="+mn-cs"/>
        <a:sym typeface="Noteworthy Bold" charset="0"/>
      </a:defRPr>
    </a:lvl3pPr>
    <a:lvl4pPr marL="685800" algn="l" defTabSz="457200" rtl="0" eaLnBrk="0" fontAlgn="base" hangingPunct="0">
      <a:lnSpc>
        <a:spcPct val="100000"/>
      </a:lnSpc>
      <a:spcBef>
        <a:spcPct val="30000"/>
      </a:spcBef>
      <a:spcAft>
        <a:spcPct val="0"/>
      </a:spcAft>
      <a:defRPr lang="en-US" sz="1050" kern="1200" dirty="0" smtClean="0">
        <a:solidFill>
          <a:schemeClr val="tx1"/>
        </a:solidFill>
        <a:latin typeface="+mn-lt"/>
        <a:ea typeface="+mn-ea"/>
        <a:cs typeface="+mn-cs"/>
        <a:sym typeface="Noteworthy Bold" charset="0"/>
      </a:defRPr>
    </a:lvl4pPr>
    <a:lvl5pPr marL="914400" algn="l" defTabSz="457200" rtl="0" eaLnBrk="0" fontAlgn="base" hangingPunct="0">
      <a:lnSpc>
        <a:spcPct val="100000"/>
      </a:lnSpc>
      <a:spcBef>
        <a:spcPct val="30000"/>
      </a:spcBef>
      <a:spcAft>
        <a:spcPct val="0"/>
      </a:spcAft>
      <a:defRPr lang="en-US" sz="1050" kern="1200" dirty="0" smtClean="0">
        <a:solidFill>
          <a:schemeClr val="tx1"/>
        </a:solidFill>
        <a:latin typeface="+mn-lt"/>
        <a:ea typeface="+mn-ea"/>
        <a:cs typeface="+mn-cs"/>
        <a:sym typeface="Noteworthy Bold"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a:spcBef>
                <a:spcPct val="30000"/>
              </a:spcBef>
            </a:pPr>
            <a:endParaRPr lang="en-AU" dirty="0">
              <a:solidFill>
                <a:schemeClr val="tx1"/>
              </a:solidFill>
              <a:latin typeface="+mn-lt"/>
              <a:ea typeface="+mn-ea"/>
              <a:cs typeface="+mn-cs"/>
            </a:endParaRPr>
          </a:p>
        </p:txBody>
      </p:sp>
    </p:spTree>
    <p:extLst>
      <p:ext uri="{BB962C8B-B14F-4D97-AF65-F5344CB8AC3E}">
        <p14:creationId xmlns:p14="http://schemas.microsoft.com/office/powerpoint/2010/main" val="1522841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Rot="1" noChangeAspect="1" noChangeArrowheads="1"/>
          </p:cNvSpPr>
          <p:nvPr>
            <p:ph type="sldImg"/>
          </p:nvPr>
        </p:nvSpPr>
        <p:spPr/>
      </p:sp>
      <p:sp>
        <p:nvSpPr>
          <p:cNvPr id="22530" name="Rectangle 2"/>
          <p:cNvSpPr>
            <a:spLocks noGrp="1" noChangeArrowheads="1"/>
          </p:cNvSpPr>
          <p:nvPr>
            <p:ph type="body" idx="1"/>
          </p:nvPr>
        </p:nvSpPr>
        <p:spPr/>
        <p:txBody>
          <a:bodyPr/>
          <a:lstStyle/>
          <a:p>
            <a:r>
              <a:rPr lang="en-US" dirty="0"/>
              <a:t>Formal Cooperation</a:t>
            </a:r>
          </a:p>
          <a:p>
            <a:r>
              <a:rPr lang="en-US" dirty="0"/>
              <a:t>While it is not a New Zealand example (as I mentioned these powers are used rarely), the Marine Hose Cartel case is probably the best example of how – without formal cooperation arrangements in place – we could not have deterred cartel conduct which harmed Australia</a:t>
            </a:r>
            <a:r>
              <a:rPr lang="en-US" dirty="0" smtClean="0"/>
              <a:t>.</a:t>
            </a:r>
            <a:endParaRPr lang="en-US" dirty="0"/>
          </a:p>
          <a:p>
            <a:r>
              <a:rPr lang="en-US" dirty="0"/>
              <a:t>[insert from PM’s OECD presentation]</a:t>
            </a:r>
          </a:p>
          <a:p>
            <a:r>
              <a:rPr lang="en-US" dirty="0" smtClean="0"/>
              <a:t>In </a:t>
            </a:r>
            <a:r>
              <a:rPr lang="en-US" dirty="0"/>
              <a:t>late August 2008 the ACCC CEO made a formal request to the UK OFT Chairman for disclosure of the relevant documents after extensive informal consultation about the process.</a:t>
            </a:r>
          </a:p>
          <a:p>
            <a:r>
              <a:rPr lang="en-US" dirty="0"/>
              <a:t>In early November 2008 the UK OFT Chairman provided disclosure of the requested documentation subject to strict confidentiality and other conditions.</a:t>
            </a:r>
          </a:p>
          <a:p>
            <a:r>
              <a:rPr lang="en-US" dirty="0"/>
              <a:t>The ACCC kept the UK OFT apprised of the progress of the investigation and litigation.</a:t>
            </a:r>
          </a:p>
          <a:p>
            <a:r>
              <a:rPr lang="en-US" dirty="0"/>
              <a:t>In 2009, the ACCC sought to rely on some of the documents in court for the purposes of penalty hearing.</a:t>
            </a:r>
          </a:p>
          <a:p>
            <a:r>
              <a:rPr lang="en-US" dirty="0"/>
              <a:t>In 2009, the ACCC successfully obtained an order from the Federal Court of Australia for a total of $AUD8.24 million against companies participating in an international cartel regarding the supply of marine hose to Australian oil and gas suppliers.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Rot="1" noChangeAspect="1" noChangeArrowheads="1"/>
          </p:cNvSpPr>
          <p:nvPr>
            <p:ph type="sldImg"/>
          </p:nvPr>
        </p:nvSpPr>
        <p:spPr/>
      </p:sp>
      <p:sp>
        <p:nvSpPr>
          <p:cNvPr id="24578" name="Rectangle 2"/>
          <p:cNvSpPr>
            <a:spLocks noGrp="1" noChangeArrowheads="1"/>
          </p:cNvSpPr>
          <p:nvPr>
            <p:ph type="body" idx="1"/>
          </p:nvPr>
        </p:nvSpPr>
        <p:spPr/>
        <p:txBody>
          <a:bodyPr/>
          <a:lstStyle/>
          <a:p>
            <a:r>
              <a:rPr lang="en-US"/>
              <a:t>Formal Cooperation</a:t>
            </a:r>
          </a:p>
          <a:p>
            <a:r>
              <a:rPr lang="en-US"/>
              <a:t>While it is not a New Zealand example (as I mentioned these powers are used rarely), the Marine Hose Cartel case is probably the best example of how – without formal cooperation arrangements in place – we could not have deterred cartel conduct which harmed Australia.</a:t>
            </a:r>
          </a:p>
          <a:p>
            <a:endParaRPr lang="en-US"/>
          </a:p>
          <a:p>
            <a:r>
              <a:rPr lang="en-US"/>
              <a:t>The information provided included probative emails and witness statements.  With appropriate supporting evidence, these documents were able to be relied on in Australian Courts, providing not only the necessary evidence to run the proceedings but also reducing the length and costs of the ACCC’s investigation.</a:t>
            </a:r>
          </a:p>
          <a:p>
            <a:endParaRPr lang="en-US"/>
          </a:p>
          <a:p>
            <a:r>
              <a:rPr lang="en-US"/>
              <a:t>It is only in recent months that the ACCC and NZCC now both have the legislative capacity to share confidential information and evidence without a waiver.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Rot="1" noChangeAspect="1" noChangeArrowheads="1"/>
          </p:cNvSpPr>
          <p:nvPr>
            <p:ph type="sldImg"/>
          </p:nvPr>
        </p:nvSpPr>
        <p:spPr/>
      </p:sp>
      <p:sp>
        <p:nvSpPr>
          <p:cNvPr id="26626" name="Rectangle 2"/>
          <p:cNvSpPr>
            <a:spLocks noGrp="1" noChangeArrowheads="1"/>
          </p:cNvSpPr>
          <p:nvPr>
            <p:ph type="body" idx="1"/>
          </p:nvPr>
        </p:nvSpPr>
        <p:spPr/>
        <p:txBody>
          <a:bodyPr/>
          <a:lstStyle/>
          <a:p>
            <a:r>
              <a:rPr lang="en-US"/>
              <a:t>Lessons learnt</a:t>
            </a:r>
          </a:p>
          <a:p>
            <a:r>
              <a:rPr lang="en-US"/>
              <a:t>To achieve the benefits of effective competition policy, you need effective regulation and application of laws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Rot="1" noChangeAspect="1" noChangeArrowheads="1"/>
          </p:cNvSpPr>
          <p:nvPr>
            <p:ph type="sldImg"/>
          </p:nvPr>
        </p:nvSpPr>
        <p:spPr/>
      </p:sp>
      <p:sp>
        <p:nvSpPr>
          <p:cNvPr id="28674" name="Rectangle 2"/>
          <p:cNvSpPr>
            <a:spLocks noGrp="1" noChangeArrowheads="1"/>
          </p:cNvSpPr>
          <p:nvPr>
            <p:ph type="body" idx="1"/>
          </p:nvPr>
        </p:nvSpPr>
        <p:spPr/>
        <p:txBody>
          <a:bodyPr/>
          <a:lstStyle/>
          <a:p>
            <a:r>
              <a:rPr lang="en-US"/>
              <a:t>Lessons learnt</a:t>
            </a:r>
          </a:p>
          <a:p>
            <a:endParaRPr lang="en-US"/>
          </a:p>
          <a:p>
            <a:r>
              <a:rPr lang="en-US"/>
              <a:t>For cooperation to be most effective, need a mix of contact at operational and senior levels. </a:t>
            </a:r>
          </a:p>
          <a:p>
            <a:endParaRPr lang="en-US"/>
          </a:p>
          <a:p>
            <a:r>
              <a:rPr lang="en-US"/>
              <a:t>You need to build trust at an organisational and personal level. Rely foremost on “informal” tools but info sharing powers, MOUs or other agreements support this when key evidence is located overseas</a:t>
            </a:r>
          </a:p>
          <a:p>
            <a:endParaRPr lang="en-US"/>
          </a:p>
          <a:p>
            <a:r>
              <a:rPr lang="en-US"/>
              <a:t>Mutual understanding builds resilience when decisions don’t go your way.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Rot="1" noChangeAspect="1" noChangeArrowheads="1"/>
          </p:cNvSpPr>
          <p:nvPr>
            <p:ph type="sldImg"/>
          </p:nvPr>
        </p:nvSpPr>
        <p:spPr/>
      </p:sp>
      <p:sp>
        <p:nvSpPr>
          <p:cNvPr id="30722" name="Rectangle 2"/>
          <p:cNvSpPr>
            <a:spLocks noGrp="1" noChangeArrowheads="1"/>
          </p:cNvSpPr>
          <p:nvPr>
            <p:ph type="body" idx="1"/>
          </p:nvPr>
        </p:nvSpPr>
        <p:spPr/>
        <p:txBody>
          <a:bodyPr/>
          <a:lstStyle/>
          <a:p>
            <a:r>
              <a:rPr lang="en-US" dirty="0"/>
              <a:t>Lessons </a:t>
            </a:r>
            <a:r>
              <a:rPr lang="en-US" dirty="0" smtClean="0"/>
              <a:t>learnt</a:t>
            </a:r>
            <a:endParaRPr lang="en-US" dirty="0"/>
          </a:p>
          <a:p>
            <a:r>
              <a:rPr lang="en-US" dirty="0"/>
              <a:t>The ‘soft convergence’ approach – where approaches to regulations are changed following discussion and broad agreement on key principles. is effectively facilitated by the CER and promoted by the ICN - works very well where your aim is to adopt similar procedures and analytical approaches to assessing conduct. ‘Soft’ convergence may sound insubstantial but the fact is that encouraging best practice in analysis in this way has been practical and very effective. </a:t>
            </a:r>
          </a:p>
          <a:p>
            <a:r>
              <a:rPr lang="en-US" dirty="0" smtClean="0"/>
              <a:t>The </a:t>
            </a:r>
            <a:r>
              <a:rPr lang="en-US" dirty="0"/>
              <a:t>Secretary General of the OECD </a:t>
            </a:r>
            <a:r>
              <a:rPr lang="en-US" dirty="0" err="1"/>
              <a:t>colourfully</a:t>
            </a:r>
            <a:r>
              <a:rPr lang="en-US" dirty="0"/>
              <a:t> referred to this process at the Global Forum on Competition in February this year as the competition communities’ “bazooka” for building cooperation.</a:t>
            </a:r>
          </a:p>
          <a:p>
            <a:r>
              <a:rPr lang="en-US" dirty="0" smtClean="0"/>
              <a:t>Some </a:t>
            </a:r>
            <a:r>
              <a:rPr lang="en-US" dirty="0"/>
              <a:t>issues we experienced in the past may not occur now. By working with our counterparts and private parties through forums such as the ICN we have developed new ways to coordinate investigations informally – e.g. through increased use of waivers. This work continues today in the ICN Cartel Working Group.</a:t>
            </a:r>
          </a:p>
          <a:p>
            <a:r>
              <a:rPr lang="en-US" dirty="0" smtClean="0"/>
              <a:t>With </a:t>
            </a:r>
            <a:r>
              <a:rPr lang="en-US" dirty="0"/>
              <a:t>many regulators, cultures, languages and stages of development may need some of the elements of more formal cooperative models such as the ECN to ensure you effectively coordinate on international matters– e.g. perhaps a dedicated officer at each agency devoted to cooperation and a secretariat to facilitate cooperation?</a:t>
            </a:r>
          </a:p>
          <a:p>
            <a:r>
              <a:rPr lang="en-US" dirty="0" smtClean="0"/>
              <a:t>Finally</a:t>
            </a:r>
            <a:r>
              <a:rPr lang="en-US" dirty="0"/>
              <a:t>, if you take a CER model, your cooperation framework need not be limited to ASEAN countries. CER was not mean to be a model that excludes others as exemplified by AANZFTA and both the ACCC’s and NZCC’s broad international approach to cooperation. It makes sense to start where you trade the most and are most comfortable but you want to create a model which facilitates broader cooperation.  ACCC and NZCC willing partners to as exemplified under AANZFTA.</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3783185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Rot="1" noChangeAspect="1" noChangeArrowheads="1"/>
          </p:cNvSpPr>
          <p:nvPr>
            <p:ph type="sldImg"/>
          </p:nvPr>
        </p:nvSpPr>
        <p:spPr/>
      </p:sp>
      <p:sp>
        <p:nvSpPr>
          <p:cNvPr id="6146" name="Rectangle 2"/>
          <p:cNvSpPr>
            <a:spLocks noGrp="1" noChangeArrowheads="1"/>
          </p:cNvSpPr>
          <p:nvPr>
            <p:ph type="body" idx="1"/>
          </p:nvPr>
        </p:nvSpPr>
        <p:spPr/>
        <p:txBody>
          <a:bodyPr/>
          <a:lstStyle/>
          <a:p>
            <a:r>
              <a:rPr lang="en-US" dirty="0"/>
              <a:t>Intro</a:t>
            </a:r>
          </a:p>
          <a:p>
            <a:pPr>
              <a:lnSpc>
                <a:spcPct val="100000"/>
              </a:lnSpc>
            </a:pPr>
            <a:r>
              <a:rPr lang="en-US" dirty="0"/>
              <a:t>The ACCC has worked with officials from many of the countries represented in this room for many year.  It is a great pleasure to see the development across ASEAN of competition law frameworks and a rapidly growing capacity to effectively implement and enforce compliance with competition </a:t>
            </a:r>
            <a:r>
              <a:rPr lang="en-US" dirty="0" smtClean="0"/>
              <a:t>laws.</a:t>
            </a:r>
          </a:p>
          <a:p>
            <a:pPr>
              <a:lnSpc>
                <a:spcPct val="100000"/>
              </a:lnSpc>
            </a:pPr>
            <a:r>
              <a:rPr lang="en-US" dirty="0"/>
              <a:t/>
            </a:r>
            <a:br>
              <a:rPr lang="en-US" dirty="0"/>
            </a:br>
            <a:r>
              <a:rPr lang="en-US" dirty="0"/>
              <a:t>Kate has done an excellent job covering the role of competition agencies [plus any additional observations] and the framework for cooperation between the ACCC and NZCC.  In my discussion I am going to focus on how this cooperation works in practice – explaining some of the ways in which we have learnt to cooperate more effectively over time and how the New Zealand / Australian example fits within the global efforts by competition regulators around the world (about 130 at last count) to cooperate in effectively combating anti-competitive conduct. </a:t>
            </a:r>
          </a:p>
          <a:p>
            <a:pPr>
              <a:lnSpc>
                <a:spcPct val="100000"/>
              </a:lnSpc>
            </a:pPr>
            <a:r>
              <a:rPr lang="en-US" dirty="0" smtClean="0"/>
              <a:t>To </a:t>
            </a:r>
            <a:r>
              <a:rPr lang="en-US" dirty="0"/>
              <a:t>this end my talk will cover two main themes – how we cooperate in practice and some lessons learned both along the way which we are still learning as our cooperation becomes deeper and more mature.  </a:t>
            </a:r>
          </a:p>
          <a:p>
            <a:pPr>
              <a:lnSpc>
                <a:spcPct val="100000"/>
              </a:lnSpc>
            </a:pPr>
            <a:r>
              <a:rPr lang="en-US" dirty="0"/>
              <a:t>Australia and New Zealand have much in common but there are also great differences between us which we value.  There is substantial convergence between us in some areas but also different approaches to suit our different circumstances which we each respect. </a:t>
            </a:r>
          </a:p>
          <a:p>
            <a:pPr>
              <a:lnSpc>
                <a:spcPct val="100000"/>
              </a:lnSpc>
            </a:pPr>
            <a:r>
              <a:rPr lang="en-US" dirty="0"/>
              <a:t>I hope there is something in what we share which may assist ASEAN agencies.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Rot="1" noChangeAspect="1" noChangeArrowheads="1"/>
          </p:cNvSpPr>
          <p:nvPr>
            <p:ph type="sldImg"/>
          </p:nvPr>
        </p:nvSpPr>
        <p:spPr/>
      </p:sp>
      <p:sp>
        <p:nvSpPr>
          <p:cNvPr id="8194" name="Rectangle 2"/>
          <p:cNvSpPr>
            <a:spLocks noGrp="1" noChangeArrowheads="1"/>
          </p:cNvSpPr>
          <p:nvPr>
            <p:ph type="body" idx="1"/>
          </p:nvPr>
        </p:nvSpPr>
        <p:spPr/>
        <p:txBody>
          <a:bodyPr/>
          <a:lstStyle/>
          <a:p>
            <a:pPr marL="34925" indent="-34925"/>
            <a:r>
              <a:rPr lang="en-US" dirty="0"/>
              <a:t>Kate has clearly explained the framework of arrangements between the ACCC and NZCC so I will not dwell on this, but it might be useful to quickly outline some of the mechanisms the ACCC has at its disposal to cooperate with other agencies and what information exchanges are permitted under each instrument. </a:t>
            </a:r>
          </a:p>
          <a:p>
            <a:pPr marL="34925" indent="-34925"/>
            <a:r>
              <a:rPr lang="en-US" dirty="0"/>
              <a:t>The ACCC is signatory to a number of Memorandums of Understanding promoting ongoing cooperation between competition agencies and setting mechanisms for such cooperation.  These MOUs promote cooperation in the development of best practices and, in some cases, the exchange of confidential information about the operations of an agency</a:t>
            </a:r>
            <a:r>
              <a:rPr lang="en-US" dirty="0" smtClean="0"/>
              <a:t>.</a:t>
            </a:r>
            <a:endParaRPr lang="en-US" dirty="0"/>
          </a:p>
          <a:p>
            <a:pPr marL="34925" indent="-34925"/>
            <a:r>
              <a:rPr lang="en-US" dirty="0"/>
              <a:t>Australia and a number of other jurisdictions has legislation such as the Mutual Assistance in Criminal Matters Act 1987 and the Mutual Assistance in Business Regulations Act 1992 that encourage international cooperation in regulations that can be applied to civil and criminal investigations.  This legislation allows the exchange of both Confidential Agency and Third Party information for use in current investigations</a:t>
            </a:r>
            <a:r>
              <a:rPr lang="en-US" dirty="0" smtClean="0"/>
              <a:t>.</a:t>
            </a:r>
            <a:endParaRPr lang="en-US" dirty="0"/>
          </a:p>
          <a:p>
            <a:pPr marL="34925" indent="-34925"/>
            <a:r>
              <a:rPr lang="en-US" dirty="0"/>
              <a:t>The Australian Government also entered a bilateral agreement with the Government of the United States of America providing for cooperation in antitrust enforcement matters.  The Agreement provides for the exchange of both confidential agency and third party information. </a:t>
            </a:r>
          </a:p>
          <a:p>
            <a:pPr marL="34925" indent="-34925"/>
            <a:r>
              <a:rPr lang="en-US" dirty="0"/>
              <a:t>Along with AANZFTA, Australia has  number of FTAs in force and a number in negotiation containing competition chapters.  These FTAs provide for the exchange of agency information only but may enhance the operation of other information sharing provisions</a:t>
            </a:r>
            <a:r>
              <a:rPr lang="en-US" dirty="0" smtClean="0"/>
              <a:t>.</a:t>
            </a:r>
            <a:endParaRPr lang="en-US" dirty="0"/>
          </a:p>
          <a:p>
            <a:pPr marL="34925" indent="-34925"/>
            <a:r>
              <a:rPr lang="en-US" dirty="0"/>
              <a:t>Section 155AAA of Australia’s competition and consumer protection law the Competition and Consumer Act 2010  allows the ACCC to unilaterally disclose Confidential Agency and Third Party Information to international counterparts in certain circumstances.</a:t>
            </a:r>
          </a:p>
          <a:p>
            <a:pPr marL="34925" indent="-34925"/>
            <a:r>
              <a:rPr lang="en-US" dirty="0"/>
              <a:t>Australia’s </a:t>
            </a:r>
            <a:r>
              <a:rPr lang="en-US" dirty="0" smtClean="0"/>
              <a:t>regime</a:t>
            </a:r>
            <a:endParaRPr lang="en-US" dirty="0"/>
          </a:p>
          <a:p>
            <a:pPr marL="34925" indent="-34925"/>
            <a:r>
              <a:rPr lang="en-US" dirty="0"/>
              <a:t>The ACCC is signatory to a number of Memorandums of Understanding promoting ongoing cooperation between competition agencies and setting mechanisms for such cooperation.  These MOUs allow the exchange of Confidential Agency Information only. Similarly, is party to a number of Free Trade Agreements with Competition Chapters that, through they encourage cooperation, provide at most for the exchange of Confidential Agency Information.</a:t>
            </a:r>
          </a:p>
          <a:p>
            <a:pPr marL="34925" indent="-34925"/>
            <a:r>
              <a:rPr lang="en-US" dirty="0" smtClean="0"/>
              <a:t>Consequently </a:t>
            </a:r>
            <a:r>
              <a:rPr lang="en-US" dirty="0"/>
              <a:t>there are three main mechanisms for either exchanging Confidential Third Party Information or facilitating its </a:t>
            </a:r>
            <a:r>
              <a:rPr lang="en-US" dirty="0" err="1"/>
              <a:t>siezure</a:t>
            </a:r>
            <a:r>
              <a:rPr lang="en-US" dirty="0"/>
              <a:t> by foreign agencies:</a:t>
            </a:r>
          </a:p>
          <a:p>
            <a:pPr marL="34925" indent="-34925">
              <a:buSzPct val="80000"/>
              <a:buFontTx/>
              <a:buChar char="•"/>
            </a:pPr>
            <a:r>
              <a:rPr lang="en-US" dirty="0"/>
              <a:t>Australia and a number of other jurisdictions has legislation such as the Mutual Assistance in Criminal Matters Act 1987 and the Mutual Assistance in Business Regulations Act 1992 that encourage international cooperation in regulations that can be applied to civil and criminal investigations.  This legislation allows the exchange of both Confidential Agency and Third Party information.</a:t>
            </a:r>
          </a:p>
          <a:p>
            <a:pPr marL="34925" indent="-34925">
              <a:buSzPct val="80000"/>
              <a:buFontTx/>
              <a:buChar char="•"/>
            </a:pPr>
            <a:r>
              <a:rPr lang="en-US" dirty="0"/>
              <a:t>The Australian Government entered a bilateral agreement with the Government of the United States of America providing for cooperation in antitrust enforcement matters.  The Agreement provides for the exchange of both confidential agency and third party information.</a:t>
            </a:r>
          </a:p>
          <a:p>
            <a:pPr marL="34925" indent="-34925">
              <a:buSzPct val="80000"/>
              <a:buFontTx/>
              <a:buChar char="•"/>
            </a:pPr>
            <a:r>
              <a:rPr lang="en-US" dirty="0"/>
              <a:t>Section 155AAA of Australia’s Competition and Consumer Act 2010  establishes substantial provisions to protect the disclosure of confidential information and permits the ACCC in appropriate circumstances to disclose Confidential Third Party Information to other regulators and its international counterparts.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Rot="1" noChangeAspect="1" noChangeArrowheads="1"/>
          </p:cNvSpPr>
          <p:nvPr>
            <p:ph type="sldImg"/>
          </p:nvPr>
        </p:nvSpPr>
        <p:spPr/>
      </p:sp>
      <p:sp>
        <p:nvSpPr>
          <p:cNvPr id="10242" name="Rectangle 2"/>
          <p:cNvSpPr>
            <a:spLocks noGrp="1" noChangeArrowheads="1"/>
          </p:cNvSpPr>
          <p:nvPr>
            <p:ph type="body" idx="1"/>
          </p:nvPr>
        </p:nvSpPr>
        <p:spPr/>
        <p:txBody>
          <a:bodyPr/>
          <a:lstStyle/>
          <a:p>
            <a:pPr marL="152400" indent="-152400"/>
            <a:r>
              <a:rPr lang="en-US"/>
              <a:t>Kate has explained that there are different ways in which we engage cooperatively.  I would summarise it as saying we engage in four main distinct ways:</a:t>
            </a:r>
          </a:p>
          <a:p>
            <a:pPr marL="152400" indent="-152400">
              <a:buSzPct val="80000"/>
              <a:buFontTx/>
              <a:buChar char="•"/>
            </a:pPr>
            <a:r>
              <a:rPr lang="en-US"/>
              <a:t>Capacity building – working closely with each other and other agencies to improve our capacity and effectiveness</a:t>
            </a:r>
          </a:p>
          <a:p>
            <a:pPr marL="152400" indent="-152400">
              <a:buSzPct val="80000"/>
              <a:buFontTx/>
              <a:buChar char="•"/>
            </a:pPr>
            <a:r>
              <a:rPr lang="en-US"/>
              <a:t>Informal enforcement and compliance cooperation at an operational level</a:t>
            </a:r>
          </a:p>
          <a:p>
            <a:pPr marL="152400" indent="-152400">
              <a:buSzPct val="80000"/>
              <a:buFontTx/>
              <a:buChar char="•"/>
            </a:pPr>
            <a:r>
              <a:rPr lang="en-US"/>
              <a:t>Formal engagement under our CER treaty which has lead to changes to our domestic legislation </a:t>
            </a:r>
          </a:p>
          <a:p>
            <a:pPr marL="152400" indent="-152400">
              <a:buSzPct val="80000"/>
              <a:buFontTx/>
              <a:buChar char="•"/>
            </a:pPr>
            <a:r>
              <a:rPr lang="en-US"/>
              <a:t>Formal cooperation using powers conferred under the legislative framework</a:t>
            </a:r>
          </a:p>
          <a:p>
            <a:pPr marL="152400" indent="-152400"/>
            <a:r>
              <a:rPr lang="en-US"/>
              <a:t>I will now talk some more about these ways in which we engage with each other.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Rot="1" noChangeAspect="1" noChangeArrowheads="1"/>
          </p:cNvSpPr>
          <p:nvPr>
            <p:ph type="sldImg"/>
          </p:nvPr>
        </p:nvSpPr>
        <p:spPr/>
      </p:sp>
      <p:sp>
        <p:nvSpPr>
          <p:cNvPr id="12290" name="Rectangle 2"/>
          <p:cNvSpPr>
            <a:spLocks noGrp="1" noChangeArrowheads="1"/>
          </p:cNvSpPr>
          <p:nvPr>
            <p:ph type="body" idx="1"/>
          </p:nvPr>
        </p:nvSpPr>
        <p:spPr>
          <a:xfrm>
            <a:off x="882526" y="4681637"/>
            <a:ext cx="4990783" cy="4472702"/>
          </a:xfrm>
        </p:spPr>
        <p:txBody>
          <a:bodyPr/>
          <a:lstStyle/>
          <a:p>
            <a:r>
              <a:rPr lang="en-US" sz="1200" dirty="0"/>
              <a:t>Cooperating on the development of best practices</a:t>
            </a:r>
          </a:p>
          <a:p>
            <a:r>
              <a:rPr lang="en-US" sz="1200" dirty="0"/>
              <a:t>It is not only laws which impact businesses when they seek to trade. Agency’s approaches to addressing competition issues impact businesses. This is </a:t>
            </a:r>
            <a:r>
              <a:rPr lang="en-US" sz="1200" dirty="0" err="1"/>
              <a:t>recognised</a:t>
            </a:r>
            <a:r>
              <a:rPr lang="en-US" sz="1200" dirty="0"/>
              <a:t> by the goals of the leading agency to agency international forum for competition regulators, the International Competition Network (or ICN as it is known</a:t>
            </a:r>
            <a:r>
              <a:rPr lang="en-US" sz="1200" dirty="0" smtClean="0"/>
              <a:t>).</a:t>
            </a:r>
            <a:endParaRPr lang="en-US" sz="1200" dirty="0"/>
          </a:p>
          <a:p>
            <a:r>
              <a:rPr lang="en-US" sz="1200" dirty="0"/>
              <a:t>The ICN was formed in recognition that economic </a:t>
            </a:r>
            <a:r>
              <a:rPr lang="en-US" sz="1200" dirty="0" err="1"/>
              <a:t>globalisation</a:t>
            </a:r>
            <a:r>
              <a:rPr lang="en-US" sz="1200" dirty="0"/>
              <a:t> has resulted in an increasing number of investigations and reviews of mergers, cartels and unilateral conduct that transcend jurisdictional boundaries. Agencies need to cooperate with each other on cross-border cases in order to reduce the risk of: (</a:t>
            </a:r>
            <a:r>
              <a:rPr lang="en-US" sz="1200" dirty="0" err="1"/>
              <a:t>i</a:t>
            </a:r>
            <a:r>
              <a:rPr lang="en-US" sz="1200" dirty="0"/>
              <a:t>) sub-optimal enforcement if an agency only has a partial picture of the situation; and (ii) inconsistent outcomes if different jurisdictions reach different conclusions about the same practice. The ICN helps facilitate cooperation and convergence, where appropriate. This is good for competition agencies, governments, businesses, and ultimately consumers</a:t>
            </a:r>
            <a:r>
              <a:rPr lang="en-US" sz="1200" dirty="0" smtClean="0"/>
              <a:t>.</a:t>
            </a:r>
            <a:endParaRPr lang="en-US" sz="1200" dirty="0"/>
          </a:p>
          <a:p>
            <a:r>
              <a:rPr lang="en-US" sz="1200" dirty="0"/>
              <a:t>The ICN provides competition authorities with a specialized yet informal venue for maintaining regular contacts and addressing practical competition concerns. This allows for a dynamic dialogue that serves to build consensus and convergence towards sound competition policy principles across the global antitrust community</a:t>
            </a:r>
            <a:r>
              <a:rPr lang="en-US" sz="1200" dirty="0" smtClean="0"/>
              <a:t>.</a:t>
            </a:r>
            <a:r>
              <a:rPr lang="en-US" sz="1200" dirty="0"/>
              <a:t/>
            </a:r>
            <a:br>
              <a:rPr lang="en-US" sz="1200" dirty="0"/>
            </a:br>
            <a:r>
              <a:rPr lang="en-US" sz="1200" dirty="0"/>
              <a:t>The ICN is unique as it is the only international body devoted exclusively to competition law enforcement and its members represent national and multinational competition authorities. Members produce work products through their involvement in flexible project-oriented and results-based working groups. Working group members work together largely by Internet, telephone, teleseminars and webinars. Annual conferences and workshops provide opportunities to discuss working group projects and their implications for enforcement. </a:t>
            </a:r>
          </a:p>
          <a:p>
            <a:r>
              <a:rPr lang="en-US" sz="1200" dirty="0"/>
              <a:t>The ICN does not exercise any rule-making function. Where the ICN reaches consensus on recommendations, or "best practices", arising from the projects, individual competition authorities decide whether and how to implement the recommendations, through unilateral, bilateral or multilateral arrangements, as appropriate</a:t>
            </a:r>
            <a:r>
              <a:rPr lang="en-US" sz="1200" dirty="0" smtClean="0"/>
              <a:t>.</a:t>
            </a:r>
            <a:endParaRPr lang="en-US" sz="1200" dirty="0"/>
          </a:p>
          <a:p>
            <a:r>
              <a:rPr lang="en-US" sz="1200" dirty="0"/>
              <a:t>In its short 13 year history, the ICN has grown from a forum of 16 to 127 competition regulators. This alone reflects the desire for and success of its mission. During this time it has had some key successes in developing more consistent and effective approaches to  assessing mergers, identifying and prosecuting cartels and considering the impact of unilateral conduct (or misuse of market power as it is known in Australia</a:t>
            </a:r>
            <a:r>
              <a:rPr lang="en-US" sz="1200" dirty="0" smtClean="0"/>
              <a:t>).</a:t>
            </a:r>
            <a:endParaRPr lang="en-US" sz="1200" dirty="0"/>
          </a:p>
          <a:p>
            <a:r>
              <a:rPr lang="en-US" sz="1200" dirty="0"/>
              <a:t>The close links in Trans-Tasman trade makes need for this between Australia and New Zealand  more acute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Rot="1" noChangeAspect="1" noChangeArrowheads="1"/>
          </p:cNvSpPr>
          <p:nvPr>
            <p:ph type="sldImg"/>
          </p:nvPr>
        </p:nvSpPr>
        <p:spPr/>
      </p:sp>
      <p:sp>
        <p:nvSpPr>
          <p:cNvPr id="14338" name="Rectangle 2"/>
          <p:cNvSpPr>
            <a:spLocks noGrp="1" noChangeArrowheads="1"/>
          </p:cNvSpPr>
          <p:nvPr>
            <p:ph type="body" idx="1"/>
          </p:nvPr>
        </p:nvSpPr>
        <p:spPr/>
        <p:txBody>
          <a:bodyPr/>
          <a:lstStyle/>
          <a:p>
            <a:pPr marL="115888" indent="-115888"/>
            <a:r>
              <a:rPr lang="en-US" dirty="0"/>
              <a:t>Cooperating on the development of best practices</a:t>
            </a:r>
          </a:p>
          <a:p>
            <a:pPr marL="115888" indent="-115888"/>
            <a:r>
              <a:rPr lang="en-US" dirty="0"/>
              <a:t>The ACCC and NZCC work together both through forums like the ICN and bilaterally to discuss approaches to key issues facing competition regulators. As discussed by Kate, we assist each other on key issues facing each agency such as responding to law reforms and competition issues. This can range from picking up the phone, sending an email request to arranging a high level delegation.  We share information on compliance campaigns we have conducted to encourage businesses understanding of and compliance with competition laws. What worked and what we would do differently if we had our time again. </a:t>
            </a:r>
          </a:p>
          <a:p>
            <a:pPr marL="115888" indent="-115888"/>
            <a:r>
              <a:rPr lang="en-US" dirty="0"/>
              <a:t>A key area for cooperation on best practices is in the development of guidance or internal procedures for investigating potential contraventions of the competition law. </a:t>
            </a:r>
            <a:br>
              <a:rPr lang="en-US" dirty="0"/>
            </a:br>
            <a:r>
              <a:rPr lang="en-US" dirty="0" smtClean="0"/>
              <a:t>As </a:t>
            </a:r>
            <a:r>
              <a:rPr lang="en-US" dirty="0"/>
              <a:t>they are attempts to capture complex economic concepts, identifying contraventions of competition laws is a complex process both for regulators and those who advise businesses on competition laws. Guidelines on analytical approaches to assessing complex issues can be beneficial in this context. For example, a competition regulator’s Merger Guidelines often provide invaluable guidance as to how a merger will be assessed and the factors that will likely be taken into account to determine whether the merger will contravene competition laws. </a:t>
            </a:r>
          </a:p>
          <a:p>
            <a:pPr marL="115888" indent="-115888">
              <a:buFontTx/>
              <a:buAutoNum type="arabicPeriod"/>
            </a:pPr>
            <a:r>
              <a:rPr lang="en-US" dirty="0"/>
              <a:t>By their nature, competition regulators need to be robust institutions. To be effective, regulators agencies must stand up to some of the biggest companies in their economy and major vested interests with powerful connections. People who are the subject of an investigation threatening their profits will, quite rationally, seek to attack a regulator’s processes if they do not stand up to scrutiny.  </a:t>
            </a:r>
          </a:p>
          <a:p>
            <a:pPr marL="115888" indent="-115888">
              <a:buFontTx/>
              <a:buAutoNum type="arabicPeriod"/>
            </a:pPr>
            <a:r>
              <a:rPr lang="en-US" dirty="0"/>
              <a:t>Regulators are privy to confidential and potentially valuable business information which must be kept confidential.  </a:t>
            </a:r>
          </a:p>
          <a:p>
            <a:pPr marL="115888" indent="-115888">
              <a:buFontTx/>
              <a:buAutoNum type="arabicPeriod"/>
            </a:pPr>
            <a:r>
              <a:rPr lang="en-US" dirty="0"/>
              <a:t>Finally, the key weapon in a competition regulator’s arsenal in detecting and stopping cartel conduct has been the development of so called immunity or leniency policies. In short these policies encourage member’s of cartels to come forward and disclose the existence of a cartel, in return for complete immunity from court action or prosecution by the competition regulator. If you are not first through the door, however, you will not receive such immunity and in Australia this means facing substantial penalties and, for individuals, up to ten years in jail. The system has proven very effective globally but we have also seen that, in a process where the stakes are this high needs, one mistake by a competition regulator (or other government authority) can bring the system down. </a:t>
            </a:r>
          </a:p>
          <a:p>
            <a:pPr marL="115888" indent="-115888"/>
            <a:r>
              <a:rPr lang="en-US" dirty="0" smtClean="0"/>
              <a:t>Competition </a:t>
            </a:r>
            <a:r>
              <a:rPr lang="en-US" dirty="0"/>
              <a:t>regulators need clear, transparent and robust analytical and procedural frameworks for conducting investigations. In these areas the ACCC and NZCC, along with competition regulators around the world, have worked and continue to together to develop these frameworks</a:t>
            </a:r>
            <a:r>
              <a:rPr lang="en-US" dirty="0" smtClean="0"/>
              <a:t>.</a:t>
            </a:r>
            <a:endParaRPr lang="en-US" dirty="0"/>
          </a:p>
          <a:p>
            <a:pPr marL="115888" indent="-115888"/>
            <a:r>
              <a:rPr lang="en-US" dirty="0"/>
              <a:t>When we are undergoing a revision of a policy, such as the ACCC’s current review of its Immunity Policy, it discusses its proposed changes with the NZCC. Such discussions can be as simple as sending an email or picking up the phone, or may take place in a more formal manner. On an ongoing basis we also discuss agency developments in bilateral and trilateral calls. The ACCC, NZCC and CCS have entered an informal arrangement where we discuss by teleconference – approximately quarterly – agency developments in the areas of cartels and abuse of dominance. </a:t>
            </a:r>
          </a:p>
          <a:p>
            <a:pPr marL="115888" indent="-115888"/>
            <a:r>
              <a:rPr lang="en-US" dirty="0"/>
              <a:t>As the ACCC and NZCC also have responsibilities for consumer protection, we discuss best practices on these issues too. In this context the ACCC and NZCC are co-chairs of a key working group on developing the intelligence capability of the International Consumer Protection and Enforcement Network – the ICN of the consumer world –driving changes which we hope will have an impact globally on how regulators identify and combat problematic marketing practices of global firms.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Rot="1" noChangeAspect="1" noChangeArrowheads="1"/>
          </p:cNvSpPr>
          <p:nvPr>
            <p:ph type="sldImg"/>
          </p:nvPr>
        </p:nvSpPr>
        <p:spPr/>
      </p:sp>
      <p:sp>
        <p:nvSpPr>
          <p:cNvPr id="16386" name="Rectangle 2"/>
          <p:cNvSpPr>
            <a:spLocks noGrp="1" noChangeArrowheads="1"/>
          </p:cNvSpPr>
          <p:nvPr>
            <p:ph type="body" idx="1"/>
          </p:nvPr>
        </p:nvSpPr>
        <p:spPr/>
        <p:txBody>
          <a:bodyPr/>
          <a:lstStyle/>
          <a:p>
            <a:r>
              <a:rPr lang="en-US"/>
              <a:t>Informal Cooperation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Rot="1" noChangeAspect="1" noChangeArrowheads="1"/>
          </p:cNvSpPr>
          <p:nvPr>
            <p:ph type="sldImg"/>
          </p:nvPr>
        </p:nvSpPr>
        <p:spPr/>
      </p:sp>
      <p:sp>
        <p:nvSpPr>
          <p:cNvPr id="18434" name="Rectangle 2"/>
          <p:cNvSpPr>
            <a:spLocks noGrp="1" noChangeArrowheads="1"/>
          </p:cNvSpPr>
          <p:nvPr>
            <p:ph type="body" idx="1"/>
          </p:nvPr>
        </p:nvSpPr>
        <p:spPr/>
        <p:txBody>
          <a:bodyPr/>
          <a:lstStyle/>
          <a:p>
            <a:pPr marL="131763" indent="-131763"/>
            <a:r>
              <a:rPr lang="en-US" dirty="0"/>
              <a:t>Informal </a:t>
            </a:r>
            <a:r>
              <a:rPr lang="en-US" dirty="0" smtClean="0"/>
              <a:t>Cooperation</a:t>
            </a:r>
            <a:endParaRPr lang="en-US" dirty="0"/>
          </a:p>
          <a:p>
            <a:pPr marL="131763" indent="-131763"/>
            <a:r>
              <a:rPr lang="en-US" dirty="0"/>
              <a:t>1. It helps to identify if a competition concern is likely to arise in your </a:t>
            </a:r>
            <a:r>
              <a:rPr lang="en-US" dirty="0" smtClean="0"/>
              <a:t>jurisdiction</a:t>
            </a:r>
            <a:endParaRPr lang="en-US" dirty="0"/>
          </a:p>
          <a:p>
            <a:pPr marL="131763" indent="-131763">
              <a:buSzPct val="80000"/>
              <a:buFontTx/>
              <a:buChar char="•"/>
            </a:pPr>
            <a:r>
              <a:rPr lang="en-US" dirty="0"/>
              <a:t>Competition issues often cross borders, but often have different effects in different markets.  Market dynamics differ based on geography. </a:t>
            </a:r>
          </a:p>
          <a:p>
            <a:pPr marL="131763" indent="-131763">
              <a:buSzPct val="80000"/>
              <a:buFontTx/>
              <a:buChar char="•"/>
            </a:pPr>
            <a:r>
              <a:rPr lang="en-US" dirty="0"/>
              <a:t>This most obviously occurs in mergers. It may be that an international merger may lead to a near monopoly in one jurisdiction and increase competition in another by creating a stronger competitor. More subtly though, demand preferences, domestic regulations or barriers to entry based on local conditions (such as access to infrastructure or resources) may make a merger a concern in one jurisdiction but not another.</a:t>
            </a:r>
          </a:p>
          <a:p>
            <a:pPr marL="131763" indent="-131763">
              <a:buSzPct val="80000"/>
              <a:buFontTx/>
              <a:buChar char="•"/>
            </a:pPr>
            <a:r>
              <a:rPr lang="en-US" dirty="0"/>
              <a:t>However, it also happens in international cartels. Where a cartel arrangement is entered overseas and put into effect around the world, it may not be clear what the impact on your domestic markets have been. Cooperation with other agencies you trust can help you determine whether the cartel was likely to have had a discernible impact on your domestic market</a:t>
            </a:r>
            <a:r>
              <a:rPr lang="en-US" dirty="0" smtClean="0"/>
              <a:t>.</a:t>
            </a:r>
            <a:endParaRPr lang="en-US" dirty="0"/>
          </a:p>
          <a:p>
            <a:pPr marL="457200" lvl="1" indent="-228600">
              <a:buSzPct val="80000"/>
              <a:buFontTx/>
              <a:buChar char="•"/>
            </a:pPr>
            <a:r>
              <a:rPr lang="en-US" dirty="0"/>
              <a:t>ACCC/NZCC Staff visits re cartel cases examples</a:t>
            </a:r>
          </a:p>
          <a:p>
            <a:pPr marL="457200" lvl="1" indent="-228600">
              <a:buSzPct val="80000"/>
              <a:buFontTx/>
              <a:buChar char="•"/>
            </a:pPr>
            <a:r>
              <a:rPr lang="en-US" dirty="0"/>
              <a:t>Freight Cartel </a:t>
            </a:r>
            <a:r>
              <a:rPr lang="en-US" dirty="0" smtClean="0"/>
              <a:t>case</a:t>
            </a:r>
            <a:endParaRPr lang="en-US" dirty="0"/>
          </a:p>
          <a:p>
            <a:pPr marL="131763" indent="-131763"/>
            <a:r>
              <a:rPr lang="en-US" dirty="0"/>
              <a:t>2. It helps you constructively </a:t>
            </a:r>
            <a:r>
              <a:rPr lang="en-US" dirty="0" err="1"/>
              <a:t>analyse</a:t>
            </a:r>
            <a:r>
              <a:rPr lang="en-US" dirty="0"/>
              <a:t> your case theory </a:t>
            </a:r>
          </a:p>
          <a:p>
            <a:pPr marL="131763" indent="-131763"/>
            <a:r>
              <a:rPr lang="en-US" dirty="0"/>
              <a:t>Competition law attempts to create prohibitions based on economic principles. </a:t>
            </a:r>
          </a:p>
          <a:p>
            <a:pPr marL="131763" indent="-131763">
              <a:buSzPct val="80000"/>
              <a:buFontTx/>
              <a:buChar char="•"/>
            </a:pPr>
            <a:r>
              <a:rPr lang="en-US" dirty="0"/>
              <a:t>Police are usually confronted with this dilemma - a crime has occurred, who did it and how do I prove that they did it? Conversely, competition regulators are usually confronted with this dilemma – a transaction has occurred, and we know who did it, but was it against the law? Across the millions of transactions which occur in an economy every day, the answer is almost always “no.” </a:t>
            </a:r>
          </a:p>
          <a:p>
            <a:pPr marL="131763" indent="-131763">
              <a:buSzPct val="80000"/>
              <a:buFontTx/>
              <a:buChar char="•"/>
            </a:pPr>
            <a:r>
              <a:rPr lang="en-US" dirty="0"/>
              <a:t>Competition agencies need to identify those few transactions which are suspect. They then need to spend considerable effort to determine whether they in fact contravene the law. This enquiry often includes substantive questions of whether we have jurisdiction and whether there is sufficient evidence to establish that the conduct in fact lessened competition or in the case of cartels amounted to a prohibited arrangement.</a:t>
            </a:r>
          </a:p>
          <a:p>
            <a:pPr marL="131763" indent="-131763">
              <a:buSzPct val="80000"/>
              <a:buFontTx/>
              <a:buChar char="•"/>
            </a:pPr>
            <a:r>
              <a:rPr lang="en-US" dirty="0"/>
              <a:t>When multiple agencies around the world are examining the same conduct, even if the impact on markets may differ, it makes sense to discuss your case theory. </a:t>
            </a:r>
          </a:p>
          <a:p>
            <a:pPr marL="131763" indent="-131763">
              <a:buSzPct val="80000"/>
              <a:buFontTx/>
              <a:buChar char="•"/>
            </a:pPr>
            <a:r>
              <a:rPr lang="en-US" dirty="0"/>
              <a:t>This commonly occurs in merger investigations where merger parties generally have an incentive to cooperate with regulators as the efficient analysis of such transactions drives timely and economically efficient outcomes.</a:t>
            </a:r>
          </a:p>
          <a:p>
            <a:pPr marL="131763" indent="-131763">
              <a:buSzPct val="80000"/>
              <a:buFontTx/>
              <a:buChar char="•"/>
            </a:pPr>
            <a:r>
              <a:rPr lang="en-US" dirty="0"/>
              <a:t>Example</a:t>
            </a:r>
          </a:p>
          <a:p>
            <a:pPr marL="457200" lvl="1" indent="-228600">
              <a:buSzPct val="80000"/>
              <a:buFontTx/>
              <a:buChar char="•"/>
            </a:pPr>
            <a:r>
              <a:rPr lang="en-US" dirty="0"/>
              <a:t>Australia and New Zealand have a unique cross-appointment of commissioners to examine Trans-Tasman mergers and acquisitions. NZCC Chairman Mark Berry has been appointed an associate commissioner to the ACCC and ACCC Commissioner Jill Walker has been appointed an Associate Commissioner to the NZCC for such cases. This cross-appointment function has been enabled by legislation but on a case by case basis occurs informally – with each Commissioner subject to confidentiality arrangements of each country regarding the use of merger party information where waivers are not in place permitting the exchange of such information (of course, as a matter of practice they usually are in place).</a:t>
            </a:r>
          </a:p>
          <a:p>
            <a:pPr marL="457200" lvl="1" indent="-228600">
              <a:buSzPct val="80000"/>
              <a:buFontTx/>
              <a:buChar char="•"/>
            </a:pPr>
            <a:endParaRPr lang="en-US" dirty="0"/>
          </a:p>
          <a:p>
            <a:pPr marL="131763" indent="-131763"/>
            <a:r>
              <a:rPr lang="en-US" dirty="0"/>
              <a:t>3. It helps you coordinate international investigations</a:t>
            </a:r>
          </a:p>
          <a:p>
            <a:pPr marL="131763" indent="-131763">
              <a:buSzPct val="80000"/>
              <a:buFontTx/>
              <a:buChar char="•"/>
            </a:pPr>
            <a:r>
              <a:rPr lang="en-US" dirty="0"/>
              <a:t>With around 130 competition regulators in the world, where companies are subject to investigations in multiple jurisdictions, competition regulators can easily trip over each other if they do not coordinate their work. </a:t>
            </a:r>
          </a:p>
          <a:p>
            <a:pPr marL="131763" indent="-131763">
              <a:buSzPct val="80000"/>
              <a:buFontTx/>
              <a:buChar char="•"/>
            </a:pPr>
            <a:r>
              <a:rPr lang="en-US" dirty="0"/>
              <a:t>Competition regulators:</a:t>
            </a:r>
          </a:p>
          <a:p>
            <a:pPr marL="457200" lvl="1" indent="-228600">
              <a:buSzPct val="80000"/>
              <a:buFontTx/>
              <a:buChar char="•"/>
            </a:pPr>
            <a:r>
              <a:rPr lang="en-US" dirty="0"/>
              <a:t>coordinate raids on premises;</a:t>
            </a:r>
          </a:p>
          <a:p>
            <a:pPr marL="457200" lvl="1" indent="-228600">
              <a:buSzPct val="80000"/>
              <a:buFontTx/>
              <a:buChar char="•"/>
            </a:pPr>
            <a:r>
              <a:rPr lang="en-US" dirty="0"/>
              <a:t>coordinate availability of use of witnesses; </a:t>
            </a:r>
          </a:p>
          <a:p>
            <a:pPr marL="457200" lvl="1" indent="-228600">
              <a:buSzPct val="80000"/>
              <a:buFontTx/>
              <a:buChar char="•"/>
            </a:pPr>
            <a:r>
              <a:rPr lang="en-US" dirty="0"/>
              <a:t>discuss sources of evidence; and </a:t>
            </a:r>
          </a:p>
          <a:p>
            <a:pPr marL="457200" lvl="1" indent="-228600">
              <a:buSzPct val="80000"/>
              <a:buFontTx/>
              <a:buChar char="•"/>
            </a:pPr>
            <a:r>
              <a:rPr lang="en-US" dirty="0"/>
              <a:t>discuss whether disclosure of documents has been sufficient. </a:t>
            </a:r>
          </a:p>
          <a:p>
            <a:pPr marL="131763" indent="-131763">
              <a:buSzPct val="80000"/>
              <a:buFontTx/>
              <a:buChar char="•"/>
            </a:pPr>
            <a:r>
              <a:rPr lang="en-US" dirty="0"/>
              <a:t>Examples</a:t>
            </a:r>
          </a:p>
          <a:p>
            <a:pPr marL="457200" lvl="1" indent="-228600">
              <a:buSzPct val="80000"/>
              <a:buFontTx/>
              <a:buChar char="•"/>
            </a:pPr>
            <a:r>
              <a:rPr lang="en-US" dirty="0"/>
              <a:t>ACCC/NZCC monthly call re cartels and waiver cooperation</a:t>
            </a:r>
          </a:p>
          <a:p>
            <a:pPr marL="457200" lvl="1" indent="-228600">
              <a:buSzPct val="80000"/>
              <a:buFontTx/>
              <a:buChar char="•"/>
            </a:pPr>
            <a:r>
              <a:rPr lang="en-US" dirty="0"/>
              <a:t>Cooperation under waivers in merger matters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Rot="1" noChangeAspect="1" noChangeArrowheads="1"/>
          </p:cNvSpPr>
          <p:nvPr>
            <p:ph type="sldImg"/>
          </p:nvPr>
        </p:nvSpPr>
        <p:spPr/>
      </p:sp>
      <p:sp>
        <p:nvSpPr>
          <p:cNvPr id="20482" name="Rectangle 2"/>
          <p:cNvSpPr>
            <a:spLocks noGrp="1" noChangeArrowheads="1"/>
          </p:cNvSpPr>
          <p:nvPr>
            <p:ph type="body" idx="1"/>
          </p:nvPr>
        </p:nvSpPr>
        <p:spPr/>
        <p:txBody>
          <a:bodyPr/>
          <a:lstStyle/>
          <a:p>
            <a:r>
              <a:rPr lang="en-US"/>
              <a:t>Formal Cooperation</a:t>
            </a:r>
          </a:p>
          <a:p>
            <a:endParaRPr lang="en-US"/>
          </a:p>
          <a:p>
            <a:r>
              <a:rPr lang="en-US"/>
              <a:t>See slide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extLst>
      <p:ext uri="{BB962C8B-B14F-4D97-AF65-F5344CB8AC3E}">
        <p14:creationId xmlns:p14="http://schemas.microsoft.com/office/powerpoint/2010/main" val="3217804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043362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2075"/>
            <a:ext cx="2057400" cy="603408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92075"/>
            <a:ext cx="60198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493286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extLst>
      <p:ext uri="{BB962C8B-B14F-4D97-AF65-F5344CB8AC3E}">
        <p14:creationId xmlns:p14="http://schemas.microsoft.com/office/powerpoint/2010/main" val="2122777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692846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4618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546225" y="4364038"/>
            <a:ext cx="31242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822825" y="4364038"/>
            <a:ext cx="31242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31575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295156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074021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6570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667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376887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11234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7161840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3363" y="1771650"/>
            <a:ext cx="1943100" cy="495458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754063" y="1771650"/>
            <a:ext cx="5676900" cy="4954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933177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45118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406692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389757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023462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285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0479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90373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pic>
        <p:nvPicPr>
          <p:cNvPr id="1025" name="Picture 1" descr="image1.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6" name="Rectangle 2"/>
          <p:cNvSpPr>
            <a:spLocks noGrp="1"/>
          </p:cNvSpPr>
          <p:nvPr>
            <p:ph type="title"/>
          </p:nvPr>
        </p:nvSpPr>
        <p:spPr bwMode="auto">
          <a:xfrm>
            <a:off x="457200" y="92075"/>
            <a:ext cx="8229600" cy="150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p:titleStyle>
    <p:bodyStyle>
      <a:lvl1pPr algn="ctr" rtl="0" fontAlgn="base" hangingPunct="0">
        <a:spcBef>
          <a:spcPct val="0"/>
        </a:spcBef>
        <a:spcAft>
          <a:spcPct val="0"/>
        </a:spcAft>
        <a:defRPr sz="3600">
          <a:solidFill>
            <a:srgbClr val="4F2D7F"/>
          </a:solidFill>
          <a:latin typeface="+mn-lt"/>
          <a:ea typeface="+mn-ea"/>
          <a:cs typeface="+mn-cs"/>
          <a:sym typeface="Helvetica" charset="0"/>
        </a:defRPr>
      </a:lvl1pPr>
      <a:lvl2pPr algn="ctr" rtl="0" fontAlgn="base" hangingPunct="0">
        <a:spcBef>
          <a:spcPct val="0"/>
        </a:spcBef>
        <a:spcAft>
          <a:spcPct val="0"/>
        </a:spcAft>
        <a:defRPr sz="3600">
          <a:solidFill>
            <a:srgbClr val="4F2D7F"/>
          </a:solidFill>
          <a:latin typeface="+mn-lt"/>
          <a:ea typeface="+mn-ea"/>
          <a:cs typeface="+mn-cs"/>
          <a:sym typeface="Helvetica" charset="0"/>
        </a:defRPr>
      </a:lvl2pPr>
      <a:lvl3pPr algn="ctr" rtl="0" fontAlgn="base" hangingPunct="0">
        <a:spcBef>
          <a:spcPct val="0"/>
        </a:spcBef>
        <a:spcAft>
          <a:spcPct val="0"/>
        </a:spcAft>
        <a:defRPr sz="3600">
          <a:solidFill>
            <a:srgbClr val="4F2D7F"/>
          </a:solidFill>
          <a:latin typeface="+mn-lt"/>
          <a:ea typeface="+mn-ea"/>
          <a:cs typeface="+mn-cs"/>
          <a:sym typeface="Helvetica" charset="0"/>
        </a:defRPr>
      </a:lvl3pPr>
      <a:lvl4pPr algn="ctr" rtl="0" fontAlgn="base" hangingPunct="0">
        <a:spcBef>
          <a:spcPct val="0"/>
        </a:spcBef>
        <a:spcAft>
          <a:spcPct val="0"/>
        </a:spcAft>
        <a:defRPr sz="3600">
          <a:solidFill>
            <a:srgbClr val="4F2D7F"/>
          </a:solidFill>
          <a:latin typeface="+mn-lt"/>
          <a:ea typeface="+mn-ea"/>
          <a:cs typeface="+mn-cs"/>
          <a:sym typeface="Helvetica" charset="0"/>
        </a:defRPr>
      </a:lvl4pPr>
      <a:lvl5pPr algn="ctr" rtl="0" fontAlgn="base" hangingPunct="0">
        <a:spcBef>
          <a:spcPct val="0"/>
        </a:spcBef>
        <a:spcAft>
          <a:spcPct val="0"/>
        </a:spcAft>
        <a:defRPr sz="3600">
          <a:solidFill>
            <a:srgbClr val="4F2D7F"/>
          </a:solidFill>
          <a:latin typeface="+mn-lt"/>
          <a:ea typeface="+mn-ea"/>
          <a:cs typeface="+mn-cs"/>
          <a:sym typeface="Helvetica" charset="0"/>
        </a:defRPr>
      </a:lvl5pPr>
      <a:lvl6pPr marL="457200" algn="ctr" rtl="0" fontAlgn="base" hangingPunct="0">
        <a:spcBef>
          <a:spcPct val="0"/>
        </a:spcBef>
        <a:spcAft>
          <a:spcPct val="0"/>
        </a:spcAft>
        <a:defRPr sz="3600">
          <a:solidFill>
            <a:srgbClr val="4F2D7F"/>
          </a:solidFill>
          <a:latin typeface="+mn-lt"/>
          <a:ea typeface="+mn-ea"/>
          <a:cs typeface="+mn-cs"/>
          <a:sym typeface="Helvetica" charset="0"/>
        </a:defRPr>
      </a:lvl6pPr>
      <a:lvl7pPr marL="914400" algn="ctr" rtl="0" fontAlgn="base" hangingPunct="0">
        <a:spcBef>
          <a:spcPct val="0"/>
        </a:spcBef>
        <a:spcAft>
          <a:spcPct val="0"/>
        </a:spcAft>
        <a:defRPr sz="3600">
          <a:solidFill>
            <a:srgbClr val="4F2D7F"/>
          </a:solidFill>
          <a:latin typeface="+mn-lt"/>
          <a:ea typeface="+mn-ea"/>
          <a:cs typeface="+mn-cs"/>
          <a:sym typeface="Helvetica" charset="0"/>
        </a:defRPr>
      </a:lvl7pPr>
      <a:lvl8pPr marL="1371600" algn="ctr" rtl="0" fontAlgn="base" hangingPunct="0">
        <a:spcBef>
          <a:spcPct val="0"/>
        </a:spcBef>
        <a:spcAft>
          <a:spcPct val="0"/>
        </a:spcAft>
        <a:defRPr sz="3600">
          <a:solidFill>
            <a:srgbClr val="4F2D7F"/>
          </a:solidFill>
          <a:latin typeface="+mn-lt"/>
          <a:ea typeface="+mn-ea"/>
          <a:cs typeface="+mn-cs"/>
          <a:sym typeface="Helvetica" charset="0"/>
        </a:defRPr>
      </a:lvl8pPr>
      <a:lvl9pPr marL="1828800" algn="ctr" rtl="0" fontAlgn="base" hangingPunct="0">
        <a:spcBef>
          <a:spcPct val="0"/>
        </a:spcBef>
        <a:spcAft>
          <a:spcPct val="0"/>
        </a:spcAft>
        <a:defRPr sz="3600">
          <a:solidFill>
            <a:srgbClr val="4F2D7F"/>
          </a:solidFill>
          <a:latin typeface="+mn-lt"/>
          <a:ea typeface="+mn-ea"/>
          <a:cs typeface="+mn-cs"/>
          <a:sym typeface="Helvetic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pic>
        <p:nvPicPr>
          <p:cNvPr id="2049" name="Picture 1" descr="image1.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0" name="Picture 2" descr="image2.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Rectangle 3"/>
          <p:cNvSpPr>
            <a:spLocks noGrp="1"/>
          </p:cNvSpPr>
          <p:nvPr>
            <p:ph type="title"/>
          </p:nvPr>
        </p:nvSpPr>
        <p:spPr bwMode="auto">
          <a:xfrm>
            <a:off x="754063" y="1771650"/>
            <a:ext cx="7772400" cy="2592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Helvetica" charset="0"/>
              </a:rPr>
              <a:t>Click to edit Master title style</a:t>
            </a:r>
          </a:p>
        </p:txBody>
      </p:sp>
      <p:sp>
        <p:nvSpPr>
          <p:cNvPr id="2052" name="Rectangle 4"/>
          <p:cNvSpPr>
            <a:spLocks noGrp="1"/>
          </p:cNvSpPr>
          <p:nvPr>
            <p:ph type="body" idx="1"/>
          </p:nvPr>
        </p:nvSpPr>
        <p:spPr bwMode="auto">
          <a:xfrm>
            <a:off x="1546225" y="4364038"/>
            <a:ext cx="6400800" cy="236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lvl="0"/>
            <a:r>
              <a:rPr lang="en-US" smtClean="0">
                <a:sym typeface="Helvetica" charset="0"/>
              </a:rPr>
              <a:t>Click to edit Master text styles</a:t>
            </a:r>
          </a:p>
          <a:p>
            <a:pPr lvl="1"/>
            <a:r>
              <a:rPr lang="en-US" smtClean="0">
                <a:sym typeface="Helvetica" charset="0"/>
              </a:rPr>
              <a:t>Second level</a:t>
            </a:r>
          </a:p>
          <a:p>
            <a:pPr lvl="2"/>
            <a:r>
              <a:rPr lang="en-US" smtClean="0">
                <a:sym typeface="Helvetica" charset="0"/>
              </a:rPr>
              <a:t>Third level</a:t>
            </a:r>
          </a:p>
          <a:p>
            <a:pPr lvl="3"/>
            <a:r>
              <a:rPr lang="en-US" smtClean="0">
                <a:sym typeface="Helvetica" charset="0"/>
              </a:rPr>
              <a:t>Fourth level</a:t>
            </a:r>
          </a:p>
          <a:p>
            <a:pPr lvl="4"/>
            <a:r>
              <a:rPr lang="en-US" smtClean="0">
                <a:sym typeface="Helvetica" charset="0"/>
              </a:rPr>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2pPr>
      <a:lvl3pPr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3pPr>
      <a:lvl4pPr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4pPr>
      <a:lvl5pPr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p:titleStyle>
    <p:bodyStyle>
      <a:lvl1pPr algn="ctr" rtl="0" fontAlgn="base" hangingPunct="0">
        <a:spcBef>
          <a:spcPct val="0"/>
        </a:spcBef>
        <a:spcAft>
          <a:spcPct val="0"/>
        </a:spcAft>
        <a:defRPr sz="3600">
          <a:solidFill>
            <a:srgbClr val="4F2D7F"/>
          </a:solidFill>
          <a:latin typeface="+mn-lt"/>
          <a:ea typeface="+mn-ea"/>
          <a:cs typeface="+mn-cs"/>
          <a:sym typeface="Helvetica" charset="0"/>
        </a:defRPr>
      </a:lvl1pPr>
      <a:lvl2pPr algn="ctr" rtl="0" fontAlgn="base" hangingPunct="0">
        <a:spcBef>
          <a:spcPct val="0"/>
        </a:spcBef>
        <a:spcAft>
          <a:spcPct val="0"/>
        </a:spcAft>
        <a:defRPr sz="3600">
          <a:solidFill>
            <a:srgbClr val="4F2D7F"/>
          </a:solidFill>
          <a:latin typeface="+mn-lt"/>
          <a:ea typeface="+mn-ea"/>
          <a:cs typeface="+mn-cs"/>
          <a:sym typeface="Helvetica" charset="0"/>
        </a:defRPr>
      </a:lvl2pPr>
      <a:lvl3pPr algn="ctr" rtl="0" fontAlgn="base" hangingPunct="0">
        <a:spcBef>
          <a:spcPct val="0"/>
        </a:spcBef>
        <a:spcAft>
          <a:spcPct val="0"/>
        </a:spcAft>
        <a:defRPr sz="3600">
          <a:solidFill>
            <a:srgbClr val="4F2D7F"/>
          </a:solidFill>
          <a:latin typeface="+mn-lt"/>
          <a:ea typeface="+mn-ea"/>
          <a:cs typeface="+mn-cs"/>
          <a:sym typeface="Helvetica" charset="0"/>
        </a:defRPr>
      </a:lvl3pPr>
      <a:lvl4pPr algn="ctr" rtl="0" fontAlgn="base" hangingPunct="0">
        <a:spcBef>
          <a:spcPct val="0"/>
        </a:spcBef>
        <a:spcAft>
          <a:spcPct val="0"/>
        </a:spcAft>
        <a:defRPr sz="3600">
          <a:solidFill>
            <a:srgbClr val="4F2D7F"/>
          </a:solidFill>
          <a:latin typeface="+mn-lt"/>
          <a:ea typeface="+mn-ea"/>
          <a:cs typeface="+mn-cs"/>
          <a:sym typeface="Helvetica" charset="0"/>
        </a:defRPr>
      </a:lvl4pPr>
      <a:lvl5pPr algn="ctr" rtl="0" fontAlgn="base" hangingPunct="0">
        <a:spcBef>
          <a:spcPct val="0"/>
        </a:spcBef>
        <a:spcAft>
          <a:spcPct val="0"/>
        </a:spcAft>
        <a:defRPr sz="3600">
          <a:solidFill>
            <a:srgbClr val="4F2D7F"/>
          </a:solidFill>
          <a:latin typeface="+mn-lt"/>
          <a:ea typeface="+mn-ea"/>
          <a:cs typeface="+mn-cs"/>
          <a:sym typeface="Helvetica" charset="0"/>
        </a:defRPr>
      </a:lvl5pPr>
      <a:lvl6pPr marL="457200" algn="ctr" rtl="0" fontAlgn="base" hangingPunct="0">
        <a:spcBef>
          <a:spcPct val="0"/>
        </a:spcBef>
        <a:spcAft>
          <a:spcPct val="0"/>
        </a:spcAft>
        <a:defRPr sz="3600">
          <a:solidFill>
            <a:srgbClr val="4F2D7F"/>
          </a:solidFill>
          <a:latin typeface="+mn-lt"/>
          <a:ea typeface="+mn-ea"/>
          <a:cs typeface="+mn-cs"/>
          <a:sym typeface="Helvetica" charset="0"/>
        </a:defRPr>
      </a:lvl6pPr>
      <a:lvl7pPr marL="914400" algn="ctr" rtl="0" fontAlgn="base" hangingPunct="0">
        <a:spcBef>
          <a:spcPct val="0"/>
        </a:spcBef>
        <a:spcAft>
          <a:spcPct val="0"/>
        </a:spcAft>
        <a:defRPr sz="3600">
          <a:solidFill>
            <a:srgbClr val="4F2D7F"/>
          </a:solidFill>
          <a:latin typeface="+mn-lt"/>
          <a:ea typeface="+mn-ea"/>
          <a:cs typeface="+mn-cs"/>
          <a:sym typeface="Helvetica" charset="0"/>
        </a:defRPr>
      </a:lvl7pPr>
      <a:lvl8pPr marL="1371600" algn="ctr" rtl="0" fontAlgn="base" hangingPunct="0">
        <a:spcBef>
          <a:spcPct val="0"/>
        </a:spcBef>
        <a:spcAft>
          <a:spcPct val="0"/>
        </a:spcAft>
        <a:defRPr sz="3600">
          <a:solidFill>
            <a:srgbClr val="4F2D7F"/>
          </a:solidFill>
          <a:latin typeface="+mn-lt"/>
          <a:ea typeface="+mn-ea"/>
          <a:cs typeface="+mn-cs"/>
          <a:sym typeface="Helvetica" charset="0"/>
        </a:defRPr>
      </a:lvl8pPr>
      <a:lvl9pPr marL="1828800" algn="ctr" rtl="0" fontAlgn="base" hangingPunct="0">
        <a:spcBef>
          <a:spcPct val="0"/>
        </a:spcBef>
        <a:spcAft>
          <a:spcPct val="0"/>
        </a:spcAft>
        <a:defRPr sz="3600">
          <a:solidFill>
            <a:srgbClr val="4F2D7F"/>
          </a:solidFill>
          <a:latin typeface="+mn-lt"/>
          <a:ea typeface="+mn-ea"/>
          <a:cs typeface="+mn-cs"/>
          <a:sym typeface="Helvetic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1844675"/>
            <a:ext cx="7772400" cy="1470025"/>
          </a:xfrm>
        </p:spPr>
        <p:txBody>
          <a:bodyPr/>
          <a:lstStyle/>
          <a:p>
            <a:pPr algn="ctr" defTabSz="914400"/>
            <a:r>
              <a:rPr lang="en-US" sz="3600" dirty="0">
                <a:solidFill>
                  <a:srgbClr val="4F2D7F"/>
                </a:solidFill>
              </a:rPr>
              <a:t>International Cooperation between competition agencies</a:t>
            </a:r>
            <a:endParaRPr lang="en-US" dirty="0"/>
          </a:p>
        </p:txBody>
      </p:sp>
      <p:sp>
        <p:nvSpPr>
          <p:cNvPr id="4098" name="Rectangle 2"/>
          <p:cNvSpPr>
            <a:spLocks noGrp="1" noChangeArrowheads="1"/>
          </p:cNvSpPr>
          <p:nvPr>
            <p:ph type="body" idx="1"/>
          </p:nvPr>
        </p:nvSpPr>
        <p:spPr>
          <a:xfrm>
            <a:off x="1517650" y="3500438"/>
            <a:ext cx="6400800" cy="1295400"/>
          </a:xfrm>
        </p:spPr>
        <p:txBody>
          <a:bodyPr/>
          <a:lstStyle/>
          <a:p>
            <a:pPr>
              <a:spcBef>
                <a:spcPts val="700"/>
              </a:spcBef>
            </a:pPr>
            <a:r>
              <a:rPr lang="en-US" sz="3000">
                <a:solidFill>
                  <a:srgbClr val="DC5034"/>
                </a:solidFill>
              </a:rPr>
              <a:t>The ACCC perspective on cooperation with the NZCC</a:t>
            </a:r>
            <a:endParaRPr lang="en-US"/>
          </a:p>
        </p:txBody>
      </p:sp>
      <p:sp>
        <p:nvSpPr>
          <p:cNvPr id="4099" name="AutoShape 3"/>
          <p:cNvSpPr>
            <a:spLocks/>
          </p:cNvSpPr>
          <p:nvPr/>
        </p:nvSpPr>
        <p:spPr bwMode="auto">
          <a:xfrm>
            <a:off x="250825" y="5227638"/>
            <a:ext cx="41036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r>
              <a:rPr lang="en-US" sz="2400">
                <a:latin typeface="Arial" pitchFamily="34" charset="0"/>
                <a:cs typeface="Arial" pitchFamily="34" charset="0"/>
                <a:sym typeface="Arial" pitchFamily="34" charset="0"/>
              </a:rPr>
              <a:t>3</a:t>
            </a:r>
            <a:r>
              <a:rPr lang="en-US" sz="2400" baseline="30000">
                <a:latin typeface="Arial" pitchFamily="34" charset="0"/>
                <a:cs typeface="Arial" pitchFamily="34" charset="0"/>
                <a:sym typeface="Arial" pitchFamily="34" charset="0"/>
              </a:rPr>
              <a:t>rd</a:t>
            </a:r>
            <a:r>
              <a:rPr lang="en-US" sz="2400">
                <a:latin typeface="Arial" pitchFamily="34" charset="0"/>
                <a:cs typeface="Arial" pitchFamily="34" charset="0"/>
                <a:sym typeface="Arial" pitchFamily="34" charset="0"/>
              </a:rPr>
              <a:t> ASEAN-CER Integration Partnership Forum </a:t>
            </a:r>
            <a:br>
              <a:rPr lang="en-US" sz="2400">
                <a:latin typeface="Arial" pitchFamily="34" charset="0"/>
                <a:cs typeface="Arial" pitchFamily="34" charset="0"/>
                <a:sym typeface="Arial" pitchFamily="34" charset="0"/>
              </a:rPr>
            </a:br>
            <a:r>
              <a:rPr lang="en-US" sz="2400">
                <a:latin typeface="Arial" pitchFamily="34" charset="0"/>
                <a:cs typeface="Arial" pitchFamily="34" charset="0"/>
                <a:sym typeface="Arial" pitchFamily="34" charset="0"/>
              </a:rPr>
              <a:t>Cairns, 18 June 2013</a:t>
            </a:r>
            <a:endParaRPr lang="en-US"/>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457200" y="274638"/>
            <a:ext cx="8229600" cy="1143000"/>
          </a:xfrm>
        </p:spPr>
        <p:txBody>
          <a:bodyPr/>
          <a:lstStyle/>
          <a:p>
            <a:pPr algn="ctr" defTabSz="914400"/>
            <a:r>
              <a:rPr lang="en-US" sz="3600">
                <a:solidFill>
                  <a:srgbClr val="4F2D7F"/>
                </a:solidFill>
              </a:rPr>
              <a:t>Modes of cooperation</a:t>
            </a:r>
            <a:endParaRPr lang="en-US"/>
          </a:p>
        </p:txBody>
      </p:sp>
      <p:sp>
        <p:nvSpPr>
          <p:cNvPr id="21506" name="Rectangle 2"/>
          <p:cNvSpPr>
            <a:spLocks noGrp="1"/>
          </p:cNvSpPr>
          <p:nvPr>
            <p:ph type="body" idx="1"/>
          </p:nvPr>
        </p:nvSpPr>
        <p:spPr bwMode="auto">
          <a:xfrm>
            <a:off x="322263" y="1268413"/>
            <a:ext cx="8153400" cy="5184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marL="171450" indent="-171450" algn="l">
              <a:spcBef>
                <a:spcPts val="600"/>
              </a:spcBef>
              <a:buFont typeface="ArialMT" charset="0"/>
              <a:buNone/>
            </a:pPr>
            <a:r>
              <a:rPr lang="en-US" sz="2800" b="1" dirty="0">
                <a:solidFill>
                  <a:srgbClr val="FF0000"/>
                </a:solidFill>
                <a:latin typeface="Arial" pitchFamily="34" charset="0"/>
                <a:cs typeface="Arial" pitchFamily="34" charset="0"/>
                <a:sym typeface="Arial" pitchFamily="34" charset="0"/>
              </a:rPr>
              <a:t>Formal cooperation: sharing evidence</a:t>
            </a:r>
          </a:p>
          <a:p>
            <a:pPr marL="171450" indent="-171450" algn="l">
              <a:spcBef>
                <a:spcPts val="400"/>
              </a:spcBef>
              <a:buFont typeface="ArialMT" charset="0"/>
              <a:buNone/>
            </a:pPr>
            <a:r>
              <a:rPr lang="en-US" sz="2000" u="sng" dirty="0">
                <a:solidFill>
                  <a:srgbClr val="000000"/>
                </a:solidFill>
                <a:latin typeface="Arial" pitchFamily="34" charset="0"/>
                <a:cs typeface="Arial" pitchFamily="34" charset="0"/>
                <a:sym typeface="Arial" pitchFamily="34" charset="0"/>
              </a:rPr>
              <a:t>Marine Hose Case</a:t>
            </a:r>
            <a:endParaRPr lang="en-US" sz="2400" dirty="0">
              <a:solidFill>
                <a:srgbClr val="000000"/>
              </a:solidFill>
              <a:latin typeface="Arial" pitchFamily="34" charset="0"/>
              <a:cs typeface="Arial" pitchFamily="34" charset="0"/>
              <a:sym typeface="Arial" pitchFamily="34" charset="0"/>
            </a:endParaRPr>
          </a:p>
          <a:p>
            <a:pPr marL="342900" indent="-342900" algn="l">
              <a:spcBef>
                <a:spcPts val="400"/>
              </a:spcBef>
              <a:buFont typeface="Arial" pitchFamily="34" charset="0"/>
              <a:buChar char="•"/>
            </a:pPr>
            <a:r>
              <a:rPr lang="en-US" sz="2000" dirty="0">
                <a:solidFill>
                  <a:srgbClr val="000000"/>
                </a:solidFill>
                <a:latin typeface="Arial" pitchFamily="34" charset="0"/>
                <a:cs typeface="Arial" pitchFamily="34" charset="0"/>
                <a:sym typeface="Arial" pitchFamily="34" charset="0"/>
              </a:rPr>
              <a:t>Marine hose is rubber hose </a:t>
            </a:r>
            <a:br>
              <a:rPr lang="en-US" sz="2000" dirty="0">
                <a:solidFill>
                  <a:srgbClr val="000000"/>
                </a:solidFill>
                <a:latin typeface="Arial" pitchFamily="34" charset="0"/>
                <a:cs typeface="Arial" pitchFamily="34" charset="0"/>
                <a:sym typeface="Arial" pitchFamily="34" charset="0"/>
              </a:rPr>
            </a:br>
            <a:r>
              <a:rPr lang="en-US" sz="2000" dirty="0">
                <a:solidFill>
                  <a:srgbClr val="000000"/>
                </a:solidFill>
                <a:latin typeface="Arial" pitchFamily="34" charset="0"/>
                <a:cs typeface="Arial" pitchFamily="34" charset="0"/>
                <a:sym typeface="Arial" pitchFamily="34" charset="0"/>
              </a:rPr>
              <a:t>used at offshore moorings </a:t>
            </a:r>
            <a:br>
              <a:rPr lang="en-US" sz="2000" dirty="0">
                <a:solidFill>
                  <a:srgbClr val="000000"/>
                </a:solidFill>
                <a:latin typeface="Arial" pitchFamily="34" charset="0"/>
                <a:cs typeface="Arial" pitchFamily="34" charset="0"/>
                <a:sym typeface="Arial" pitchFamily="34" charset="0"/>
              </a:rPr>
            </a:br>
            <a:r>
              <a:rPr lang="en-US" sz="2000" dirty="0">
                <a:solidFill>
                  <a:srgbClr val="000000"/>
                </a:solidFill>
                <a:latin typeface="Arial" pitchFamily="34" charset="0"/>
                <a:cs typeface="Arial" pitchFamily="34" charset="0"/>
                <a:sym typeface="Arial" pitchFamily="34" charset="0"/>
              </a:rPr>
              <a:t>to transfer crude oil and gas</a:t>
            </a:r>
            <a:br>
              <a:rPr lang="en-US" sz="2000" dirty="0">
                <a:solidFill>
                  <a:srgbClr val="000000"/>
                </a:solidFill>
                <a:latin typeface="Arial" pitchFamily="34" charset="0"/>
                <a:cs typeface="Arial" pitchFamily="34" charset="0"/>
                <a:sym typeface="Arial" pitchFamily="34" charset="0"/>
              </a:rPr>
            </a:br>
            <a:r>
              <a:rPr lang="en-US" sz="2000" dirty="0">
                <a:solidFill>
                  <a:srgbClr val="000000"/>
                </a:solidFill>
                <a:latin typeface="Arial" pitchFamily="34" charset="0"/>
                <a:cs typeface="Arial" pitchFamily="34" charset="0"/>
                <a:sym typeface="Arial" pitchFamily="34" charset="0"/>
              </a:rPr>
              <a:t>products from production </a:t>
            </a:r>
            <a:br>
              <a:rPr lang="en-US" sz="2000" dirty="0">
                <a:solidFill>
                  <a:srgbClr val="000000"/>
                </a:solidFill>
                <a:latin typeface="Arial" pitchFamily="34" charset="0"/>
                <a:cs typeface="Arial" pitchFamily="34" charset="0"/>
                <a:sym typeface="Arial" pitchFamily="34" charset="0"/>
              </a:rPr>
            </a:br>
            <a:r>
              <a:rPr lang="en-US" sz="2000" dirty="0">
                <a:solidFill>
                  <a:srgbClr val="000000"/>
                </a:solidFill>
                <a:latin typeface="Arial" pitchFamily="34" charset="0"/>
                <a:cs typeface="Arial" pitchFamily="34" charset="0"/>
                <a:sym typeface="Arial" pitchFamily="34" charset="0"/>
              </a:rPr>
              <a:t>facilities to tankers.  </a:t>
            </a:r>
          </a:p>
          <a:p>
            <a:pPr marL="342900" indent="-342900" algn="l">
              <a:spcBef>
                <a:spcPts val="400"/>
              </a:spcBef>
              <a:buFont typeface="Arial" pitchFamily="34" charset="0"/>
              <a:buChar char="•"/>
            </a:pPr>
            <a:r>
              <a:rPr lang="en-US" sz="2000" dirty="0">
                <a:solidFill>
                  <a:srgbClr val="000000"/>
                </a:solidFill>
                <a:latin typeface="Arial" pitchFamily="34" charset="0"/>
                <a:cs typeface="Arial" pitchFamily="34" charset="0"/>
                <a:sym typeface="Arial" pitchFamily="34" charset="0"/>
              </a:rPr>
              <a:t>Cartel members controlled </a:t>
            </a:r>
            <a:br>
              <a:rPr lang="en-US" sz="2000" dirty="0">
                <a:solidFill>
                  <a:srgbClr val="000000"/>
                </a:solidFill>
                <a:latin typeface="Arial" pitchFamily="34" charset="0"/>
                <a:cs typeface="Arial" pitchFamily="34" charset="0"/>
                <a:sym typeface="Arial" pitchFamily="34" charset="0"/>
              </a:rPr>
            </a:br>
            <a:r>
              <a:rPr lang="en-US" sz="2000" dirty="0">
                <a:solidFill>
                  <a:srgbClr val="000000"/>
                </a:solidFill>
                <a:latin typeface="Arial" pitchFamily="34" charset="0"/>
                <a:cs typeface="Arial" pitchFamily="34" charset="0"/>
                <a:sym typeface="Arial" pitchFamily="34" charset="0"/>
              </a:rPr>
              <a:t>prices, engaged in bid rigging </a:t>
            </a:r>
            <a:br>
              <a:rPr lang="en-US" sz="2000" dirty="0">
                <a:solidFill>
                  <a:srgbClr val="000000"/>
                </a:solidFill>
                <a:latin typeface="Arial" pitchFamily="34" charset="0"/>
                <a:cs typeface="Arial" pitchFamily="34" charset="0"/>
                <a:sym typeface="Arial" pitchFamily="34" charset="0"/>
              </a:rPr>
            </a:br>
            <a:r>
              <a:rPr lang="en-US" sz="2000" dirty="0">
                <a:solidFill>
                  <a:srgbClr val="000000"/>
                </a:solidFill>
                <a:latin typeface="Arial" pitchFamily="34" charset="0"/>
                <a:cs typeface="Arial" pitchFamily="34" charset="0"/>
                <a:sym typeface="Arial" pitchFamily="34" charset="0"/>
              </a:rPr>
              <a:t>and allocating customers.</a:t>
            </a:r>
            <a:endParaRPr lang="en-US" sz="2400" dirty="0">
              <a:solidFill>
                <a:srgbClr val="000000"/>
              </a:solidFill>
              <a:latin typeface="Arial" pitchFamily="34" charset="0"/>
              <a:cs typeface="Arial" pitchFamily="34" charset="0"/>
              <a:sym typeface="Arial" pitchFamily="34" charset="0"/>
            </a:endParaRPr>
          </a:p>
          <a:p>
            <a:pPr marL="342900" indent="-342900" algn="l">
              <a:spcBef>
                <a:spcPts val="400"/>
              </a:spcBef>
              <a:buFont typeface="Arial" pitchFamily="34" charset="0"/>
              <a:buChar char="•"/>
            </a:pPr>
            <a:r>
              <a:rPr lang="en-US" sz="2000" dirty="0">
                <a:solidFill>
                  <a:srgbClr val="000000"/>
                </a:solidFill>
                <a:latin typeface="Arial" pitchFamily="34" charset="0"/>
                <a:cs typeface="Arial" pitchFamily="34" charset="0"/>
                <a:sym typeface="Arial" pitchFamily="34" charset="0"/>
              </a:rPr>
              <a:t>The cartel ended in 2007 </a:t>
            </a:r>
            <a:br>
              <a:rPr lang="en-US" sz="2000" dirty="0">
                <a:solidFill>
                  <a:srgbClr val="000000"/>
                </a:solidFill>
                <a:latin typeface="Arial" pitchFamily="34" charset="0"/>
                <a:cs typeface="Arial" pitchFamily="34" charset="0"/>
                <a:sym typeface="Arial" pitchFamily="34" charset="0"/>
              </a:rPr>
            </a:br>
            <a:r>
              <a:rPr lang="en-US" sz="2000" dirty="0">
                <a:solidFill>
                  <a:srgbClr val="000000"/>
                </a:solidFill>
                <a:latin typeface="Arial" pitchFamily="34" charset="0"/>
                <a:cs typeface="Arial" pitchFamily="34" charset="0"/>
                <a:sym typeface="Arial" pitchFamily="34" charset="0"/>
              </a:rPr>
              <a:t>following dawn raids by the </a:t>
            </a:r>
            <a:br>
              <a:rPr lang="en-US" sz="2000" dirty="0">
                <a:solidFill>
                  <a:srgbClr val="000000"/>
                </a:solidFill>
                <a:latin typeface="Arial" pitchFamily="34" charset="0"/>
                <a:cs typeface="Arial" pitchFamily="34" charset="0"/>
                <a:sym typeface="Arial" pitchFamily="34" charset="0"/>
              </a:rPr>
            </a:br>
            <a:r>
              <a:rPr lang="en-US" sz="2000" dirty="0">
                <a:solidFill>
                  <a:srgbClr val="000000"/>
                </a:solidFill>
                <a:latin typeface="Arial" pitchFamily="34" charset="0"/>
                <a:cs typeface="Arial" pitchFamily="34" charset="0"/>
                <a:sym typeface="Arial" pitchFamily="34" charset="0"/>
              </a:rPr>
              <a:t>European Commission, JFTC, </a:t>
            </a:r>
            <a:br>
              <a:rPr lang="en-US" sz="2000" dirty="0">
                <a:solidFill>
                  <a:srgbClr val="000000"/>
                </a:solidFill>
                <a:latin typeface="Arial" pitchFamily="34" charset="0"/>
                <a:cs typeface="Arial" pitchFamily="34" charset="0"/>
                <a:sym typeface="Arial" pitchFamily="34" charset="0"/>
              </a:rPr>
            </a:br>
            <a:r>
              <a:rPr lang="en-US" sz="2000" dirty="0">
                <a:solidFill>
                  <a:srgbClr val="000000"/>
                </a:solidFill>
                <a:latin typeface="Arial" pitchFamily="34" charset="0"/>
                <a:cs typeface="Arial" pitchFamily="34" charset="0"/>
                <a:sym typeface="Arial" pitchFamily="34" charset="0"/>
              </a:rPr>
              <a:t>the UK OFT and the US DOJ.</a:t>
            </a:r>
            <a:endParaRPr lang="en-US" dirty="0"/>
          </a:p>
        </p:txBody>
      </p:sp>
      <p:pic>
        <p:nvPicPr>
          <p:cNvPr id="21507" name="Picture 3" descr="image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2060575"/>
            <a:ext cx="4103687" cy="3775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457200" y="274638"/>
            <a:ext cx="8229600" cy="1143000"/>
          </a:xfrm>
        </p:spPr>
        <p:txBody>
          <a:bodyPr/>
          <a:lstStyle/>
          <a:p>
            <a:pPr algn="ctr" defTabSz="914400"/>
            <a:r>
              <a:rPr lang="en-US" sz="3600">
                <a:solidFill>
                  <a:srgbClr val="4F2D7F"/>
                </a:solidFill>
              </a:rPr>
              <a:t>Modes of cooperation</a:t>
            </a:r>
            <a:endParaRPr lang="en-US"/>
          </a:p>
        </p:txBody>
      </p:sp>
      <p:sp>
        <p:nvSpPr>
          <p:cNvPr id="23554" name="Rectangle 2"/>
          <p:cNvSpPr>
            <a:spLocks noGrp="1"/>
          </p:cNvSpPr>
          <p:nvPr>
            <p:ph type="body" idx="1"/>
          </p:nvPr>
        </p:nvSpPr>
        <p:spPr bwMode="auto">
          <a:xfrm>
            <a:off x="466725" y="1987550"/>
            <a:ext cx="8153400" cy="399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marL="171450" indent="-171450" algn="l">
              <a:spcBef>
                <a:spcPts val="600"/>
              </a:spcBef>
              <a:buFont typeface="ArialMT" charset="0"/>
              <a:buNone/>
            </a:pPr>
            <a:r>
              <a:rPr lang="en-US" sz="2800" b="1">
                <a:solidFill>
                  <a:srgbClr val="FF0000"/>
                </a:solidFill>
                <a:latin typeface="Arial" pitchFamily="34" charset="0"/>
                <a:cs typeface="Arial" pitchFamily="34" charset="0"/>
                <a:sym typeface="Arial" pitchFamily="34" charset="0"/>
              </a:rPr>
              <a:t>Formal cooperation: sharing evidence</a:t>
            </a:r>
          </a:p>
          <a:p>
            <a:pPr marL="171450" indent="-171450" algn="l">
              <a:spcBef>
                <a:spcPts val="400"/>
              </a:spcBef>
              <a:buFont typeface="ArialMT" charset="0"/>
              <a:buNone/>
            </a:pPr>
            <a:r>
              <a:rPr lang="en-US" sz="2000" u="sng">
                <a:solidFill>
                  <a:srgbClr val="000000"/>
                </a:solidFill>
                <a:latin typeface="Arial" pitchFamily="34" charset="0"/>
                <a:cs typeface="Arial" pitchFamily="34" charset="0"/>
                <a:sym typeface="Arial" pitchFamily="34" charset="0"/>
              </a:rPr>
              <a:t>Marine Hose Case</a:t>
            </a:r>
            <a:endParaRPr lang="en-US" sz="2400">
              <a:solidFill>
                <a:srgbClr val="000000"/>
              </a:solidFill>
              <a:latin typeface="Arial" pitchFamily="34" charset="0"/>
              <a:cs typeface="Arial" pitchFamily="34" charset="0"/>
              <a:sym typeface="Arial" pitchFamily="34" charset="0"/>
            </a:endParaRPr>
          </a:p>
          <a:p>
            <a:pPr marL="171450" indent="-171450" algn="l">
              <a:spcBef>
                <a:spcPts val="400"/>
              </a:spcBef>
              <a:buFont typeface="ArialMT" charset="0"/>
              <a:buChar char="•"/>
            </a:pPr>
            <a:r>
              <a:rPr lang="en-US" sz="2000">
                <a:solidFill>
                  <a:srgbClr val="000000"/>
                </a:solidFill>
                <a:latin typeface="Arial" pitchFamily="34" charset="0"/>
                <a:cs typeface="Arial" pitchFamily="34" charset="0"/>
                <a:sym typeface="Arial" pitchFamily="34" charset="0"/>
              </a:rPr>
              <a:t>Following a formal request, in early November 2008 the UK OFT Chairman provided documents to the ACCC including copies of emails and witness statements, </a:t>
            </a:r>
            <a:endParaRPr lang="en-US" sz="2400">
              <a:solidFill>
                <a:srgbClr val="000000"/>
              </a:solidFill>
              <a:latin typeface="Arial" pitchFamily="34" charset="0"/>
              <a:cs typeface="Arial" pitchFamily="34" charset="0"/>
              <a:sym typeface="Arial" pitchFamily="34" charset="0"/>
            </a:endParaRPr>
          </a:p>
          <a:p>
            <a:pPr marL="171450" indent="-171450" algn="l">
              <a:spcBef>
                <a:spcPts val="400"/>
              </a:spcBef>
              <a:buFont typeface="ArialMT" charset="0"/>
              <a:buChar char="•"/>
            </a:pPr>
            <a:r>
              <a:rPr lang="en-US" sz="2000">
                <a:solidFill>
                  <a:srgbClr val="000000"/>
                </a:solidFill>
                <a:latin typeface="Arial" pitchFamily="34" charset="0"/>
                <a:cs typeface="Arial" pitchFamily="34" charset="0"/>
                <a:sym typeface="Arial" pitchFamily="34" charset="0"/>
              </a:rPr>
              <a:t>Released subject to strict confidentiality and other conditions.</a:t>
            </a:r>
            <a:endParaRPr lang="en-US" sz="2400">
              <a:solidFill>
                <a:srgbClr val="000000"/>
              </a:solidFill>
              <a:latin typeface="Arial" pitchFamily="34" charset="0"/>
              <a:cs typeface="Arial" pitchFamily="34" charset="0"/>
              <a:sym typeface="Arial" pitchFamily="34" charset="0"/>
            </a:endParaRPr>
          </a:p>
          <a:p>
            <a:pPr marL="171450" indent="-171450" algn="l">
              <a:spcBef>
                <a:spcPts val="400"/>
              </a:spcBef>
              <a:buFont typeface="ArialMT" charset="0"/>
              <a:buChar char="•"/>
            </a:pPr>
            <a:r>
              <a:rPr lang="en-US" sz="2000">
                <a:solidFill>
                  <a:srgbClr val="000000"/>
                </a:solidFill>
                <a:latin typeface="Arial" pitchFamily="34" charset="0"/>
                <a:cs typeface="Arial" pitchFamily="34" charset="0"/>
                <a:sym typeface="Arial" pitchFamily="34" charset="0"/>
              </a:rPr>
              <a:t>In 2009, the ACCC relied on some of the documents for Federal Court proceedings in which a total of $AUD8.24 million was ordered against cartel members who supplied marine hose to Australian oil and gas suppliers.</a:t>
            </a:r>
            <a:endParaRPr lang="en-US"/>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250825" y="331788"/>
            <a:ext cx="8229600" cy="1143000"/>
          </a:xfrm>
        </p:spPr>
        <p:txBody>
          <a:bodyPr/>
          <a:lstStyle/>
          <a:p>
            <a:pPr algn="ctr" defTabSz="914400"/>
            <a:r>
              <a:rPr lang="en-US" sz="3600">
                <a:solidFill>
                  <a:srgbClr val="4F2D7F"/>
                </a:solidFill>
              </a:rPr>
              <a:t>Some lessons learned?</a:t>
            </a:r>
            <a:endParaRPr lang="en-US"/>
          </a:p>
        </p:txBody>
      </p:sp>
      <p:sp>
        <p:nvSpPr>
          <p:cNvPr id="25602" name="Rectangle 2"/>
          <p:cNvSpPr>
            <a:spLocks noGrp="1"/>
          </p:cNvSpPr>
          <p:nvPr>
            <p:ph type="body" idx="1"/>
          </p:nvPr>
        </p:nvSpPr>
        <p:spPr bwMode="auto">
          <a:xfrm>
            <a:off x="466725" y="2347913"/>
            <a:ext cx="8153400" cy="3384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marL="257175" indent="-257175" algn="l">
              <a:spcBef>
                <a:spcPts val="500"/>
              </a:spcBef>
              <a:buFont typeface="ArialMT" charset="0"/>
              <a:buNone/>
            </a:pPr>
            <a:r>
              <a:rPr lang="en-US" sz="2400" dirty="0">
                <a:solidFill>
                  <a:srgbClr val="000000"/>
                </a:solidFill>
                <a:latin typeface="Arial" pitchFamily="34" charset="0"/>
                <a:cs typeface="Arial" pitchFamily="34" charset="0"/>
                <a:sym typeface="Arial" pitchFamily="34" charset="0"/>
              </a:rPr>
              <a:t>Our experience is that:</a:t>
            </a:r>
          </a:p>
          <a:p>
            <a:pPr marL="342900" indent="-342900" algn="l">
              <a:spcBef>
                <a:spcPts val="500"/>
              </a:spcBef>
              <a:buFont typeface="Arial" pitchFamily="34" charset="0"/>
              <a:buChar char="•"/>
            </a:pPr>
            <a:r>
              <a:rPr lang="en-US" sz="2400" dirty="0">
                <a:solidFill>
                  <a:srgbClr val="FF0000"/>
                </a:solidFill>
                <a:latin typeface="Arial" pitchFamily="34" charset="0"/>
                <a:cs typeface="Arial" pitchFamily="34" charset="0"/>
                <a:sym typeface="Arial" pitchFamily="34" charset="0"/>
              </a:rPr>
              <a:t>Effective competition regulation</a:t>
            </a:r>
            <a:r>
              <a:rPr lang="en-US" sz="2400" dirty="0">
                <a:solidFill>
                  <a:srgbClr val="000000"/>
                </a:solidFill>
                <a:latin typeface="Arial" pitchFamily="34" charset="0"/>
                <a:cs typeface="Arial" pitchFamily="34" charset="0"/>
                <a:sym typeface="Arial" pitchFamily="34" charset="0"/>
              </a:rPr>
              <a:t> is a driver of growth and productivity</a:t>
            </a:r>
          </a:p>
          <a:p>
            <a:pPr marL="342900" indent="-342900" algn="l">
              <a:spcBef>
                <a:spcPts val="500"/>
              </a:spcBef>
              <a:buFont typeface="Arial" pitchFamily="34" charset="0"/>
              <a:buChar char="•"/>
            </a:pPr>
            <a:r>
              <a:rPr lang="en-US" sz="2400" dirty="0">
                <a:solidFill>
                  <a:srgbClr val="000000"/>
                </a:solidFill>
                <a:latin typeface="Arial" pitchFamily="34" charset="0"/>
                <a:cs typeface="Arial" pitchFamily="34" charset="0"/>
                <a:sym typeface="Arial" pitchFamily="34" charset="0"/>
              </a:rPr>
              <a:t>Effective regulation requires </a:t>
            </a:r>
            <a:r>
              <a:rPr lang="en-US" sz="2400" dirty="0">
                <a:solidFill>
                  <a:srgbClr val="FF0000"/>
                </a:solidFill>
                <a:latin typeface="Arial" pitchFamily="34" charset="0"/>
                <a:cs typeface="Arial" pitchFamily="34" charset="0"/>
                <a:sym typeface="Arial" pitchFamily="34" charset="0"/>
              </a:rPr>
              <a:t>effective competition laws</a:t>
            </a:r>
            <a:r>
              <a:rPr lang="en-US" sz="2400" dirty="0">
                <a:solidFill>
                  <a:srgbClr val="000000"/>
                </a:solidFill>
                <a:latin typeface="Arial" pitchFamily="34" charset="0"/>
                <a:cs typeface="Arial" pitchFamily="34" charset="0"/>
                <a:sym typeface="Arial" pitchFamily="34" charset="0"/>
              </a:rPr>
              <a:t> and the </a:t>
            </a:r>
            <a:r>
              <a:rPr lang="en-US" sz="2400" dirty="0">
                <a:solidFill>
                  <a:srgbClr val="FF0000"/>
                </a:solidFill>
                <a:latin typeface="Arial" pitchFamily="34" charset="0"/>
                <a:cs typeface="Arial" pitchFamily="34" charset="0"/>
                <a:sym typeface="Arial" pitchFamily="34" charset="0"/>
              </a:rPr>
              <a:t>effective enforcement </a:t>
            </a:r>
            <a:r>
              <a:rPr lang="en-US" sz="2400" dirty="0">
                <a:solidFill>
                  <a:srgbClr val="000000"/>
                </a:solidFill>
                <a:latin typeface="Arial" pitchFamily="34" charset="0"/>
                <a:cs typeface="Arial" pitchFamily="34" charset="0"/>
                <a:sym typeface="Arial" pitchFamily="34" charset="0"/>
              </a:rPr>
              <a:t>of those laws</a:t>
            </a:r>
          </a:p>
          <a:p>
            <a:pPr marL="342900" indent="-342900" algn="l">
              <a:spcBef>
                <a:spcPts val="500"/>
              </a:spcBef>
              <a:buFont typeface="Arial" pitchFamily="34" charset="0"/>
              <a:buChar char="•"/>
            </a:pPr>
            <a:r>
              <a:rPr lang="en-US" sz="2400" dirty="0">
                <a:solidFill>
                  <a:srgbClr val="000000"/>
                </a:solidFill>
                <a:latin typeface="Arial" pitchFamily="34" charset="0"/>
                <a:cs typeface="Arial" pitchFamily="34" charset="0"/>
                <a:sym typeface="Arial" pitchFamily="34" charset="0"/>
              </a:rPr>
              <a:t>As business operates beyond national borders effective enforcement of competition laws is only achieved through </a:t>
            </a:r>
            <a:r>
              <a:rPr lang="en-US" sz="2400" dirty="0">
                <a:solidFill>
                  <a:srgbClr val="FF0000"/>
                </a:solidFill>
                <a:latin typeface="Arial" pitchFamily="34" charset="0"/>
                <a:cs typeface="Arial" pitchFamily="34" charset="0"/>
                <a:sym typeface="Arial" pitchFamily="34" charset="0"/>
              </a:rPr>
              <a:t>cooperation</a:t>
            </a:r>
            <a:r>
              <a:rPr lang="en-US" sz="2400" dirty="0">
                <a:solidFill>
                  <a:srgbClr val="000000"/>
                </a:solidFill>
                <a:latin typeface="Arial" pitchFamily="34" charset="0"/>
                <a:cs typeface="Arial" pitchFamily="34" charset="0"/>
                <a:sym typeface="Arial" pitchFamily="34" charset="0"/>
              </a:rPr>
              <a:t> between enforcement agencies</a:t>
            </a:r>
            <a:endParaRPr lang="en-US" dirty="0"/>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457200" y="274638"/>
            <a:ext cx="8229600" cy="1143000"/>
          </a:xfrm>
        </p:spPr>
        <p:txBody>
          <a:bodyPr/>
          <a:lstStyle/>
          <a:p>
            <a:pPr algn="ctr" defTabSz="914400"/>
            <a:r>
              <a:rPr lang="en-US" sz="3600">
                <a:solidFill>
                  <a:srgbClr val="4F2D7F"/>
                </a:solidFill>
              </a:rPr>
              <a:t>Some lessons learned?</a:t>
            </a:r>
            <a:endParaRPr lang="en-US"/>
          </a:p>
        </p:txBody>
      </p:sp>
      <p:sp>
        <p:nvSpPr>
          <p:cNvPr id="27650" name="Rectangle 2"/>
          <p:cNvSpPr>
            <a:spLocks noGrp="1"/>
          </p:cNvSpPr>
          <p:nvPr>
            <p:ph type="body" idx="1"/>
          </p:nvPr>
        </p:nvSpPr>
        <p:spPr bwMode="auto">
          <a:xfrm>
            <a:off x="466725" y="1987550"/>
            <a:ext cx="8153400" cy="399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algn="l">
              <a:spcBef>
                <a:spcPts val="500"/>
              </a:spcBef>
              <a:buFont typeface="ArialMT" charset="0"/>
              <a:buNone/>
            </a:pPr>
            <a:r>
              <a:rPr lang="en-US" sz="2300" dirty="0">
                <a:solidFill>
                  <a:srgbClr val="000000"/>
                </a:solidFill>
                <a:latin typeface="Arial" pitchFamily="34" charset="0"/>
                <a:cs typeface="Arial" pitchFamily="34" charset="0"/>
                <a:sym typeface="Arial" pitchFamily="34" charset="0"/>
              </a:rPr>
              <a:t>Effective cooperation between the NZCC and ACCC is driven by trust and by being pragmatic and flexible. </a:t>
            </a:r>
          </a:p>
          <a:p>
            <a:pPr marL="730250" lvl="1" indent="-273050" algn="l">
              <a:spcBef>
                <a:spcPts val="400"/>
              </a:spcBef>
              <a:buFont typeface="ArialMT" charset="0"/>
              <a:buChar char="–"/>
            </a:pPr>
            <a:r>
              <a:rPr lang="en-US" sz="1900" dirty="0">
                <a:solidFill>
                  <a:srgbClr val="000000"/>
                </a:solidFill>
                <a:latin typeface="Arial" pitchFamily="34" charset="0"/>
                <a:cs typeface="Arial" pitchFamily="34" charset="0"/>
                <a:sym typeface="Arial" pitchFamily="34" charset="0"/>
              </a:rPr>
              <a:t>We have </a:t>
            </a:r>
            <a:r>
              <a:rPr lang="en-US" sz="1900" dirty="0">
                <a:solidFill>
                  <a:srgbClr val="FF0000"/>
                </a:solidFill>
                <a:latin typeface="Arial" pitchFamily="34" charset="0"/>
                <a:cs typeface="Arial" pitchFamily="34" charset="0"/>
                <a:sym typeface="Arial" pitchFamily="34" charset="0"/>
              </a:rPr>
              <a:t>regular contact </a:t>
            </a:r>
            <a:r>
              <a:rPr lang="en-US" sz="1900" dirty="0">
                <a:solidFill>
                  <a:srgbClr val="000000"/>
                </a:solidFill>
                <a:latin typeface="Arial" pitchFamily="34" charset="0"/>
                <a:cs typeface="Arial" pitchFamily="34" charset="0"/>
                <a:sym typeface="Arial" pitchFamily="34" charset="0"/>
              </a:rPr>
              <a:t>at operational, senior and Commissioner levels including cross appointments</a:t>
            </a:r>
          </a:p>
          <a:p>
            <a:pPr marL="730250" lvl="1" indent="-273050" algn="l">
              <a:spcBef>
                <a:spcPts val="400"/>
              </a:spcBef>
              <a:buFont typeface="ArialMT" charset="0"/>
              <a:buChar char="–"/>
            </a:pPr>
            <a:r>
              <a:rPr lang="en-US" sz="1900" dirty="0">
                <a:solidFill>
                  <a:srgbClr val="000000"/>
                </a:solidFill>
                <a:latin typeface="Arial" pitchFamily="34" charset="0"/>
                <a:cs typeface="Arial" pitchFamily="34" charset="0"/>
                <a:sym typeface="Arial" pitchFamily="34" charset="0"/>
              </a:rPr>
              <a:t>Our relationship is underpinned by legal arrangements, but not driven by them, it has a </a:t>
            </a:r>
            <a:r>
              <a:rPr lang="en-US" sz="1900" dirty="0">
                <a:solidFill>
                  <a:srgbClr val="FF0000"/>
                </a:solidFill>
                <a:latin typeface="Arial" pitchFamily="34" charset="0"/>
                <a:cs typeface="Arial" pitchFamily="34" charset="0"/>
                <a:sym typeface="Arial" pitchFamily="34" charset="0"/>
              </a:rPr>
              <a:t>pragmatic</a:t>
            </a:r>
            <a:r>
              <a:rPr lang="en-US" sz="1900" dirty="0">
                <a:solidFill>
                  <a:srgbClr val="000000"/>
                </a:solidFill>
                <a:latin typeface="Arial" pitchFamily="34" charset="0"/>
                <a:cs typeface="Arial" pitchFamily="34" charset="0"/>
                <a:sym typeface="Arial" pitchFamily="34" charset="0"/>
              </a:rPr>
              <a:t> </a:t>
            </a:r>
            <a:r>
              <a:rPr lang="en-US" sz="1900" dirty="0">
                <a:solidFill>
                  <a:srgbClr val="FF0000"/>
                </a:solidFill>
                <a:latin typeface="Arial" pitchFamily="34" charset="0"/>
                <a:cs typeface="Arial" pitchFamily="34" charset="0"/>
                <a:sym typeface="Arial" pitchFamily="34" charset="0"/>
              </a:rPr>
              <a:t>operational</a:t>
            </a:r>
            <a:r>
              <a:rPr lang="en-US" sz="1900" dirty="0">
                <a:solidFill>
                  <a:srgbClr val="000000"/>
                </a:solidFill>
                <a:latin typeface="Arial" pitchFamily="34" charset="0"/>
                <a:cs typeface="Arial" pitchFamily="34" charset="0"/>
                <a:sym typeface="Arial" pitchFamily="34" charset="0"/>
              </a:rPr>
              <a:t> </a:t>
            </a:r>
            <a:r>
              <a:rPr lang="en-US" sz="1900" dirty="0" err="1">
                <a:solidFill>
                  <a:srgbClr val="000000"/>
                </a:solidFill>
                <a:latin typeface="Arial" pitchFamily="34" charset="0"/>
                <a:cs typeface="Arial" pitchFamily="34" charset="0"/>
                <a:sym typeface="Arial" pitchFamily="34" charset="0"/>
              </a:rPr>
              <a:t>flavour</a:t>
            </a:r>
            <a:r>
              <a:rPr lang="en-US" sz="1900" dirty="0">
                <a:solidFill>
                  <a:srgbClr val="000000"/>
                </a:solidFill>
                <a:latin typeface="Arial" pitchFamily="34" charset="0"/>
                <a:cs typeface="Arial" pitchFamily="34" charset="0"/>
                <a:sym typeface="Arial" pitchFamily="34" charset="0"/>
              </a:rPr>
              <a:t>. </a:t>
            </a:r>
          </a:p>
          <a:p>
            <a:pPr marL="730250" lvl="1" indent="-273050" algn="l">
              <a:spcBef>
                <a:spcPts val="400"/>
              </a:spcBef>
              <a:buFont typeface="ArialMT" charset="0"/>
              <a:buChar char="–"/>
            </a:pPr>
            <a:r>
              <a:rPr lang="en-US" sz="1900" dirty="0">
                <a:solidFill>
                  <a:srgbClr val="000000"/>
                </a:solidFill>
                <a:latin typeface="Arial" pitchFamily="34" charset="0"/>
                <a:cs typeface="Arial" pitchFamily="34" charset="0"/>
                <a:sym typeface="Arial" pitchFamily="34" charset="0"/>
              </a:rPr>
              <a:t>We rely foremost on </a:t>
            </a:r>
            <a:r>
              <a:rPr lang="en-US" sz="1900" dirty="0">
                <a:solidFill>
                  <a:srgbClr val="FF0000"/>
                </a:solidFill>
                <a:latin typeface="Arial" pitchFamily="34" charset="0"/>
                <a:cs typeface="Arial" pitchFamily="34" charset="0"/>
                <a:sym typeface="Arial" pitchFamily="34" charset="0"/>
              </a:rPr>
              <a:t>building understanding</a:t>
            </a:r>
            <a:r>
              <a:rPr lang="en-US" sz="1900" dirty="0">
                <a:solidFill>
                  <a:srgbClr val="000000"/>
                </a:solidFill>
                <a:latin typeface="Arial" pitchFamily="34" charset="0"/>
                <a:cs typeface="Arial" pitchFamily="34" charset="0"/>
                <a:sym typeface="Arial" pitchFamily="34" charset="0"/>
              </a:rPr>
              <a:t> of our similarities and differences and best practice </a:t>
            </a:r>
          </a:p>
          <a:p>
            <a:pPr marL="730250" lvl="1" indent="-273050" algn="l">
              <a:spcBef>
                <a:spcPts val="400"/>
              </a:spcBef>
              <a:buFont typeface="ArialMT" charset="0"/>
              <a:buChar char="–"/>
            </a:pPr>
            <a:r>
              <a:rPr lang="en-US" sz="1900" dirty="0">
                <a:solidFill>
                  <a:srgbClr val="000000"/>
                </a:solidFill>
                <a:latin typeface="Arial" pitchFamily="34" charset="0"/>
                <a:cs typeface="Arial" pitchFamily="34" charset="0"/>
                <a:sym typeface="Arial" pitchFamily="34" charset="0"/>
              </a:rPr>
              <a:t>We use </a:t>
            </a:r>
            <a:r>
              <a:rPr lang="en-US" sz="1900" dirty="0">
                <a:solidFill>
                  <a:srgbClr val="FF0000"/>
                </a:solidFill>
                <a:latin typeface="Arial" pitchFamily="34" charset="0"/>
                <a:cs typeface="Arial" pitchFamily="34" charset="0"/>
                <a:sym typeface="Arial" pitchFamily="34" charset="0"/>
              </a:rPr>
              <a:t>“informal”</a:t>
            </a:r>
            <a:r>
              <a:rPr lang="en-US" sz="1900" dirty="0">
                <a:solidFill>
                  <a:srgbClr val="000000"/>
                </a:solidFill>
                <a:latin typeface="Arial" pitchFamily="34" charset="0"/>
                <a:cs typeface="Arial" pitchFamily="34" charset="0"/>
                <a:sym typeface="Arial" pitchFamily="34" charset="0"/>
              </a:rPr>
              <a:t> mechanisms whenever possible.</a:t>
            </a:r>
          </a:p>
          <a:p>
            <a:pPr marL="730250" lvl="1" indent="-273050" algn="l">
              <a:spcBef>
                <a:spcPts val="400"/>
              </a:spcBef>
              <a:buFont typeface="ArialMT" charset="0"/>
              <a:buChar char="–"/>
            </a:pPr>
            <a:r>
              <a:rPr lang="en-US" sz="1900" dirty="0" smtClean="0">
                <a:solidFill>
                  <a:srgbClr val="FF0000"/>
                </a:solidFill>
                <a:latin typeface="Arial" pitchFamily="34" charset="0"/>
                <a:cs typeface="Arial" pitchFamily="34" charset="0"/>
                <a:sym typeface="Arial" pitchFamily="34" charset="0"/>
              </a:rPr>
              <a:t>Improving </a:t>
            </a:r>
            <a:r>
              <a:rPr lang="en-US" sz="1900" dirty="0">
                <a:solidFill>
                  <a:srgbClr val="FF0000"/>
                </a:solidFill>
                <a:latin typeface="Arial" pitchFamily="34" charset="0"/>
                <a:cs typeface="Arial" pitchFamily="34" charset="0"/>
                <a:sym typeface="Arial" pitchFamily="34" charset="0"/>
              </a:rPr>
              <a:t>legal framework</a:t>
            </a:r>
            <a:r>
              <a:rPr lang="en-US" sz="1900" dirty="0">
                <a:solidFill>
                  <a:srgbClr val="000000"/>
                </a:solidFill>
                <a:latin typeface="Arial" pitchFamily="34" charset="0"/>
                <a:cs typeface="Arial" pitchFamily="34" charset="0"/>
                <a:sym typeface="Arial" pitchFamily="34" charset="0"/>
              </a:rPr>
              <a:t> including legislation allowing information sharing and Trans Tasman enforcement </a:t>
            </a:r>
            <a:r>
              <a:rPr lang="en-US" sz="1900" dirty="0" smtClean="0">
                <a:solidFill>
                  <a:srgbClr val="000000"/>
                </a:solidFill>
                <a:latin typeface="Arial" pitchFamily="34" charset="0"/>
                <a:cs typeface="Arial" pitchFamily="34" charset="0"/>
                <a:sym typeface="Arial" pitchFamily="34" charset="0"/>
              </a:rPr>
              <a:t>will make </a:t>
            </a:r>
            <a:r>
              <a:rPr lang="en-US" sz="1900" dirty="0">
                <a:solidFill>
                  <a:srgbClr val="000000"/>
                </a:solidFill>
                <a:latin typeface="Arial" pitchFamily="34" charset="0"/>
                <a:cs typeface="Arial" pitchFamily="34" charset="0"/>
                <a:sym typeface="Arial" pitchFamily="34" charset="0"/>
              </a:rPr>
              <a:t>enforcement cooperation even stronger over time.</a:t>
            </a:r>
            <a:endParaRPr lang="en-US" dirty="0"/>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457200" y="274638"/>
            <a:ext cx="8229600" cy="1143000"/>
          </a:xfrm>
        </p:spPr>
        <p:txBody>
          <a:bodyPr/>
          <a:lstStyle/>
          <a:p>
            <a:pPr algn="ctr" defTabSz="914400"/>
            <a:r>
              <a:rPr lang="en-US" sz="3600">
                <a:solidFill>
                  <a:srgbClr val="4F2D7F"/>
                </a:solidFill>
              </a:rPr>
              <a:t>Some lessons learned?</a:t>
            </a:r>
            <a:endParaRPr lang="en-US"/>
          </a:p>
        </p:txBody>
      </p:sp>
      <p:sp>
        <p:nvSpPr>
          <p:cNvPr id="29698" name="Rectangle 2"/>
          <p:cNvSpPr>
            <a:spLocks noGrp="1"/>
          </p:cNvSpPr>
          <p:nvPr>
            <p:ph type="body" idx="1"/>
          </p:nvPr>
        </p:nvSpPr>
        <p:spPr bwMode="auto">
          <a:xfrm>
            <a:off x="466725" y="1987550"/>
            <a:ext cx="8153400" cy="399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marL="285750"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We are always seeking to </a:t>
            </a:r>
            <a:r>
              <a:rPr lang="en-US" sz="2000" dirty="0" smtClean="0">
                <a:solidFill>
                  <a:srgbClr val="000000"/>
                </a:solidFill>
                <a:latin typeface="Arial" pitchFamily="34" charset="0"/>
                <a:cs typeface="Arial" pitchFamily="34" charset="0"/>
                <a:sym typeface="Arial" pitchFamily="34" charset="0"/>
              </a:rPr>
              <a:t>improve: </a:t>
            </a:r>
            <a:endParaRPr lang="en-US" sz="2400" dirty="0">
              <a:solidFill>
                <a:srgbClr val="000000"/>
              </a:solidFill>
              <a:latin typeface="Arial" pitchFamily="34" charset="0"/>
              <a:cs typeface="Arial" pitchFamily="34" charset="0"/>
              <a:sym typeface="Arial" pitchFamily="34" charset="0"/>
            </a:endParaRP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Difficulties we had in sharing information in some earlier cases may not arise now because of new formal arrangements.</a:t>
            </a: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‘Soft’ convergence </a:t>
            </a:r>
            <a:r>
              <a:rPr lang="en-US" sz="2000" dirty="0" smtClean="0">
                <a:solidFill>
                  <a:srgbClr val="000000"/>
                </a:solidFill>
                <a:latin typeface="Arial" pitchFamily="34" charset="0"/>
                <a:cs typeface="Arial" pitchFamily="34" charset="0"/>
                <a:sym typeface="Arial" pitchFamily="34" charset="0"/>
              </a:rPr>
              <a:t>is a key </a:t>
            </a:r>
            <a:r>
              <a:rPr lang="en-US" sz="2000" dirty="0">
                <a:solidFill>
                  <a:srgbClr val="000000"/>
                </a:solidFill>
                <a:latin typeface="Arial" pitchFamily="34" charset="0"/>
                <a:cs typeface="Arial" pitchFamily="34" charset="0"/>
                <a:sym typeface="Arial" pitchFamily="34" charset="0"/>
              </a:rPr>
              <a:t>for building cooperation but it requires ongoing attention </a:t>
            </a: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a framework to regularly meet and engage at an operational level assists (</a:t>
            </a:r>
            <a:r>
              <a:rPr lang="en-US" sz="2000" dirty="0" err="1">
                <a:solidFill>
                  <a:srgbClr val="000000"/>
                </a:solidFill>
                <a:latin typeface="Arial" pitchFamily="34" charset="0"/>
                <a:cs typeface="Arial" pitchFamily="34" charset="0"/>
                <a:sym typeface="Arial" pitchFamily="34" charset="0"/>
              </a:rPr>
              <a:t>eg</a:t>
            </a:r>
            <a:r>
              <a:rPr lang="en-US" sz="2000" dirty="0">
                <a:solidFill>
                  <a:srgbClr val="000000"/>
                </a:solidFill>
                <a:latin typeface="Arial" pitchFamily="34" charset="0"/>
                <a:cs typeface="Arial" pitchFamily="34" charset="0"/>
                <a:sym typeface="Arial" pitchFamily="34" charset="0"/>
              </a:rPr>
              <a:t> </a:t>
            </a:r>
            <a:r>
              <a:rPr lang="en-US" sz="2000" dirty="0" smtClean="0">
                <a:solidFill>
                  <a:srgbClr val="000000"/>
                </a:solidFill>
                <a:latin typeface="Arial" pitchFamily="34" charset="0"/>
                <a:cs typeface="Arial" pitchFamily="34" charset="0"/>
                <a:sym typeface="Arial" pitchFamily="34" charset="0"/>
              </a:rPr>
              <a:t>we have regular </a:t>
            </a:r>
            <a:r>
              <a:rPr lang="en-US" sz="2000" dirty="0">
                <a:solidFill>
                  <a:srgbClr val="000000"/>
                </a:solidFill>
                <a:latin typeface="Arial" pitchFamily="34" charset="0"/>
                <a:cs typeface="Arial" pitchFamily="34" charset="0"/>
                <a:sym typeface="Arial" pitchFamily="34" charset="0"/>
              </a:rPr>
              <a:t>cartel discussions)</a:t>
            </a:r>
          </a:p>
          <a:p>
            <a:pPr marL="285750"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We each gain from cooperation bilaterally, regionally and globally – we do not exclude others</a:t>
            </a:r>
            <a:endParaRPr lang="en-US"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685800" y="1844675"/>
            <a:ext cx="7772400" cy="1470025"/>
          </a:xfrm>
        </p:spPr>
        <p:txBody>
          <a:bodyPr/>
          <a:lstStyle/>
          <a:p>
            <a:pPr algn="ctr" defTabSz="914400"/>
            <a:r>
              <a:rPr lang="en-US" sz="3600">
                <a:solidFill>
                  <a:srgbClr val="4F2D7F"/>
                </a:solidFill>
              </a:rPr>
              <a:t>International Cooperation between competition agencies</a:t>
            </a:r>
            <a:endParaRPr lang="en-US"/>
          </a:p>
        </p:txBody>
      </p:sp>
      <p:sp>
        <p:nvSpPr>
          <p:cNvPr id="31746" name="Rectangle 2"/>
          <p:cNvSpPr>
            <a:spLocks noGrp="1" noChangeArrowheads="1"/>
          </p:cNvSpPr>
          <p:nvPr>
            <p:ph type="body" idx="1"/>
          </p:nvPr>
        </p:nvSpPr>
        <p:spPr>
          <a:xfrm>
            <a:off x="1517650" y="3500438"/>
            <a:ext cx="6400800" cy="1295400"/>
          </a:xfrm>
        </p:spPr>
        <p:txBody>
          <a:bodyPr/>
          <a:lstStyle/>
          <a:p>
            <a:pPr>
              <a:spcBef>
                <a:spcPts val="700"/>
              </a:spcBef>
            </a:pPr>
            <a:r>
              <a:rPr lang="en-US" sz="3000">
                <a:solidFill>
                  <a:srgbClr val="DC5034"/>
                </a:solidFill>
              </a:rPr>
              <a:t>The ACCC perspective on cooperation with the NZCC</a:t>
            </a:r>
            <a:endParaRPr lang="en-US"/>
          </a:p>
        </p:txBody>
      </p:sp>
      <p:sp>
        <p:nvSpPr>
          <p:cNvPr id="31747" name="AutoShape 3"/>
          <p:cNvSpPr>
            <a:spLocks/>
          </p:cNvSpPr>
          <p:nvPr/>
        </p:nvSpPr>
        <p:spPr bwMode="auto">
          <a:xfrm>
            <a:off x="250825" y="5227638"/>
            <a:ext cx="41036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defTabSz="914400"/>
            <a:r>
              <a:rPr lang="en-US" sz="2400">
                <a:latin typeface="Arial" pitchFamily="34" charset="0"/>
                <a:cs typeface="Arial" pitchFamily="34" charset="0"/>
                <a:sym typeface="Arial" pitchFamily="34" charset="0"/>
              </a:rPr>
              <a:t>3</a:t>
            </a:r>
            <a:r>
              <a:rPr lang="en-US" sz="2400" baseline="30000">
                <a:latin typeface="Arial" pitchFamily="34" charset="0"/>
                <a:cs typeface="Arial" pitchFamily="34" charset="0"/>
                <a:sym typeface="Arial" pitchFamily="34" charset="0"/>
              </a:rPr>
              <a:t>rd</a:t>
            </a:r>
            <a:r>
              <a:rPr lang="en-US" sz="2400">
                <a:latin typeface="Arial" pitchFamily="34" charset="0"/>
                <a:cs typeface="Arial" pitchFamily="34" charset="0"/>
                <a:sym typeface="Arial" pitchFamily="34" charset="0"/>
              </a:rPr>
              <a:t> ASEAN-CER Integration Partnership Forum </a:t>
            </a:r>
            <a:br>
              <a:rPr lang="en-US" sz="2400">
                <a:latin typeface="Arial" pitchFamily="34" charset="0"/>
                <a:cs typeface="Arial" pitchFamily="34" charset="0"/>
                <a:sym typeface="Arial" pitchFamily="34" charset="0"/>
              </a:rPr>
            </a:br>
            <a:r>
              <a:rPr lang="en-US" sz="2400">
                <a:latin typeface="Arial" pitchFamily="34" charset="0"/>
                <a:cs typeface="Arial" pitchFamily="34" charset="0"/>
                <a:sym typeface="Arial" pitchFamily="34" charset="0"/>
              </a:rPr>
              <a:t>Cairns, 18 June 2013</a:t>
            </a:r>
            <a:endParaRPr lang="en-US"/>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274638"/>
            <a:ext cx="8229600" cy="1143000"/>
          </a:xfrm>
        </p:spPr>
        <p:txBody>
          <a:bodyPr/>
          <a:lstStyle/>
          <a:p>
            <a:pPr algn="ctr" defTabSz="914400"/>
            <a:r>
              <a:rPr lang="en-US" sz="3600">
                <a:solidFill>
                  <a:srgbClr val="4F2D7F"/>
                </a:solidFill>
              </a:rPr>
              <a:t>Outline</a:t>
            </a:r>
            <a:endParaRPr lang="en-US"/>
          </a:p>
        </p:txBody>
      </p:sp>
      <p:sp>
        <p:nvSpPr>
          <p:cNvPr id="5122" name="Rectangle 2"/>
          <p:cNvSpPr>
            <a:spLocks noGrp="1"/>
          </p:cNvSpPr>
          <p:nvPr>
            <p:ph type="body" idx="1"/>
          </p:nvPr>
        </p:nvSpPr>
        <p:spPr bwMode="auto">
          <a:xfrm>
            <a:off x="466725" y="1987550"/>
            <a:ext cx="8229600" cy="4276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marL="457200" indent="-457200" algn="l">
              <a:spcBef>
                <a:spcPts val="500"/>
              </a:spcBef>
              <a:buFont typeface="ArialMT" charset="0"/>
              <a:buAutoNum type="arabicPeriod"/>
            </a:pPr>
            <a:r>
              <a:rPr lang="en-US" sz="2400" dirty="0" smtClean="0">
                <a:solidFill>
                  <a:srgbClr val="000000"/>
                </a:solidFill>
                <a:latin typeface="Arial" pitchFamily="34" charset="0"/>
                <a:cs typeface="Arial" pitchFamily="34" charset="0"/>
                <a:sym typeface="Arial" pitchFamily="34" charset="0"/>
              </a:rPr>
              <a:t>Australia’s formal cooperation </a:t>
            </a:r>
            <a:r>
              <a:rPr lang="en-US" sz="2400" dirty="0">
                <a:solidFill>
                  <a:srgbClr val="000000"/>
                </a:solidFill>
                <a:latin typeface="Arial" pitchFamily="34" charset="0"/>
                <a:cs typeface="Arial" pitchFamily="34" charset="0"/>
                <a:sym typeface="Arial" pitchFamily="34" charset="0"/>
              </a:rPr>
              <a:t>frameworks</a:t>
            </a:r>
          </a:p>
          <a:p>
            <a:pPr marL="457200" indent="-457200" algn="l">
              <a:spcBef>
                <a:spcPts val="500"/>
              </a:spcBef>
              <a:buFont typeface="ArialMT" charset="0"/>
              <a:buAutoNum type="arabicPeriod"/>
            </a:pPr>
            <a:r>
              <a:rPr lang="en-US" sz="2400" dirty="0">
                <a:solidFill>
                  <a:srgbClr val="000000"/>
                </a:solidFill>
                <a:latin typeface="Arial" pitchFamily="34" charset="0"/>
                <a:cs typeface="Arial" pitchFamily="34" charset="0"/>
                <a:sym typeface="Arial" pitchFamily="34" charset="0"/>
              </a:rPr>
              <a:t>Modes of cooperation between competition agencies</a:t>
            </a:r>
          </a:p>
          <a:p>
            <a:pPr marL="742950" lvl="1" indent="-285750" algn="l">
              <a:spcBef>
                <a:spcPts val="400"/>
              </a:spcBef>
              <a:buFont typeface="ArialMT" charset="0"/>
              <a:buChar char="–"/>
            </a:pPr>
            <a:r>
              <a:rPr lang="en-US" sz="2000" dirty="0" smtClean="0">
                <a:solidFill>
                  <a:srgbClr val="000000"/>
                </a:solidFill>
                <a:latin typeface="Arial" pitchFamily="34" charset="0"/>
                <a:cs typeface="Arial" pitchFamily="34" charset="0"/>
                <a:sym typeface="Arial" pitchFamily="34" charset="0"/>
              </a:rPr>
              <a:t>Using </a:t>
            </a:r>
            <a:r>
              <a:rPr lang="en-US" sz="2000" dirty="0">
                <a:solidFill>
                  <a:srgbClr val="000000"/>
                </a:solidFill>
                <a:latin typeface="Arial" pitchFamily="34" charset="0"/>
                <a:cs typeface="Arial" pitchFamily="34" charset="0"/>
                <a:sym typeface="Arial" pitchFamily="34" charset="0"/>
              </a:rPr>
              <a:t>the ICN to identify and adopt best practice</a:t>
            </a: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Building capacity between our agencies</a:t>
            </a: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Facilitating “informal” cooperation</a:t>
            </a: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Formal arrangements between the NZCC and ACCC</a:t>
            </a:r>
          </a:p>
          <a:p>
            <a:pPr marL="457200" indent="-457200" algn="l">
              <a:spcBef>
                <a:spcPts val="500"/>
              </a:spcBef>
              <a:buFont typeface="ArialMT" charset="0"/>
              <a:buAutoNum type="arabicPeriod"/>
            </a:pPr>
            <a:r>
              <a:rPr lang="en-US" sz="2400" dirty="0">
                <a:solidFill>
                  <a:srgbClr val="000000"/>
                </a:solidFill>
                <a:latin typeface="Arial" pitchFamily="34" charset="0"/>
                <a:cs typeface="Arial" pitchFamily="34" charset="0"/>
                <a:sym typeface="Arial" pitchFamily="34" charset="0"/>
              </a:rPr>
              <a:t>Some lessons from the ACCC and NZCC experience</a:t>
            </a:r>
            <a:endParaRPr lang="en-US"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69" name="Group 1"/>
          <p:cNvGraphicFramePr>
            <a:graphicFrameLocks noGrp="1"/>
          </p:cNvGraphicFramePr>
          <p:nvPr/>
        </p:nvGraphicFramePr>
        <p:xfrm>
          <a:off x="446088" y="1123950"/>
          <a:ext cx="8159750" cy="4830761"/>
        </p:xfrm>
        <a:graphic>
          <a:graphicData uri="http://schemas.openxmlformats.org/drawingml/2006/table">
            <a:tbl>
              <a:tblPr/>
              <a:tblGrid>
                <a:gridCol w="4027487"/>
                <a:gridCol w="4132263"/>
              </a:tblGrid>
              <a:tr h="69056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Helvetica" charset="0"/>
                          <a:ea typeface="Helvetica" charset="0"/>
                          <a:cs typeface="Helvetica" charset="0"/>
                          <a:sym typeface="Helvetica" charset="0"/>
                        </a:rPr>
                        <a:t>Mechanism</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Helvetica" charset="0"/>
                          <a:ea typeface="Helvetica" charset="0"/>
                          <a:cs typeface="Helvetica" charset="0"/>
                          <a:sym typeface="Helvetica" charset="0"/>
                        </a:rPr>
                        <a:t>Confidential information exchange permitted?</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48260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Helvetica" charset="0"/>
                          <a:ea typeface="Helvetica" charset="0"/>
                          <a:cs typeface="Helvetica" charset="0"/>
                          <a:sym typeface="Helvetica" charset="0"/>
                        </a:rPr>
                        <a:t>Bi or multilateral MOUs</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Helvetica" charset="0"/>
                          <a:ea typeface="Helvetica" charset="0"/>
                          <a:cs typeface="Helvetica" charset="0"/>
                          <a:sym typeface="Helvetica" charset="0"/>
                        </a:rPr>
                        <a:t>Agency Only</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r>
              <a:tr h="69056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Helvetica" charset="0"/>
                          <a:ea typeface="Helvetica" charset="0"/>
                          <a:cs typeface="Helvetica" charset="0"/>
                          <a:sym typeface="Helvetica" charset="0"/>
                        </a:rPr>
                        <a:t>Arrangements encouraging close economic relations</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Helvetica" charset="0"/>
                          <a:ea typeface="Helvetica" charset="0"/>
                          <a:cs typeface="Helvetica" charset="0"/>
                          <a:sym typeface="Helvetica" charset="0"/>
                        </a:rPr>
                        <a:t>Agency Only</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r>
              <a:tr h="69056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Helvetica" charset="0"/>
                          <a:ea typeface="Helvetica" charset="0"/>
                          <a:cs typeface="Helvetica" charset="0"/>
                          <a:sym typeface="Helvetica" charset="0"/>
                        </a:rPr>
                        <a:t>Legislation in place in multiple jurisdictions allowing cooperation</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Helvetica" charset="0"/>
                          <a:ea typeface="Helvetica" charset="0"/>
                          <a:cs typeface="Helvetica" charset="0"/>
                          <a:sym typeface="Helvetica" charset="0"/>
                        </a:rPr>
                        <a:t>Agency and Third Party, where an MLAT is in place</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r>
              <a:tr h="69056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Helvetica" charset="0"/>
                          <a:ea typeface="Helvetica" charset="0"/>
                          <a:cs typeface="Helvetica" charset="0"/>
                          <a:sym typeface="Helvetica" charset="0"/>
                        </a:rPr>
                        <a:t>Bi-lateral agreement</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Helvetica" charset="0"/>
                          <a:ea typeface="Helvetica" charset="0"/>
                          <a:cs typeface="Helvetica" charset="0"/>
                          <a:sym typeface="Helvetica" charset="0"/>
                        </a:rPr>
                        <a:t>Agency and Third Party, between the agreement parties</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r>
              <a:tr h="67151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Helvetica" charset="0"/>
                          <a:ea typeface="Helvetica" charset="0"/>
                          <a:cs typeface="Helvetica" charset="0"/>
                          <a:sym typeface="Helvetica" charset="0"/>
                        </a:rPr>
                        <a:t>Free Trade Agreement</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Helvetica" charset="0"/>
                          <a:ea typeface="Helvetica" charset="0"/>
                          <a:cs typeface="Helvetica" charset="0"/>
                          <a:sym typeface="Helvetica" charset="0"/>
                        </a:rPr>
                        <a:t>Agency Only</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r>
              <a:tr h="76517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Helvetica" charset="0"/>
                          <a:ea typeface="Helvetica" charset="0"/>
                          <a:cs typeface="Helvetica" charset="0"/>
                          <a:sym typeface="Helvetica" charset="0"/>
                        </a:rPr>
                        <a:t>National legislation permitting unilateral disclosure of evidence to counterparts</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Helvetica" charset="0"/>
                          <a:ea typeface="Helvetica" charset="0"/>
                          <a:cs typeface="Helvetica" charset="0"/>
                          <a:sym typeface="Helvetica" charset="0"/>
                        </a:rPr>
                        <a:t>Yes, to all counterparts at ACCC discretion</a:t>
                      </a:r>
                      <a:endParaRPr kumimoji="0" lang="en-US" sz="3200" b="0" i="0" u="none" strike="noStrike" cap="none" normalizeH="0" baseline="0" smtClean="0">
                        <a:ln>
                          <a:noFill/>
                        </a:ln>
                        <a:solidFill>
                          <a:srgbClr val="000000"/>
                        </a:solidFill>
                        <a:effectLst/>
                        <a:latin typeface="Arial" pitchFamily="34" charset="0"/>
                        <a:cs typeface="Arial" pitchFamily="34" charset="0"/>
                        <a:sym typeface="Arial" pitchFamily="34" charset="0"/>
                      </a:endParaRPr>
                    </a:p>
                  </a:txBody>
                  <a:tcPr marL="45718" marR="45718"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r>
            </a:tbl>
          </a:graphicData>
        </a:graphic>
      </p:graphicFrame>
      <p:sp>
        <p:nvSpPr>
          <p:cNvPr id="7221" name="AutoShape 53"/>
          <p:cNvSpPr>
            <a:spLocks/>
          </p:cNvSpPr>
          <p:nvPr/>
        </p:nvSpPr>
        <p:spPr bwMode="auto">
          <a:xfrm>
            <a:off x="106363" y="331788"/>
            <a:ext cx="8856662" cy="574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defTabSz="914400"/>
            <a:r>
              <a:rPr lang="en-US" sz="2800">
                <a:solidFill>
                  <a:srgbClr val="8064A2"/>
                </a:solidFill>
              </a:rPr>
              <a:t>Australia’s formal cooperation frameworks</a:t>
            </a:r>
            <a:endParaRPr lang="en-US"/>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457200" y="274638"/>
            <a:ext cx="8229600" cy="1143000"/>
          </a:xfrm>
        </p:spPr>
        <p:txBody>
          <a:bodyPr/>
          <a:lstStyle/>
          <a:p>
            <a:pPr algn="ctr" defTabSz="914400"/>
            <a:r>
              <a:rPr lang="en-US" sz="3600">
                <a:solidFill>
                  <a:srgbClr val="4F2D7F"/>
                </a:solidFill>
              </a:rPr>
              <a:t>ACCC NZCC cooperation</a:t>
            </a:r>
            <a:endParaRPr lang="en-US"/>
          </a:p>
        </p:txBody>
      </p:sp>
      <p:grpSp>
        <p:nvGrpSpPr>
          <p:cNvPr id="9218" name="Group 2"/>
          <p:cNvGrpSpPr>
            <a:grpSpLocks/>
          </p:cNvGrpSpPr>
          <p:nvPr/>
        </p:nvGrpSpPr>
        <p:grpSpPr bwMode="auto">
          <a:xfrm>
            <a:off x="408573" y="1268760"/>
            <a:ext cx="8229600" cy="1547812"/>
            <a:chOff x="0" y="0"/>
            <a:chExt cx="648" cy="122"/>
          </a:xfrm>
        </p:grpSpPr>
        <p:grpSp>
          <p:nvGrpSpPr>
            <p:cNvPr id="9219" name="Group 3"/>
            <p:cNvGrpSpPr>
              <a:grpSpLocks/>
            </p:cNvGrpSpPr>
            <p:nvPr/>
          </p:nvGrpSpPr>
          <p:grpSpPr bwMode="auto">
            <a:xfrm>
              <a:off x="0" y="0"/>
              <a:ext cx="122" cy="122"/>
              <a:chOff x="0" y="0"/>
              <a:chExt cx="122" cy="122"/>
            </a:xfrm>
          </p:grpSpPr>
          <p:sp>
            <p:nvSpPr>
              <p:cNvPr id="9220" name="AutoShape 4"/>
              <p:cNvSpPr>
                <a:spLocks/>
              </p:cNvSpPr>
              <p:nvPr/>
            </p:nvSpPr>
            <p:spPr bwMode="auto">
              <a:xfrm>
                <a:off x="0" y="0"/>
                <a:ext cx="122" cy="122"/>
              </a:xfrm>
              <a:prstGeom prst="roundRect">
                <a:avLst>
                  <a:gd name="adj" fmla="val 7500"/>
                </a:avLst>
              </a:prstGeom>
              <a:solidFill>
                <a:srgbClr val="C0504D"/>
              </a:solidFill>
              <a:ln w="25400"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defTabSz="914400"/>
                <a:endParaRPr lang="en-US" sz="2400">
                  <a:solidFill>
                    <a:srgbClr val="FFFFFF"/>
                  </a:solidFill>
                </a:endParaRPr>
              </a:p>
            </p:txBody>
          </p:sp>
          <p:sp>
            <p:nvSpPr>
              <p:cNvPr id="9221" name="AutoShape 5"/>
              <p:cNvSpPr>
                <a:spLocks/>
              </p:cNvSpPr>
              <p:nvPr/>
            </p:nvSpPr>
            <p:spPr bwMode="auto">
              <a:xfrm>
                <a:off x="2" y="26"/>
                <a:ext cx="118" cy="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defTabSz="914400"/>
                <a:r>
                  <a:rPr lang="en-US" sz="2000" dirty="0">
                    <a:solidFill>
                      <a:srgbClr val="FFFFFF"/>
                    </a:solidFill>
                  </a:rPr>
                  <a:t>Capacity building</a:t>
                </a:r>
                <a:endParaRPr lang="en-US" sz="2000" dirty="0"/>
              </a:p>
            </p:txBody>
          </p:sp>
        </p:grpSp>
        <p:sp>
          <p:nvSpPr>
            <p:cNvPr id="9222" name="AutoShape 6"/>
            <p:cNvSpPr>
              <a:spLocks/>
            </p:cNvSpPr>
            <p:nvPr/>
          </p:nvSpPr>
          <p:spPr bwMode="auto">
            <a:xfrm>
              <a:off x="135" y="47"/>
              <a:ext cx="28" cy="28"/>
            </a:xfrm>
            <a:prstGeom prst="rightArrow">
              <a:avLst>
                <a:gd name="adj1" fmla="val 64000"/>
                <a:gd name="adj2" fmla="val 50000"/>
              </a:avLst>
            </a:prstGeom>
            <a:solidFill>
              <a:srgbClr val="C0504D"/>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defTabSz="914400"/>
              <a:endParaRPr lang="en-US" sz="1800"/>
            </a:p>
          </p:txBody>
        </p:sp>
        <p:grpSp>
          <p:nvGrpSpPr>
            <p:cNvPr id="9223" name="Group 7"/>
            <p:cNvGrpSpPr>
              <a:grpSpLocks/>
            </p:cNvGrpSpPr>
            <p:nvPr/>
          </p:nvGrpSpPr>
          <p:grpSpPr bwMode="auto">
            <a:xfrm>
              <a:off x="175" y="0"/>
              <a:ext cx="123" cy="122"/>
              <a:chOff x="0" y="0"/>
              <a:chExt cx="122" cy="122"/>
            </a:xfrm>
          </p:grpSpPr>
          <p:sp>
            <p:nvSpPr>
              <p:cNvPr id="9224" name="AutoShape 8"/>
              <p:cNvSpPr>
                <a:spLocks/>
              </p:cNvSpPr>
              <p:nvPr/>
            </p:nvSpPr>
            <p:spPr bwMode="auto">
              <a:xfrm>
                <a:off x="0" y="0"/>
                <a:ext cx="122" cy="122"/>
              </a:xfrm>
              <a:prstGeom prst="roundRect">
                <a:avLst>
                  <a:gd name="adj" fmla="val 7500"/>
                </a:avLst>
              </a:prstGeom>
              <a:solidFill>
                <a:srgbClr val="9BBB59"/>
              </a:solidFill>
              <a:ln w="25400"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defTabSz="914400"/>
                <a:endParaRPr lang="en-US" sz="2400">
                  <a:solidFill>
                    <a:srgbClr val="FFFFFF"/>
                  </a:solidFill>
                </a:endParaRPr>
              </a:p>
            </p:txBody>
          </p:sp>
          <p:sp>
            <p:nvSpPr>
              <p:cNvPr id="9225" name="AutoShape 9"/>
              <p:cNvSpPr>
                <a:spLocks/>
              </p:cNvSpPr>
              <p:nvPr/>
            </p:nvSpPr>
            <p:spPr bwMode="auto">
              <a:xfrm>
                <a:off x="2" y="41"/>
                <a:ext cx="118" cy="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defTabSz="914400"/>
                <a:r>
                  <a:rPr lang="en-US" sz="2000" dirty="0">
                    <a:solidFill>
                      <a:srgbClr val="FFFFFF"/>
                    </a:solidFill>
                  </a:rPr>
                  <a:t>Informal</a:t>
                </a:r>
                <a:endParaRPr lang="en-US" sz="2000" dirty="0"/>
              </a:p>
            </p:txBody>
          </p:sp>
        </p:grpSp>
        <p:sp>
          <p:nvSpPr>
            <p:cNvPr id="9226" name="AutoShape 10"/>
            <p:cNvSpPr>
              <a:spLocks/>
            </p:cNvSpPr>
            <p:nvPr/>
          </p:nvSpPr>
          <p:spPr bwMode="auto">
            <a:xfrm>
              <a:off x="310" y="47"/>
              <a:ext cx="28" cy="28"/>
            </a:xfrm>
            <a:prstGeom prst="rightArrow">
              <a:avLst>
                <a:gd name="adj1" fmla="val 64000"/>
                <a:gd name="adj2" fmla="val 50000"/>
              </a:avLst>
            </a:prstGeom>
            <a:solidFill>
              <a:srgbClr val="9BBB59"/>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defTabSz="914400"/>
              <a:endParaRPr lang="en-US" sz="1800"/>
            </a:p>
          </p:txBody>
        </p:sp>
        <p:grpSp>
          <p:nvGrpSpPr>
            <p:cNvPr id="9227" name="Group 11"/>
            <p:cNvGrpSpPr>
              <a:grpSpLocks/>
            </p:cNvGrpSpPr>
            <p:nvPr/>
          </p:nvGrpSpPr>
          <p:grpSpPr bwMode="auto">
            <a:xfrm>
              <a:off x="350" y="0"/>
              <a:ext cx="123" cy="122"/>
              <a:chOff x="0" y="0"/>
              <a:chExt cx="122" cy="122"/>
            </a:xfrm>
          </p:grpSpPr>
          <p:sp>
            <p:nvSpPr>
              <p:cNvPr id="9228" name="AutoShape 12"/>
              <p:cNvSpPr>
                <a:spLocks/>
              </p:cNvSpPr>
              <p:nvPr/>
            </p:nvSpPr>
            <p:spPr bwMode="auto">
              <a:xfrm>
                <a:off x="0" y="0"/>
                <a:ext cx="122" cy="122"/>
              </a:xfrm>
              <a:prstGeom prst="roundRect">
                <a:avLst>
                  <a:gd name="adj" fmla="val 7500"/>
                </a:avLst>
              </a:prstGeom>
              <a:solidFill>
                <a:srgbClr val="8064A2"/>
              </a:solidFill>
              <a:ln w="25400"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defTabSz="914400"/>
                <a:endParaRPr lang="en-US" sz="2400">
                  <a:solidFill>
                    <a:srgbClr val="FFFFFF"/>
                  </a:solidFill>
                </a:endParaRPr>
              </a:p>
            </p:txBody>
          </p:sp>
          <p:sp>
            <p:nvSpPr>
              <p:cNvPr id="9229" name="AutoShape 13"/>
              <p:cNvSpPr>
                <a:spLocks/>
              </p:cNvSpPr>
              <p:nvPr/>
            </p:nvSpPr>
            <p:spPr bwMode="auto">
              <a:xfrm>
                <a:off x="2" y="11"/>
                <a:ext cx="118" cy="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defTabSz="914400"/>
                <a:r>
                  <a:rPr lang="en-US" sz="2000" dirty="0">
                    <a:solidFill>
                      <a:srgbClr val="FFFFFF"/>
                    </a:solidFill>
                  </a:rPr>
                  <a:t>Treaty and legislation</a:t>
                </a:r>
                <a:endParaRPr lang="en-US" sz="2000" dirty="0"/>
              </a:p>
            </p:txBody>
          </p:sp>
        </p:grpSp>
        <p:sp>
          <p:nvSpPr>
            <p:cNvPr id="9230" name="AutoShape 14"/>
            <p:cNvSpPr>
              <a:spLocks/>
            </p:cNvSpPr>
            <p:nvPr/>
          </p:nvSpPr>
          <p:spPr bwMode="auto">
            <a:xfrm>
              <a:off x="486" y="47"/>
              <a:ext cx="27" cy="28"/>
            </a:xfrm>
            <a:prstGeom prst="rightArrow">
              <a:avLst>
                <a:gd name="adj1" fmla="val 64000"/>
                <a:gd name="adj2" fmla="val 50000"/>
              </a:avLst>
            </a:prstGeom>
            <a:solidFill>
              <a:srgbClr val="8064A2"/>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defTabSz="914400"/>
              <a:endParaRPr lang="en-US" sz="1800"/>
            </a:p>
          </p:txBody>
        </p:sp>
        <p:grpSp>
          <p:nvGrpSpPr>
            <p:cNvPr id="9231" name="Group 15"/>
            <p:cNvGrpSpPr>
              <a:grpSpLocks/>
            </p:cNvGrpSpPr>
            <p:nvPr/>
          </p:nvGrpSpPr>
          <p:grpSpPr bwMode="auto">
            <a:xfrm>
              <a:off x="526" y="0"/>
              <a:ext cx="123" cy="122"/>
              <a:chOff x="0" y="0"/>
              <a:chExt cx="122" cy="122"/>
            </a:xfrm>
          </p:grpSpPr>
          <p:sp>
            <p:nvSpPr>
              <p:cNvPr id="9232" name="AutoShape 16"/>
              <p:cNvSpPr>
                <a:spLocks/>
              </p:cNvSpPr>
              <p:nvPr/>
            </p:nvSpPr>
            <p:spPr bwMode="auto">
              <a:xfrm>
                <a:off x="0" y="0"/>
                <a:ext cx="122" cy="122"/>
              </a:xfrm>
              <a:prstGeom prst="roundRect">
                <a:avLst>
                  <a:gd name="adj" fmla="val 7500"/>
                </a:avLst>
              </a:prstGeom>
              <a:solidFill>
                <a:srgbClr val="4BACC6"/>
              </a:solidFill>
              <a:ln w="25400" cap="flat"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defTabSz="914400"/>
                <a:endParaRPr lang="en-US" sz="2400">
                  <a:solidFill>
                    <a:srgbClr val="FFFFFF"/>
                  </a:solidFill>
                </a:endParaRPr>
              </a:p>
            </p:txBody>
          </p:sp>
          <p:sp>
            <p:nvSpPr>
              <p:cNvPr id="9233" name="AutoShape 17"/>
              <p:cNvSpPr>
                <a:spLocks/>
              </p:cNvSpPr>
              <p:nvPr/>
            </p:nvSpPr>
            <p:spPr bwMode="auto">
              <a:xfrm>
                <a:off x="2" y="11"/>
                <a:ext cx="118" cy="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p>
                <a:pPr algn="ctr" defTabSz="914400"/>
                <a:r>
                  <a:rPr lang="en-US" sz="2000" dirty="0">
                    <a:solidFill>
                      <a:srgbClr val="FFFFFF"/>
                    </a:solidFill>
                  </a:rPr>
                  <a:t>Formal cooperation</a:t>
                </a:r>
                <a:endParaRPr lang="en-US" sz="2000" dirty="0"/>
              </a:p>
            </p:txBody>
          </p:sp>
        </p:grpSp>
      </p:grpSp>
      <p:pic>
        <p:nvPicPr>
          <p:cNvPr id="9234" name="Picture 18" descr="image3.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2995613"/>
            <a:ext cx="4681537" cy="3349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274638"/>
            <a:ext cx="8229600" cy="1143000"/>
          </a:xfrm>
        </p:spPr>
        <p:txBody>
          <a:bodyPr/>
          <a:lstStyle/>
          <a:p>
            <a:pPr algn="ctr" defTabSz="914400"/>
            <a:r>
              <a:rPr lang="en-US" sz="3600" dirty="0">
                <a:solidFill>
                  <a:srgbClr val="4F2D7F"/>
                </a:solidFill>
              </a:rPr>
              <a:t>Modes of cooperation</a:t>
            </a:r>
            <a:endParaRPr lang="en-US" dirty="0"/>
          </a:p>
        </p:txBody>
      </p:sp>
      <p:sp>
        <p:nvSpPr>
          <p:cNvPr id="11266" name="Rectangle 2"/>
          <p:cNvSpPr>
            <a:spLocks noGrp="1"/>
          </p:cNvSpPr>
          <p:nvPr>
            <p:ph type="body" idx="1"/>
          </p:nvPr>
        </p:nvSpPr>
        <p:spPr bwMode="auto">
          <a:xfrm>
            <a:off x="539552" y="1772816"/>
            <a:ext cx="8153400" cy="3711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marL="163513" indent="-163513" algn="l">
              <a:spcBef>
                <a:spcPts val="600"/>
              </a:spcBef>
              <a:buFont typeface="ArialMT" charset="0"/>
              <a:buNone/>
            </a:pPr>
            <a:r>
              <a:rPr lang="en-US" sz="2600" b="1" dirty="0" smtClean="0">
                <a:solidFill>
                  <a:srgbClr val="FF0000"/>
                </a:solidFill>
                <a:latin typeface="Arial" pitchFamily="34" charset="0"/>
                <a:cs typeface="Arial" pitchFamily="34" charset="0"/>
                <a:sym typeface="Arial" pitchFamily="34" charset="0"/>
              </a:rPr>
              <a:t>Using </a:t>
            </a:r>
            <a:r>
              <a:rPr lang="en-US" sz="2600" b="1" dirty="0">
                <a:solidFill>
                  <a:srgbClr val="FF0000"/>
                </a:solidFill>
                <a:latin typeface="Arial" pitchFamily="34" charset="0"/>
                <a:cs typeface="Arial" pitchFamily="34" charset="0"/>
                <a:sym typeface="Arial" pitchFamily="34" charset="0"/>
              </a:rPr>
              <a:t>the </a:t>
            </a:r>
            <a:r>
              <a:rPr lang="en-US" sz="2600" b="1" dirty="0" smtClean="0">
                <a:solidFill>
                  <a:srgbClr val="FF0000"/>
                </a:solidFill>
                <a:latin typeface="Arial" pitchFamily="34" charset="0"/>
                <a:cs typeface="Arial" pitchFamily="34" charset="0"/>
                <a:sym typeface="Arial" pitchFamily="34" charset="0"/>
              </a:rPr>
              <a:t>OECD and ICN to </a:t>
            </a:r>
            <a:r>
              <a:rPr lang="en-US" sz="2600" b="1" dirty="0">
                <a:solidFill>
                  <a:srgbClr val="FF0000"/>
                </a:solidFill>
                <a:latin typeface="Arial" pitchFamily="34" charset="0"/>
                <a:cs typeface="Arial" pitchFamily="34" charset="0"/>
                <a:sym typeface="Arial" pitchFamily="34" charset="0"/>
              </a:rPr>
              <a:t>identify best practices</a:t>
            </a:r>
            <a:endParaRPr lang="en-US" sz="2300" dirty="0">
              <a:solidFill>
                <a:srgbClr val="000000"/>
              </a:solidFill>
              <a:latin typeface="Arial" pitchFamily="34" charset="0"/>
              <a:cs typeface="Arial" pitchFamily="34" charset="0"/>
              <a:sym typeface="Arial" pitchFamily="34" charset="0"/>
            </a:endParaRPr>
          </a:p>
          <a:p>
            <a:pPr marL="342900" indent="-342900" algn="l">
              <a:spcBef>
                <a:spcPts val="600"/>
              </a:spcBef>
              <a:buFont typeface="Arial" pitchFamily="34" charset="0"/>
              <a:buChar char="•"/>
            </a:pPr>
            <a:r>
              <a:rPr lang="en-US" sz="2300" dirty="0" smtClean="0">
                <a:solidFill>
                  <a:srgbClr val="000000"/>
                </a:solidFill>
                <a:latin typeface="Arial" pitchFamily="34" charset="0"/>
                <a:cs typeface="Arial" pitchFamily="34" charset="0"/>
                <a:sym typeface="Arial" pitchFamily="34" charset="0"/>
              </a:rPr>
              <a:t>OECD Competition Committee seeks to identify and recommend best practices in competition policy</a:t>
            </a:r>
          </a:p>
          <a:p>
            <a:pPr marL="342900" indent="-342900" algn="l">
              <a:spcBef>
                <a:spcPts val="600"/>
              </a:spcBef>
              <a:buFont typeface="Arial" pitchFamily="34" charset="0"/>
              <a:buChar char="•"/>
            </a:pPr>
            <a:r>
              <a:rPr lang="en-US" sz="2300" dirty="0" smtClean="0">
                <a:solidFill>
                  <a:srgbClr val="000000"/>
                </a:solidFill>
                <a:latin typeface="Arial" pitchFamily="34" charset="0"/>
                <a:cs typeface="Arial" pitchFamily="34" charset="0"/>
                <a:sym typeface="Arial" pitchFamily="34" charset="0"/>
              </a:rPr>
              <a:t>The </a:t>
            </a:r>
            <a:r>
              <a:rPr lang="en-US" sz="2300" dirty="0">
                <a:solidFill>
                  <a:srgbClr val="000000"/>
                </a:solidFill>
                <a:latin typeface="Arial" pitchFamily="34" charset="0"/>
                <a:cs typeface="Arial" pitchFamily="34" charset="0"/>
                <a:sym typeface="Arial" pitchFamily="34" charset="0"/>
              </a:rPr>
              <a:t>International Competition Network's mission is to </a:t>
            </a:r>
          </a:p>
          <a:p>
            <a:pPr marL="730250" lvl="1" indent="-273050" algn="l">
              <a:spcBef>
                <a:spcPts val="400"/>
              </a:spcBef>
              <a:buFont typeface="ArialMT" charset="0"/>
              <a:buChar char="–"/>
            </a:pPr>
            <a:r>
              <a:rPr lang="en-US" sz="1900" dirty="0">
                <a:solidFill>
                  <a:srgbClr val="000000"/>
                </a:solidFill>
                <a:latin typeface="Arial" pitchFamily="34" charset="0"/>
                <a:cs typeface="Arial" pitchFamily="34" charset="0"/>
                <a:sym typeface="Arial" pitchFamily="34" charset="0"/>
              </a:rPr>
              <a:t>advocate the adoption of superior standards and procedures in competition policy around the world, </a:t>
            </a:r>
          </a:p>
          <a:p>
            <a:pPr marL="730250" lvl="1" indent="-273050" algn="l">
              <a:spcBef>
                <a:spcPts val="400"/>
              </a:spcBef>
              <a:buFont typeface="ArialMT" charset="0"/>
              <a:buChar char="–"/>
            </a:pPr>
            <a:r>
              <a:rPr lang="en-US" sz="1900" dirty="0">
                <a:solidFill>
                  <a:srgbClr val="000000"/>
                </a:solidFill>
                <a:latin typeface="Arial" pitchFamily="34" charset="0"/>
                <a:cs typeface="Arial" pitchFamily="34" charset="0"/>
                <a:sym typeface="Arial" pitchFamily="34" charset="0"/>
              </a:rPr>
              <a:t>formulate proposals for procedural and substantive </a:t>
            </a:r>
            <a:r>
              <a:rPr lang="en-US" sz="1900" dirty="0" smtClean="0">
                <a:solidFill>
                  <a:srgbClr val="000000"/>
                </a:solidFill>
                <a:latin typeface="Arial" pitchFamily="34" charset="0"/>
                <a:cs typeface="Arial" pitchFamily="34" charset="0"/>
                <a:sym typeface="Arial" pitchFamily="34" charset="0"/>
              </a:rPr>
              <a:t>convergence</a:t>
            </a:r>
          </a:p>
          <a:p>
            <a:pPr marL="730250" lvl="1" indent="-273050" algn="l">
              <a:spcBef>
                <a:spcPts val="400"/>
              </a:spcBef>
              <a:buFont typeface="ArialMT" charset="0"/>
              <a:buChar char="–"/>
            </a:pPr>
            <a:r>
              <a:rPr lang="en-US" sz="1900" dirty="0" smtClean="0">
                <a:solidFill>
                  <a:srgbClr val="000000"/>
                </a:solidFill>
                <a:latin typeface="Arial" pitchFamily="34" charset="0"/>
                <a:cs typeface="Arial" pitchFamily="34" charset="0"/>
                <a:sym typeface="Arial" pitchFamily="34" charset="0"/>
              </a:rPr>
              <a:t>seek </a:t>
            </a:r>
            <a:r>
              <a:rPr lang="en-US" sz="1900" dirty="0">
                <a:solidFill>
                  <a:srgbClr val="000000"/>
                </a:solidFill>
                <a:latin typeface="Arial" pitchFamily="34" charset="0"/>
                <a:cs typeface="Arial" pitchFamily="34" charset="0"/>
                <a:sym typeface="Arial" pitchFamily="34" charset="0"/>
              </a:rPr>
              <a:t>to facilitate effective international cooperation to the benefit of member agencies, consumers and economies worldwide</a:t>
            </a:r>
          </a:p>
          <a:p>
            <a:pPr marL="342900" lvl="2" indent="-342900" algn="l">
              <a:spcBef>
                <a:spcPts val="500"/>
              </a:spcBef>
              <a:buFont typeface="Arial" pitchFamily="34" charset="0"/>
              <a:buChar char="•"/>
            </a:pPr>
            <a:r>
              <a:rPr lang="en-US" sz="2300" dirty="0">
                <a:solidFill>
                  <a:srgbClr val="000000"/>
                </a:solidFill>
                <a:latin typeface="Arial" pitchFamily="34" charset="0"/>
                <a:cs typeface="Arial" pitchFamily="34" charset="0"/>
                <a:sym typeface="Arial" pitchFamily="34" charset="0"/>
              </a:rPr>
              <a:t>We </a:t>
            </a:r>
            <a:r>
              <a:rPr lang="en-US" sz="2300" dirty="0" smtClean="0">
                <a:solidFill>
                  <a:srgbClr val="000000"/>
                </a:solidFill>
                <a:latin typeface="Arial" pitchFamily="34" charset="0"/>
                <a:cs typeface="Arial" pitchFamily="34" charset="0"/>
                <a:sym typeface="Arial" pitchFamily="34" charset="0"/>
              </a:rPr>
              <a:t>are actively involved with the OECD’s Competition Committee &amp; ICN </a:t>
            </a:r>
            <a:r>
              <a:rPr lang="en-US" sz="2300" dirty="0">
                <a:solidFill>
                  <a:srgbClr val="000000"/>
                </a:solidFill>
                <a:latin typeface="Arial" pitchFamily="34" charset="0"/>
                <a:cs typeface="Arial" pitchFamily="34" charset="0"/>
                <a:sym typeface="Arial" pitchFamily="34" charset="0"/>
              </a:rPr>
              <a:t>working groups</a:t>
            </a:r>
          </a:p>
          <a:p>
            <a:pPr marL="342900" lvl="2" indent="-342900" algn="l">
              <a:spcBef>
                <a:spcPts val="500"/>
              </a:spcBef>
              <a:buFont typeface="Arial" pitchFamily="34" charset="0"/>
              <a:buChar char="•"/>
            </a:pPr>
            <a:r>
              <a:rPr lang="en-US" sz="2300" dirty="0">
                <a:solidFill>
                  <a:srgbClr val="000000"/>
                </a:solidFill>
                <a:latin typeface="Arial" pitchFamily="34" charset="0"/>
                <a:cs typeface="Arial" pitchFamily="34" charset="0"/>
                <a:sym typeface="Arial" pitchFamily="34" charset="0"/>
              </a:rPr>
              <a:t>We seek to implement </a:t>
            </a:r>
            <a:r>
              <a:rPr lang="en-US" sz="2300" dirty="0" smtClean="0">
                <a:solidFill>
                  <a:srgbClr val="000000"/>
                </a:solidFill>
                <a:latin typeface="Arial" pitchFamily="34" charset="0"/>
                <a:cs typeface="Arial" pitchFamily="34" charset="0"/>
                <a:sym typeface="Arial" pitchFamily="34" charset="0"/>
              </a:rPr>
              <a:t>OECD &amp; ICN </a:t>
            </a:r>
            <a:r>
              <a:rPr lang="en-US" sz="2300" dirty="0">
                <a:solidFill>
                  <a:srgbClr val="000000"/>
                </a:solidFill>
                <a:latin typeface="Arial" pitchFamily="34" charset="0"/>
                <a:cs typeface="Arial" pitchFamily="34" charset="0"/>
                <a:sym typeface="Arial" pitchFamily="34" charset="0"/>
              </a:rPr>
              <a:t>best practice </a:t>
            </a:r>
            <a:endParaRPr lang="en-US" dirty="0"/>
          </a:p>
        </p:txBody>
      </p:sp>
      <p:pic>
        <p:nvPicPr>
          <p:cNvPr id="11267" name="Picture 3" descr="image4.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496" y="161457"/>
            <a:ext cx="2233613" cy="1019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24328" y="116632"/>
            <a:ext cx="1440160" cy="1422892"/>
          </a:xfrm>
          <a:prstGeom prst="rect">
            <a:avLst/>
          </a:prstGeom>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274638"/>
            <a:ext cx="8229600" cy="1143000"/>
          </a:xfrm>
        </p:spPr>
        <p:txBody>
          <a:bodyPr/>
          <a:lstStyle/>
          <a:p>
            <a:pPr algn="ctr" defTabSz="914400"/>
            <a:r>
              <a:rPr lang="en-US" sz="3600" dirty="0">
                <a:solidFill>
                  <a:srgbClr val="4F2D7F"/>
                </a:solidFill>
              </a:rPr>
              <a:t>Modes of cooperation</a:t>
            </a:r>
            <a:endParaRPr lang="en-US" dirty="0"/>
          </a:p>
        </p:txBody>
      </p:sp>
      <p:sp>
        <p:nvSpPr>
          <p:cNvPr id="13314" name="Rectangle 2"/>
          <p:cNvSpPr>
            <a:spLocks noGrp="1"/>
          </p:cNvSpPr>
          <p:nvPr>
            <p:ph type="body" idx="1"/>
          </p:nvPr>
        </p:nvSpPr>
        <p:spPr bwMode="auto">
          <a:xfrm>
            <a:off x="395536" y="1988840"/>
            <a:ext cx="8153400" cy="399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marL="95250" indent="-95250" algn="l">
              <a:spcBef>
                <a:spcPts val="600"/>
              </a:spcBef>
              <a:buFont typeface="ArialMT" charset="0"/>
              <a:buNone/>
            </a:pPr>
            <a:r>
              <a:rPr lang="en-US" sz="2800" b="1" dirty="0">
                <a:solidFill>
                  <a:srgbClr val="FF0000"/>
                </a:solidFill>
                <a:latin typeface="Arial" pitchFamily="34" charset="0"/>
                <a:cs typeface="Arial" pitchFamily="34" charset="0"/>
                <a:sym typeface="Arial" pitchFamily="34" charset="0"/>
              </a:rPr>
              <a:t>Cooperating to build effectiveness and capacity within our agencies</a:t>
            </a:r>
            <a:endParaRPr lang="en-US" sz="2400" dirty="0">
              <a:solidFill>
                <a:srgbClr val="000000"/>
              </a:solidFill>
              <a:latin typeface="Arial" pitchFamily="34" charset="0"/>
              <a:cs typeface="Arial" pitchFamily="34" charset="0"/>
              <a:sym typeface="Arial" pitchFamily="34" charset="0"/>
            </a:endParaRPr>
          </a:p>
          <a:p>
            <a:pPr marL="95250" indent="-95250" algn="l">
              <a:spcBef>
                <a:spcPts val="500"/>
              </a:spcBef>
              <a:buFont typeface="ArialMT" charset="0"/>
              <a:buNone/>
            </a:pPr>
            <a:endParaRPr lang="en-US" sz="2800" b="1" dirty="0">
              <a:solidFill>
                <a:srgbClr val="FF0000"/>
              </a:solidFill>
              <a:latin typeface="Arial" pitchFamily="34" charset="0"/>
              <a:cs typeface="Arial" pitchFamily="34" charset="0"/>
              <a:sym typeface="Arial" pitchFamily="34" charset="0"/>
            </a:endParaRPr>
          </a:p>
          <a:p>
            <a:pPr algn="l">
              <a:spcBef>
                <a:spcPts val="400"/>
              </a:spcBef>
            </a:pPr>
            <a:r>
              <a:rPr lang="en-US" sz="2000" dirty="0">
                <a:solidFill>
                  <a:srgbClr val="000000"/>
                </a:solidFill>
                <a:latin typeface="Arial" pitchFamily="34" charset="0"/>
                <a:cs typeface="Arial" pitchFamily="34" charset="0"/>
                <a:sym typeface="Arial" pitchFamily="34" charset="0"/>
              </a:rPr>
              <a:t>The ACCC and NZCC regularly engage on:</a:t>
            </a:r>
            <a:endParaRPr lang="en-US" sz="2400" dirty="0">
              <a:solidFill>
                <a:srgbClr val="000000"/>
              </a:solidFill>
              <a:latin typeface="Arial" pitchFamily="34" charset="0"/>
              <a:cs typeface="Arial" pitchFamily="34" charset="0"/>
              <a:sym typeface="Arial" pitchFamily="34" charset="0"/>
            </a:endParaRP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Domestic law reforms</a:t>
            </a: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Agency policy reform, such as developing guidelines on our approaches to assessing mergers and cartel immunity policies</a:t>
            </a: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Encouraging compliance with competition laws</a:t>
            </a: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Engagement in other forums for cooperation</a:t>
            </a:r>
            <a:endParaRPr lang="en-US"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7200" y="274638"/>
            <a:ext cx="8229600" cy="1143000"/>
          </a:xfrm>
        </p:spPr>
        <p:txBody>
          <a:bodyPr/>
          <a:lstStyle/>
          <a:p>
            <a:pPr algn="ctr" defTabSz="914400"/>
            <a:r>
              <a:rPr lang="en-US" sz="3600">
                <a:solidFill>
                  <a:srgbClr val="4F2D7F"/>
                </a:solidFill>
              </a:rPr>
              <a:t>Modes of cooperation</a:t>
            </a:r>
            <a:endParaRPr lang="en-US"/>
          </a:p>
        </p:txBody>
      </p:sp>
      <p:sp>
        <p:nvSpPr>
          <p:cNvPr id="15362" name="Rectangle 2"/>
          <p:cNvSpPr>
            <a:spLocks noGrp="1"/>
          </p:cNvSpPr>
          <p:nvPr>
            <p:ph type="body" idx="1"/>
          </p:nvPr>
        </p:nvSpPr>
        <p:spPr bwMode="auto">
          <a:xfrm>
            <a:off x="466725" y="1987550"/>
            <a:ext cx="8153400" cy="399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marL="257175" indent="-257175" algn="l">
              <a:spcBef>
                <a:spcPts val="600"/>
              </a:spcBef>
              <a:buFont typeface="ArialMT" charset="0"/>
              <a:buNone/>
            </a:pPr>
            <a:r>
              <a:rPr lang="en-US" sz="2800" b="1" dirty="0">
                <a:solidFill>
                  <a:srgbClr val="FF0000"/>
                </a:solidFill>
                <a:latin typeface="Arial" pitchFamily="34" charset="0"/>
                <a:cs typeface="Arial" pitchFamily="34" charset="0"/>
                <a:sym typeface="Arial" pitchFamily="34" charset="0"/>
              </a:rPr>
              <a:t>“Informal” cooperation on investigations</a:t>
            </a:r>
          </a:p>
          <a:p>
            <a:pPr marL="342900" indent="-342900" algn="l">
              <a:spcBef>
                <a:spcPts val="500"/>
              </a:spcBef>
              <a:buFont typeface="Arial" pitchFamily="34" charset="0"/>
              <a:buChar char="•"/>
            </a:pPr>
            <a:r>
              <a:rPr lang="en-US" sz="2400" dirty="0">
                <a:solidFill>
                  <a:srgbClr val="000000"/>
                </a:solidFill>
                <a:latin typeface="Arial" pitchFamily="34" charset="0"/>
                <a:cs typeface="Arial" pitchFamily="34" charset="0"/>
                <a:sym typeface="Arial" pitchFamily="34" charset="0"/>
              </a:rPr>
              <a:t>Cooperation without a specific treaty, MOU or domestic legal instrument to permit the cooperation</a:t>
            </a:r>
          </a:p>
          <a:p>
            <a:pPr marL="342900" indent="-342900" algn="l">
              <a:spcBef>
                <a:spcPts val="500"/>
              </a:spcBef>
              <a:buFont typeface="Arial" pitchFamily="34" charset="0"/>
              <a:buChar char="•"/>
            </a:pPr>
            <a:r>
              <a:rPr lang="en-US" sz="2400" dirty="0">
                <a:solidFill>
                  <a:srgbClr val="000000"/>
                </a:solidFill>
                <a:latin typeface="Arial" pitchFamily="34" charset="0"/>
                <a:cs typeface="Arial" pitchFamily="34" charset="0"/>
                <a:sym typeface="Arial" pitchFamily="34" charset="0"/>
              </a:rPr>
              <a:t>Sharing confidential information from third parties, requires their consent. We seek ‘waivers’ from them. </a:t>
            </a:r>
          </a:p>
          <a:p>
            <a:pPr marL="342900" indent="-342900" algn="l">
              <a:spcBef>
                <a:spcPts val="500"/>
              </a:spcBef>
              <a:buFont typeface="Arial" pitchFamily="34" charset="0"/>
              <a:buChar char="•"/>
            </a:pPr>
            <a:r>
              <a:rPr lang="en-US" sz="2400" dirty="0">
                <a:solidFill>
                  <a:srgbClr val="000000"/>
                </a:solidFill>
                <a:latin typeface="Arial" pitchFamily="34" charset="0"/>
                <a:cs typeface="Arial" pitchFamily="34" charset="0"/>
                <a:sym typeface="Arial" pitchFamily="34" charset="0"/>
              </a:rPr>
              <a:t>Sharing agency information, documents or evidence is possible but instigating evidence gathering on behalf of another agency is not.</a:t>
            </a:r>
            <a:endParaRPr lang="en-US"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57200" y="274638"/>
            <a:ext cx="8229600" cy="1143000"/>
          </a:xfrm>
        </p:spPr>
        <p:txBody>
          <a:bodyPr/>
          <a:lstStyle/>
          <a:p>
            <a:pPr algn="ctr" defTabSz="914400"/>
            <a:r>
              <a:rPr lang="en-US" sz="3600">
                <a:solidFill>
                  <a:srgbClr val="4F2D7F"/>
                </a:solidFill>
              </a:rPr>
              <a:t>Modes of cooperation</a:t>
            </a:r>
            <a:endParaRPr lang="en-US"/>
          </a:p>
        </p:txBody>
      </p:sp>
      <p:sp>
        <p:nvSpPr>
          <p:cNvPr id="17410" name="Rectangle 2"/>
          <p:cNvSpPr>
            <a:spLocks noGrp="1"/>
          </p:cNvSpPr>
          <p:nvPr>
            <p:ph type="body" idx="1"/>
          </p:nvPr>
        </p:nvSpPr>
        <p:spPr bwMode="auto">
          <a:xfrm>
            <a:off x="466725" y="1987550"/>
            <a:ext cx="8153400" cy="399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marL="190500" indent="-190500" algn="l">
              <a:spcBef>
                <a:spcPts val="600"/>
              </a:spcBef>
              <a:buFont typeface="ArialMT" charset="0"/>
              <a:buNone/>
            </a:pPr>
            <a:r>
              <a:rPr lang="en-US" sz="2800" b="1" dirty="0">
                <a:solidFill>
                  <a:srgbClr val="FF0000"/>
                </a:solidFill>
                <a:latin typeface="Arial" pitchFamily="34" charset="0"/>
                <a:cs typeface="Arial" pitchFamily="34" charset="0"/>
                <a:sym typeface="Arial" pitchFamily="34" charset="0"/>
              </a:rPr>
              <a:t>“Informal” cooperation on investigations</a:t>
            </a:r>
          </a:p>
          <a:p>
            <a:pPr marL="342900" indent="-342900" algn="l">
              <a:spcBef>
                <a:spcPts val="400"/>
              </a:spcBef>
              <a:buFont typeface="Arial" pitchFamily="34" charset="0"/>
              <a:buChar char="•"/>
            </a:pPr>
            <a:r>
              <a:rPr lang="en-US" sz="2000" dirty="0">
                <a:solidFill>
                  <a:srgbClr val="000000"/>
                </a:solidFill>
                <a:latin typeface="Arial" pitchFamily="34" charset="0"/>
                <a:cs typeface="Arial" pitchFamily="34" charset="0"/>
                <a:sym typeface="Arial" pitchFamily="34" charset="0"/>
              </a:rPr>
              <a:t>What does it achieve?</a:t>
            </a:r>
            <a:endParaRPr lang="en-US" sz="2400" dirty="0">
              <a:solidFill>
                <a:srgbClr val="000000"/>
              </a:solidFill>
              <a:latin typeface="Arial" pitchFamily="34" charset="0"/>
              <a:cs typeface="Arial" pitchFamily="34" charset="0"/>
              <a:sym typeface="Arial" pitchFamily="34" charset="0"/>
            </a:endParaRP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It helps to identify if a competition concern is likely to arise in  your jurisdiction</a:t>
            </a: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It helps you constructively </a:t>
            </a:r>
            <a:r>
              <a:rPr lang="en-US" sz="2000" dirty="0" err="1">
                <a:solidFill>
                  <a:srgbClr val="000000"/>
                </a:solidFill>
                <a:latin typeface="Arial" pitchFamily="34" charset="0"/>
                <a:cs typeface="Arial" pitchFamily="34" charset="0"/>
                <a:sym typeface="Arial" pitchFamily="34" charset="0"/>
              </a:rPr>
              <a:t>analyse</a:t>
            </a:r>
            <a:r>
              <a:rPr lang="en-US" sz="2000" dirty="0">
                <a:solidFill>
                  <a:srgbClr val="000000"/>
                </a:solidFill>
                <a:latin typeface="Arial" pitchFamily="34" charset="0"/>
                <a:cs typeface="Arial" pitchFamily="34" charset="0"/>
                <a:sym typeface="Arial" pitchFamily="34" charset="0"/>
              </a:rPr>
              <a:t> your case theory </a:t>
            </a: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It helps you coordinate international investigations</a:t>
            </a:r>
          </a:p>
          <a:p>
            <a:pPr marL="342900" indent="-342900" algn="l">
              <a:spcBef>
                <a:spcPts val="400"/>
              </a:spcBef>
              <a:buFont typeface="Arial" pitchFamily="34" charset="0"/>
              <a:buChar char="•"/>
            </a:pPr>
            <a:r>
              <a:rPr lang="en-US" sz="2000" dirty="0">
                <a:solidFill>
                  <a:srgbClr val="000000"/>
                </a:solidFill>
                <a:latin typeface="Arial" pitchFamily="34" charset="0"/>
                <a:cs typeface="Arial" pitchFamily="34" charset="0"/>
                <a:sym typeface="Arial" pitchFamily="34" charset="0"/>
              </a:rPr>
              <a:t>Some examples</a:t>
            </a:r>
            <a:endParaRPr lang="en-US" sz="2400" dirty="0">
              <a:solidFill>
                <a:srgbClr val="000000"/>
              </a:solidFill>
              <a:latin typeface="Arial" pitchFamily="34" charset="0"/>
              <a:cs typeface="Arial" pitchFamily="34" charset="0"/>
              <a:sym typeface="Arial" pitchFamily="34" charset="0"/>
            </a:endParaRP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Staff visits between agencies to understand common cases</a:t>
            </a: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Monthly meetings</a:t>
            </a:r>
          </a:p>
          <a:p>
            <a:pPr marL="742950" lvl="1" indent="-285750" algn="l">
              <a:spcBef>
                <a:spcPts val="400"/>
              </a:spcBef>
              <a:buFont typeface="ArialMT" charset="0"/>
              <a:buChar char="–"/>
            </a:pPr>
            <a:r>
              <a:rPr lang="en-US" sz="2000" dirty="0">
                <a:solidFill>
                  <a:srgbClr val="000000"/>
                </a:solidFill>
                <a:latin typeface="Arial" pitchFamily="34" charset="0"/>
                <a:cs typeface="Arial" pitchFamily="34" charset="0"/>
                <a:sym typeface="Arial" pitchFamily="34" charset="0"/>
              </a:rPr>
              <a:t>Cooperation under waivers</a:t>
            </a:r>
            <a:endParaRPr lang="en-US"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7200" y="274638"/>
            <a:ext cx="8229600" cy="1143000"/>
          </a:xfrm>
        </p:spPr>
        <p:txBody>
          <a:bodyPr/>
          <a:lstStyle/>
          <a:p>
            <a:pPr algn="ctr" defTabSz="914400"/>
            <a:r>
              <a:rPr lang="en-US" sz="3600">
                <a:solidFill>
                  <a:srgbClr val="4F2D7F"/>
                </a:solidFill>
              </a:rPr>
              <a:t>Modes of cooperation</a:t>
            </a:r>
            <a:endParaRPr lang="en-US"/>
          </a:p>
        </p:txBody>
      </p:sp>
      <p:sp>
        <p:nvSpPr>
          <p:cNvPr id="19458" name="Rectangle 2"/>
          <p:cNvSpPr>
            <a:spLocks noGrp="1"/>
          </p:cNvSpPr>
          <p:nvPr>
            <p:ph type="body" idx="1"/>
          </p:nvPr>
        </p:nvSpPr>
        <p:spPr bwMode="auto">
          <a:xfrm>
            <a:off x="538163" y="1628775"/>
            <a:ext cx="8153400" cy="3992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marL="242888" indent="-242888" algn="l">
              <a:spcBef>
                <a:spcPts val="600"/>
              </a:spcBef>
              <a:buFont typeface="ArialMT" charset="0"/>
              <a:buNone/>
            </a:pPr>
            <a:r>
              <a:rPr lang="en-US" sz="2600" b="1" dirty="0">
                <a:solidFill>
                  <a:srgbClr val="FF0000"/>
                </a:solidFill>
                <a:latin typeface="Arial" pitchFamily="34" charset="0"/>
                <a:cs typeface="Arial" pitchFamily="34" charset="0"/>
                <a:sym typeface="Arial" pitchFamily="34" charset="0"/>
              </a:rPr>
              <a:t>Formal cooperation: sharing evidence</a:t>
            </a:r>
          </a:p>
          <a:p>
            <a:pPr marL="342900" indent="-342900" algn="l">
              <a:spcBef>
                <a:spcPts val="500"/>
              </a:spcBef>
              <a:buFont typeface="Arial" pitchFamily="34" charset="0"/>
              <a:buChar char="•"/>
            </a:pPr>
            <a:r>
              <a:rPr lang="en-US" sz="2200" dirty="0">
                <a:solidFill>
                  <a:srgbClr val="000000"/>
                </a:solidFill>
                <a:latin typeface="Arial" pitchFamily="34" charset="0"/>
                <a:cs typeface="Arial" pitchFamily="34" charset="0"/>
                <a:sym typeface="Arial" pitchFamily="34" charset="0"/>
              </a:rPr>
              <a:t>Requires legal framework to balance the rights of individuals and private companies with effective regulation of competition laws</a:t>
            </a:r>
          </a:p>
          <a:p>
            <a:pPr marL="342900" indent="-342900" algn="l">
              <a:spcBef>
                <a:spcPts val="500"/>
              </a:spcBef>
              <a:buFont typeface="Arial" pitchFamily="34" charset="0"/>
              <a:buChar char="•"/>
            </a:pPr>
            <a:r>
              <a:rPr lang="en-US" sz="2200" dirty="0">
                <a:solidFill>
                  <a:srgbClr val="000000"/>
                </a:solidFill>
                <a:latin typeface="Arial" pitchFamily="34" charset="0"/>
                <a:cs typeface="Arial" pitchFamily="34" charset="0"/>
                <a:sym typeface="Arial" pitchFamily="34" charset="0"/>
              </a:rPr>
              <a:t>Rare occurrence but can be crucial to preventing and punishing conduct which is economically harmful</a:t>
            </a:r>
          </a:p>
          <a:p>
            <a:pPr marL="342900" indent="-342900" algn="l">
              <a:spcBef>
                <a:spcPts val="500"/>
              </a:spcBef>
              <a:buFont typeface="Arial" pitchFamily="34" charset="0"/>
              <a:buChar char="•"/>
            </a:pPr>
            <a:r>
              <a:rPr lang="en-US" sz="2200" dirty="0">
                <a:solidFill>
                  <a:srgbClr val="000000"/>
                </a:solidFill>
                <a:latin typeface="Arial" pitchFamily="34" charset="0"/>
                <a:cs typeface="Arial" pitchFamily="34" charset="0"/>
                <a:sym typeface="Arial" pitchFamily="34" charset="0"/>
              </a:rPr>
              <a:t>Examples include</a:t>
            </a:r>
          </a:p>
          <a:p>
            <a:pPr marL="728663" lvl="1" indent="-271463" algn="l">
              <a:spcBef>
                <a:spcPts val="400"/>
              </a:spcBef>
              <a:buFont typeface="ArialMT" charset="0"/>
              <a:buChar char="–"/>
            </a:pPr>
            <a:r>
              <a:rPr lang="en-US" sz="1900" dirty="0">
                <a:solidFill>
                  <a:srgbClr val="000000"/>
                </a:solidFill>
                <a:latin typeface="Arial" pitchFamily="34" charset="0"/>
                <a:cs typeface="Arial" pitchFamily="34" charset="0"/>
                <a:sym typeface="Arial" pitchFamily="34" charset="0"/>
              </a:rPr>
              <a:t>Gathering evidence - Conducting compulsory document requests or executing search warrants for foreign agencies under Mutual Legal Assistance Treaties or similar treaties </a:t>
            </a:r>
          </a:p>
          <a:p>
            <a:pPr marL="728663" lvl="1" indent="-271463" algn="l">
              <a:spcBef>
                <a:spcPts val="400"/>
              </a:spcBef>
              <a:buFont typeface="ArialMT" charset="0"/>
              <a:buChar char="–"/>
            </a:pPr>
            <a:r>
              <a:rPr lang="en-US" sz="1900" dirty="0">
                <a:solidFill>
                  <a:srgbClr val="000000"/>
                </a:solidFill>
                <a:latin typeface="Arial" pitchFamily="34" charset="0"/>
                <a:cs typeface="Arial" pitchFamily="34" charset="0"/>
                <a:sym typeface="Arial" pitchFamily="34" charset="0"/>
              </a:rPr>
              <a:t>Exchanging confidential information documents and evidence</a:t>
            </a:r>
            <a:endParaRPr lang="en-US" dirty="0"/>
          </a:p>
        </p:txBody>
      </p:sp>
    </p:spTree>
  </p:cSld>
  <p:clrMapOvr>
    <a:masterClrMapping/>
  </p:clrMapOvr>
  <p:transition spd="med"/>
</p:sld>
</file>

<file path=ppt/theme/theme1.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Them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Helvetica" charset="0"/>
            <a:ea typeface="Helvetica" charset="0"/>
            <a:cs typeface="Helvetica" charset="0"/>
            <a:sym typeface="Helvetica"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Helvetica" charset="0"/>
            <a:ea typeface="Helvetica" charset="0"/>
            <a:cs typeface="Helvetica" charset="0"/>
            <a:sym typeface="Helvetica"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Them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Helvetica" charset="0"/>
            <a:ea typeface="Helvetica" charset="0"/>
            <a:cs typeface="Helvetica" charset="0"/>
            <a:sym typeface="Helvetica"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Helvetica" charset="0"/>
            <a:ea typeface="Helvetica" charset="0"/>
            <a:cs typeface="Helvetica" charset="0"/>
            <a:sym typeface="Helvetica" charset="0"/>
          </a:defRPr>
        </a:defPPr>
      </a:lstStyle>
    </a:lnDef>
  </a:objectDefaults>
  <a:extraClrSchemeLst/>
</a:theme>
</file>

<file path=ppt/theme/theme3.xml><?xml version="1.0" encoding="utf-8"?>
<a:theme xmlns:a="http://schemas.openxmlformats.org/drawingml/2006/main" name="Office Theme">
  <a:themeElements>
    <a:clrScheme name="">
      <a:dk1>
        <a:srgbClr val="572E2D"/>
      </a:dk1>
      <a:lt1>
        <a:srgbClr val="2A5657"/>
      </a:lt1>
      <a:dk2>
        <a:srgbClr val="A7A7A7"/>
      </a:dk2>
      <a:lt2>
        <a:srgbClr val="535353"/>
      </a:lt2>
      <a:accent1>
        <a:srgbClr val="4F81BD"/>
      </a:accent1>
      <a:accent2>
        <a:srgbClr val="C0504D"/>
      </a:accent2>
      <a:accent3>
        <a:srgbClr val="ACB4B4"/>
      </a:accent3>
      <a:accent4>
        <a:srgbClr val="492625"/>
      </a:accent4>
      <a:accent5>
        <a:srgbClr val="B2C1DB"/>
      </a:accent5>
      <a:accent6>
        <a:srgbClr val="AE484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3166</Words>
  <Application>Microsoft Office PowerPoint</Application>
  <PresentationFormat>On-screen Show (4:3)</PresentationFormat>
  <Paragraphs>202</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Office Theme</vt:lpstr>
      <vt:lpstr>International Cooperation between competition agencies</vt:lpstr>
      <vt:lpstr>Outline</vt:lpstr>
      <vt:lpstr>PowerPoint Presentation</vt:lpstr>
      <vt:lpstr>ACCC NZCC cooperation</vt:lpstr>
      <vt:lpstr>Modes of cooperation</vt:lpstr>
      <vt:lpstr>Modes of cooperation</vt:lpstr>
      <vt:lpstr>Modes of cooperation</vt:lpstr>
      <vt:lpstr>Modes of cooperation</vt:lpstr>
      <vt:lpstr>Modes of cooperation</vt:lpstr>
      <vt:lpstr>Modes of cooperation</vt:lpstr>
      <vt:lpstr>Modes of cooperation</vt:lpstr>
      <vt:lpstr>Some lessons learned?</vt:lpstr>
      <vt:lpstr>Some lessons learned?</vt:lpstr>
      <vt:lpstr>Some lessons learned?</vt:lpstr>
      <vt:lpstr>International Cooperation between competition agencies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Cooperation between competition agencies</dc:title>
  <dc:creator>Tom Richards</dc:creator>
  <cp:lastModifiedBy>Tom Richards</cp:lastModifiedBy>
  <cp:revision>8</cp:revision>
  <cp:lastPrinted>2013-06-17T01:39:21Z</cp:lastPrinted>
  <dcterms:modified xsi:type="dcterms:W3CDTF">2013-07-01T06:05:36Z</dcterms:modified>
</cp:coreProperties>
</file>