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72" r:id="rId2"/>
    <p:sldId id="297" r:id="rId3"/>
    <p:sldId id="298" r:id="rId4"/>
    <p:sldId id="294" r:id="rId5"/>
    <p:sldId id="295" r:id="rId6"/>
    <p:sldId id="299" r:id="rId7"/>
    <p:sldId id="302" r:id="rId8"/>
    <p:sldId id="300" r:id="rId9"/>
    <p:sldId id="301" r:id="rId10"/>
    <p:sldId id="304" r:id="rId11"/>
    <p:sldId id="307" r:id="rId12"/>
    <p:sldId id="305" r:id="rId13"/>
    <p:sldId id="306" r:id="rId14"/>
    <p:sldId id="277" r:id="rId15"/>
  </p:sldIdLst>
  <p:sldSz cx="9906000" cy="6858000" type="A4"/>
  <p:notesSz cx="6797675" cy="9926638"/>
  <p:defaultTextStyle>
    <a:defPPr>
      <a:defRPr lang="en-US"/>
    </a:defPPr>
    <a:lvl1pPr algn="l"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F2E1A"/>
    <a:srgbClr val="BF311A"/>
    <a:srgbClr val="DAD3CC"/>
    <a:srgbClr val="4A7E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BDBED569-4797-4DF1-A0F4-6AAB3CD982D8}">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p:scale>
          <a:sx n="94" d="100"/>
          <a:sy n="94" d="100"/>
        </p:scale>
        <p:origin x="-252" y="-276"/>
      </p:cViewPr>
      <p:guideLst>
        <p:guide orient="horz" pos="1162"/>
        <p:guide pos="30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67" d="100"/>
          <a:sy n="67" d="100"/>
        </p:scale>
        <p:origin x="-322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6796088" cy="496888"/>
          </a:xfrm>
          <a:prstGeom prst="rect">
            <a:avLst/>
          </a:prstGeom>
        </p:spPr>
        <p:txBody>
          <a:bodyPr vert="horz" wrap="square" lIns="91440" tIns="45720" rIns="91440" bIns="45720" numCol="1" anchor="t" anchorCtr="0" compatLnSpc="1">
            <a:prstTxWarp prst="textNoShape">
              <a:avLst/>
            </a:prstTxWarp>
          </a:bodyPr>
          <a:lstStyle>
            <a:lvl1pPr>
              <a:defRPr sz="2000">
                <a:latin typeface="Calibri" pitchFamily="-110" charset="0"/>
                <a:ea typeface="ＭＳ Ｐゴシック" pitchFamily="-110" charset="-128"/>
                <a:cs typeface="+mn-cs"/>
              </a:defRPr>
            </a:lvl1pPr>
          </a:lstStyle>
          <a:p>
            <a:pPr>
              <a:defRPr/>
            </a:pPr>
            <a:endParaRPr lang="en-NZ"/>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pitchFamily="-110" charset="-128"/>
                <a:cs typeface="+mn-cs"/>
              </a:defRPr>
            </a:lvl1pPr>
          </a:lstStyle>
          <a:p>
            <a:pPr>
              <a:defRPr/>
            </a:pPr>
            <a:fld id="{6DB463DF-ADFF-4502-85E4-797834AA7BF1}" type="slidenum">
              <a:rPr lang="en-NZ"/>
              <a:pPr>
                <a:defRPr/>
              </a:pPr>
              <a:t>‹#›</a:t>
            </a:fld>
            <a:endParaRPr lang="en-NZ"/>
          </a:p>
        </p:txBody>
      </p:sp>
    </p:spTree>
    <p:extLst>
      <p:ext uri="{BB962C8B-B14F-4D97-AF65-F5344CB8AC3E}">
        <p14:creationId xmlns:p14="http://schemas.microsoft.com/office/powerpoint/2010/main" val="10471787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398463" y="330200"/>
            <a:ext cx="5973762" cy="4137025"/>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79450" y="4714875"/>
            <a:ext cx="5438775" cy="4467225"/>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 name="Slide Number Placeholder 6"/>
          <p:cNvSpPr>
            <a:spLocks noGrp="1"/>
          </p:cNvSpPr>
          <p:nvPr>
            <p:ph type="sldNum" sz="quarter" idx="5"/>
          </p:nvPr>
        </p:nvSpPr>
        <p:spPr>
          <a:xfrm>
            <a:off x="6118225" y="9428163"/>
            <a:ext cx="677863" cy="496887"/>
          </a:xfrm>
          <a:prstGeom prst="rect">
            <a:avLst/>
          </a:prstGeom>
        </p:spPr>
        <p:txBody>
          <a:bodyPr vert="horz" wrap="square" lIns="91440" tIns="45720" rIns="91440" bIns="45720" numCol="1" anchor="b" anchorCtr="0" compatLnSpc="1">
            <a:prstTxWarp prst="textNoShape">
              <a:avLst/>
            </a:prstTxWarp>
          </a:bodyPr>
          <a:lstStyle>
            <a:lvl1pPr algn="r">
              <a:defRPr sz="1000">
                <a:solidFill>
                  <a:schemeClr val="tx2"/>
                </a:solidFill>
                <a:latin typeface="Calibri" pitchFamily="-110" charset="0"/>
                <a:ea typeface="ＭＳ Ｐゴシック" pitchFamily="-110" charset="-128"/>
                <a:cs typeface="+mn-cs"/>
              </a:defRPr>
            </a:lvl1pPr>
          </a:lstStyle>
          <a:p>
            <a:pPr>
              <a:defRPr/>
            </a:pPr>
            <a:fld id="{956A6478-C68E-4949-BBE0-E1F6D4BB74AE}" type="slidenum">
              <a:rPr lang="en-US"/>
              <a:pPr>
                <a:defRPr/>
              </a:pPr>
              <a:t>‹#›</a:t>
            </a:fld>
            <a:endParaRPr lang="en-US"/>
          </a:p>
        </p:txBody>
      </p:sp>
    </p:spTree>
    <p:extLst>
      <p:ext uri="{BB962C8B-B14F-4D97-AF65-F5344CB8AC3E}">
        <p14:creationId xmlns:p14="http://schemas.microsoft.com/office/powerpoint/2010/main" val="42549066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2"/>
        </a:solidFill>
        <a:latin typeface="+mn-lt"/>
        <a:ea typeface="MS PGothic" pitchFamily="34" charset="-128"/>
        <a:cs typeface="ＭＳ Ｐゴシック" pitchFamily="-65" charset="-128"/>
      </a:defRPr>
    </a:lvl1pPr>
    <a:lvl2pPr marL="457200" algn="l" rtl="0" eaLnBrk="0" fontAlgn="base" hangingPunct="0">
      <a:spcBef>
        <a:spcPct val="30000"/>
      </a:spcBef>
      <a:spcAft>
        <a:spcPct val="0"/>
      </a:spcAft>
      <a:defRPr sz="1200" kern="1200">
        <a:solidFill>
          <a:schemeClr val="tx2"/>
        </a:solidFill>
        <a:latin typeface="+mn-lt"/>
        <a:ea typeface="MS PGothic" pitchFamily="34" charset="-128"/>
        <a:cs typeface="ＭＳ Ｐゴシック"/>
      </a:defRPr>
    </a:lvl2pPr>
    <a:lvl3pPr marL="914400" algn="l" rtl="0" eaLnBrk="0" fontAlgn="base" hangingPunct="0">
      <a:spcBef>
        <a:spcPct val="30000"/>
      </a:spcBef>
      <a:spcAft>
        <a:spcPct val="0"/>
      </a:spcAft>
      <a:defRPr sz="1200" kern="1200">
        <a:solidFill>
          <a:schemeClr val="tx2"/>
        </a:solidFill>
        <a:latin typeface="+mn-lt"/>
        <a:ea typeface="MS PGothic" pitchFamily="34" charset="-128"/>
        <a:cs typeface="ＭＳ Ｐゴシック"/>
      </a:defRPr>
    </a:lvl3pPr>
    <a:lvl4pPr marL="1371600" algn="l" rtl="0" eaLnBrk="0" fontAlgn="base" hangingPunct="0">
      <a:spcBef>
        <a:spcPct val="30000"/>
      </a:spcBef>
      <a:spcAft>
        <a:spcPct val="0"/>
      </a:spcAft>
      <a:defRPr sz="1200" kern="1200">
        <a:solidFill>
          <a:schemeClr val="tx2"/>
        </a:solidFill>
        <a:latin typeface="+mn-lt"/>
        <a:ea typeface="MS PGothic" pitchFamily="34" charset="-128"/>
        <a:cs typeface="ＭＳ Ｐゴシック"/>
      </a:defRPr>
    </a:lvl4pPr>
    <a:lvl5pPr marL="1828800" algn="l" rtl="0" eaLnBrk="0" fontAlgn="base" hangingPunct="0">
      <a:spcBef>
        <a:spcPct val="30000"/>
      </a:spcBef>
      <a:spcAft>
        <a:spcPct val="0"/>
      </a:spcAft>
      <a:defRPr sz="1200" kern="1200">
        <a:solidFill>
          <a:schemeClr val="tx2"/>
        </a:solidFill>
        <a:latin typeface="+mn-lt"/>
        <a:ea typeface="MS PGothic" pitchFamily="34"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hyperlink" Target="mailto:contact@comcom.govt.nz"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hyperlink" Target="http://www.comcom.govt.nz/" TargetMode="Externa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age">
    <p:spTree>
      <p:nvGrpSpPr>
        <p:cNvPr id="1" name=""/>
        <p:cNvGrpSpPr/>
        <p:nvPr/>
      </p:nvGrpSpPr>
      <p:grpSpPr>
        <a:xfrm>
          <a:off x="0" y="0"/>
          <a:ext cx="0" cy="0"/>
          <a:chOff x="0" y="0"/>
          <a:chExt cx="0" cy="0"/>
        </a:xfrm>
      </p:grpSpPr>
      <p:cxnSp>
        <p:nvCxnSpPr>
          <p:cNvPr id="4" name="Straight Connector 3"/>
          <p:cNvCxnSpPr/>
          <p:nvPr userDrawn="1"/>
        </p:nvCxnSpPr>
        <p:spPr>
          <a:xfrm>
            <a:off x="0" y="260350"/>
            <a:ext cx="9906000" cy="1588"/>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0" y="659606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12" name="Text Placeholder 15"/>
          <p:cNvSpPr>
            <a:spLocks noGrp="1"/>
          </p:cNvSpPr>
          <p:nvPr>
            <p:ph type="body" sz="quarter" idx="11"/>
          </p:nvPr>
        </p:nvSpPr>
        <p:spPr>
          <a:xfrm>
            <a:off x="941416" y="3352800"/>
            <a:ext cx="8001000" cy="2514600"/>
          </a:xfrm>
          <a:prstGeom prst="rect">
            <a:avLst/>
          </a:prstGeom>
        </p:spPr>
        <p:txBody>
          <a:bodyPr/>
          <a:lstStyle>
            <a:lvl1pPr marL="0" indent="0" algn="ctr">
              <a:spcBef>
                <a:spcPts val="0"/>
              </a:spcBef>
              <a:buFontTx/>
              <a:buNone/>
              <a:defRPr sz="2800" cap="none" baseline="0">
                <a:solidFill>
                  <a:schemeClr val="accent4"/>
                </a:solidFill>
                <a:latin typeface="Calibri" pitchFamily="34" charset="0"/>
              </a:defRPr>
            </a:lvl1pPr>
          </a:lstStyle>
          <a:p>
            <a:pPr lvl="0"/>
            <a:r>
              <a:rPr lang="en-US" smtClean="0"/>
              <a:t>Click to edit Master text styles</a:t>
            </a:r>
          </a:p>
          <a:p>
            <a:pPr lvl="1"/>
            <a:r>
              <a:rPr lang="en-US" smtClean="0"/>
              <a:t>Second level</a:t>
            </a:r>
          </a:p>
        </p:txBody>
      </p:sp>
      <p:sp>
        <p:nvSpPr>
          <p:cNvPr id="5" name="Title 4"/>
          <p:cNvSpPr>
            <a:spLocks noGrp="1"/>
          </p:cNvSpPr>
          <p:nvPr>
            <p:ph type="title"/>
          </p:nvPr>
        </p:nvSpPr>
        <p:spPr>
          <a:xfrm>
            <a:off x="941416" y="1524000"/>
            <a:ext cx="8001000" cy="1828800"/>
          </a:xfrm>
        </p:spPr>
        <p:txBody>
          <a:bodyPr anchor="b"/>
          <a:lstStyle>
            <a:lvl1pPr algn="ctr">
              <a:defRPr sz="3200" b="1"/>
            </a:lvl1pPr>
          </a:lstStyle>
          <a:p>
            <a:r>
              <a:rPr lang="en-US" smtClean="0"/>
              <a:t>Click to edit Master title style</a:t>
            </a:r>
            <a:endParaRPr lang="en-US" dirty="0"/>
          </a:p>
        </p:txBody>
      </p:sp>
    </p:spTree>
    <p:extLst>
      <p:ext uri="{BB962C8B-B14F-4D97-AF65-F5344CB8AC3E}">
        <p14:creationId xmlns:p14="http://schemas.microsoft.com/office/powerpoint/2010/main" val="131585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CCF Act messages 2">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471488"/>
            <a:ext cx="8856663" cy="615950"/>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eaLnBrk="1" hangingPunct="1">
              <a:defRPr/>
            </a:pPr>
            <a:r>
              <a:rPr lang="en-US" sz="3400">
                <a:solidFill>
                  <a:schemeClr val="tx2"/>
                </a:solidFill>
                <a:latin typeface="Calibri" pitchFamily="-110" charset="0"/>
              </a:rPr>
              <a:t>CCCF Act messages 2</a:t>
            </a:r>
          </a:p>
        </p:txBody>
      </p:sp>
      <p:cxnSp>
        <p:nvCxnSpPr>
          <p:cNvPr id="4" name="Straight Connector 3"/>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5" name="TextBox 4"/>
          <p:cNvSpPr txBox="1">
            <a:spLocks noChangeArrowheads="1"/>
          </p:cNvSpPr>
          <p:nvPr userDrawn="1"/>
        </p:nvSpPr>
        <p:spPr bwMode="auto">
          <a:xfrm>
            <a:off x="488950" y="1844675"/>
            <a:ext cx="8928100" cy="3140075"/>
          </a:xfrm>
          <a:prstGeom prst="rect">
            <a:avLst/>
          </a:prstGeom>
          <a:noFill/>
          <a:ln>
            <a:noFill/>
          </a:ln>
          <a:extLst/>
        </p:spPr>
        <p:txBody>
          <a:bodyP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a:defRPr/>
            </a:pPr>
            <a:r>
              <a:rPr lang="en-NZ" sz="2200">
                <a:solidFill>
                  <a:schemeClr val="tx2"/>
                </a:solidFill>
                <a:latin typeface="Calibri" pitchFamily="-110" charset="0"/>
                <a:cs typeface="Times New Roman" pitchFamily="-110" charset="0"/>
              </a:rPr>
              <a:t>Anyone involved in the finance industry must understand what they need to do to comply with the Credit Contracts and Consumer Finance Act. Lenders should seek independent advice to ensure that their lending practices do not break the law, as there are serious penalties for breaking the law.</a:t>
            </a:r>
          </a:p>
          <a:p>
            <a:pPr>
              <a:defRPr/>
            </a:pPr>
            <a:endParaRPr lang="en-NZ" sz="2200">
              <a:solidFill>
                <a:schemeClr val="tx2"/>
              </a:solidFill>
              <a:latin typeface="Calibri" pitchFamily="-110" charset="0"/>
              <a:cs typeface="Times New Roman" pitchFamily="-110" charset="0"/>
            </a:endParaRPr>
          </a:p>
          <a:p>
            <a:pPr>
              <a:defRPr/>
            </a:pPr>
            <a:r>
              <a:rPr lang="en-NZ" sz="2200">
                <a:solidFill>
                  <a:schemeClr val="tx2"/>
                </a:solidFill>
                <a:latin typeface="Calibri" pitchFamily="-110" charset="0"/>
                <a:cs typeface="Times New Roman" pitchFamily="-110" charset="0"/>
              </a:rPr>
              <a:t>We place high priority on seeking redress for businesses and consumers. We respond to breaches of the law by identifying where and how we can most effectively achieve the greatest benefit for affected consumers and businesses.</a:t>
            </a:r>
          </a:p>
        </p:txBody>
      </p:sp>
    </p:spTree>
    <p:extLst>
      <p:ext uri="{BB962C8B-B14F-4D97-AF65-F5344CB8AC3E}">
        <p14:creationId xmlns:p14="http://schemas.microsoft.com/office/powerpoint/2010/main" val="226576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merce Act messages 1">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471488"/>
            <a:ext cx="8856663" cy="615950"/>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eaLnBrk="1" hangingPunct="1">
              <a:defRPr/>
            </a:pPr>
            <a:r>
              <a:rPr lang="en-US" sz="3400">
                <a:solidFill>
                  <a:schemeClr val="tx2"/>
                </a:solidFill>
                <a:latin typeface="Calibri" pitchFamily="-110" charset="0"/>
              </a:rPr>
              <a:t>Commerce Act messages 1</a:t>
            </a:r>
          </a:p>
        </p:txBody>
      </p:sp>
      <p:cxnSp>
        <p:nvCxnSpPr>
          <p:cNvPr id="4" name="Straight Connector 3"/>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5" name="TextBox 4"/>
          <p:cNvSpPr txBox="1">
            <a:spLocks noChangeArrowheads="1"/>
          </p:cNvSpPr>
          <p:nvPr userDrawn="1"/>
        </p:nvSpPr>
        <p:spPr bwMode="auto">
          <a:xfrm>
            <a:off x="488950" y="1535113"/>
            <a:ext cx="8928100" cy="5278437"/>
          </a:xfrm>
          <a:prstGeom prst="rect">
            <a:avLst/>
          </a:prstGeom>
          <a:noFill/>
          <a:ln>
            <a:noFill/>
          </a:ln>
          <a:extLst/>
        </p:spPr>
        <p:txBody>
          <a:bodyP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a:defRPr/>
            </a:pPr>
            <a:r>
              <a:rPr lang="en-NZ" sz="2100">
                <a:solidFill>
                  <a:schemeClr val="tx2"/>
                </a:solidFill>
                <a:latin typeface="Calibri" pitchFamily="-110" charset="0"/>
                <a:cs typeface="Times New Roman" pitchFamily="-110" charset="0"/>
              </a:rPr>
              <a:t>The Commerce Act is New Zealand’s primary competition law. It prohibits anti-competitive behaviour and structures in markets.</a:t>
            </a:r>
          </a:p>
          <a:p>
            <a:pPr>
              <a:defRPr/>
            </a:pPr>
            <a:endParaRPr lang="en-NZ" sz="2100">
              <a:solidFill>
                <a:schemeClr val="tx2"/>
              </a:solidFill>
              <a:latin typeface="Calibri" pitchFamily="-110" charset="0"/>
              <a:cs typeface="Times New Roman" pitchFamily="-110" charset="0"/>
            </a:endParaRPr>
          </a:p>
          <a:p>
            <a:pPr>
              <a:defRPr/>
            </a:pPr>
            <a:r>
              <a:rPr lang="en-NZ" sz="2100">
                <a:solidFill>
                  <a:schemeClr val="tx2"/>
                </a:solidFill>
                <a:latin typeface="Calibri" pitchFamily="-110" charset="0"/>
                <a:cs typeface="Times New Roman" pitchFamily="-110" charset="0"/>
              </a:rPr>
              <a:t>The Commission makes decisions as to whether company mergers may proceed, after assessing the impact of the merger on competition. Some mergers can harm competition by giving the merged businesses market power, which could result in higher prices and reduced choice or quality for consumers.</a:t>
            </a:r>
          </a:p>
          <a:p>
            <a:pPr>
              <a:defRPr/>
            </a:pPr>
            <a:endParaRPr lang="en-NZ" sz="2100">
              <a:solidFill>
                <a:schemeClr val="tx2"/>
              </a:solidFill>
              <a:latin typeface="Calibri" pitchFamily="-110" charset="0"/>
              <a:cs typeface="Times New Roman" pitchFamily="-110" charset="0"/>
            </a:endParaRPr>
          </a:p>
          <a:p>
            <a:pPr>
              <a:defRPr/>
            </a:pPr>
            <a:r>
              <a:rPr lang="en-NZ" sz="2100">
                <a:solidFill>
                  <a:schemeClr val="tx2"/>
                </a:solidFill>
                <a:latin typeface="Calibri" pitchFamily="-110" charset="0"/>
                <a:cs typeface="Times New Roman" pitchFamily="-110" charset="0"/>
              </a:rPr>
              <a:t>We will act to prevent arrangements between competitors that reduce competition, such as price-fixing, which harms consumers and the wider economy. </a:t>
            </a:r>
          </a:p>
          <a:p>
            <a:pPr>
              <a:defRPr/>
            </a:pPr>
            <a:endParaRPr lang="en-NZ" sz="2100">
              <a:solidFill>
                <a:schemeClr val="tx2"/>
              </a:solidFill>
              <a:latin typeface="Calibri" pitchFamily="-110" charset="0"/>
              <a:cs typeface="Times New Roman" pitchFamily="-110" charset="0"/>
            </a:endParaRPr>
          </a:p>
          <a:p>
            <a:pPr>
              <a:defRPr/>
            </a:pPr>
            <a:r>
              <a:rPr lang="en-NZ" sz="2100">
                <a:solidFill>
                  <a:schemeClr val="tx2"/>
                </a:solidFill>
                <a:latin typeface="Calibri" pitchFamily="-110" charset="0"/>
                <a:cs typeface="Times New Roman" pitchFamily="-110" charset="0"/>
              </a:rPr>
              <a:t>Our leniency programme is designed to destabilise cartels by offering immunity from prosecution for those who are the first to tell us about any cartel arrangements.</a:t>
            </a:r>
          </a:p>
          <a:p>
            <a:pPr>
              <a:defRPr/>
            </a:pPr>
            <a:endParaRPr lang="en-NZ" sz="2200">
              <a:solidFill>
                <a:schemeClr val="tx2"/>
              </a:solidFill>
              <a:latin typeface="Calibri" pitchFamily="-110" charset="0"/>
              <a:cs typeface="Times New Roman" pitchFamily="-110" charset="0"/>
            </a:endParaRPr>
          </a:p>
        </p:txBody>
      </p:sp>
    </p:spTree>
    <p:extLst>
      <p:ext uri="{BB962C8B-B14F-4D97-AF65-F5344CB8AC3E}">
        <p14:creationId xmlns:p14="http://schemas.microsoft.com/office/powerpoint/2010/main" val="36907718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merce Act messages 2">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471488"/>
            <a:ext cx="8856663" cy="614362"/>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eaLnBrk="1" hangingPunct="1">
              <a:defRPr/>
            </a:pPr>
            <a:r>
              <a:rPr lang="en-US" sz="3400">
                <a:solidFill>
                  <a:schemeClr val="tx2"/>
                </a:solidFill>
                <a:latin typeface="Calibri" pitchFamily="-110" charset="0"/>
              </a:rPr>
              <a:t>Commerce Act messages 2</a:t>
            </a:r>
          </a:p>
        </p:txBody>
      </p:sp>
      <p:cxnSp>
        <p:nvCxnSpPr>
          <p:cNvPr id="4" name="Straight Connector 3"/>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5" name="TextBox 4"/>
          <p:cNvSpPr txBox="1">
            <a:spLocks noChangeArrowheads="1"/>
          </p:cNvSpPr>
          <p:nvPr userDrawn="1"/>
        </p:nvSpPr>
        <p:spPr bwMode="auto">
          <a:xfrm>
            <a:off x="488950" y="1844675"/>
            <a:ext cx="8928100" cy="3816350"/>
          </a:xfrm>
          <a:prstGeom prst="rect">
            <a:avLst/>
          </a:prstGeom>
          <a:noFill/>
          <a:ln>
            <a:noFill/>
          </a:ln>
          <a:extLst/>
        </p:spPr>
        <p:txBody>
          <a:bodyP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a:defRPr/>
            </a:pPr>
            <a:r>
              <a:rPr lang="en-NZ" sz="2200">
                <a:solidFill>
                  <a:schemeClr val="tx2"/>
                </a:solidFill>
                <a:latin typeface="Calibri" pitchFamily="-110" charset="0"/>
                <a:cs typeface="Times New Roman" pitchFamily="-110" charset="0"/>
              </a:rPr>
              <a:t>The Commission usually succeeds in obtaining significant court-imposed penalties against companies that engage in anti-competitive conduct directed at New Zealand consumers. </a:t>
            </a:r>
          </a:p>
          <a:p>
            <a:pPr>
              <a:defRPr/>
            </a:pPr>
            <a:endParaRPr lang="en-NZ" sz="2200">
              <a:solidFill>
                <a:schemeClr val="tx2"/>
              </a:solidFill>
              <a:latin typeface="Calibri" pitchFamily="-110" charset="0"/>
              <a:cs typeface="Times New Roman" pitchFamily="-110" charset="0"/>
            </a:endParaRPr>
          </a:p>
          <a:p>
            <a:pPr>
              <a:defRPr/>
            </a:pPr>
            <a:r>
              <a:rPr lang="en-NZ" sz="2200">
                <a:solidFill>
                  <a:schemeClr val="tx2"/>
                </a:solidFill>
                <a:latin typeface="Calibri" pitchFamily="-110" charset="0"/>
                <a:cs typeface="Times New Roman" pitchFamily="-110" charset="0"/>
              </a:rPr>
              <a:t>It is often more timely and cost effective to stop harmful business conduct and achieve appropriate compensation for consumers through settlements, rather than through the courts. </a:t>
            </a:r>
          </a:p>
          <a:p>
            <a:pPr>
              <a:defRPr/>
            </a:pPr>
            <a:endParaRPr lang="en-NZ" sz="2200">
              <a:solidFill>
                <a:schemeClr val="tx2"/>
              </a:solidFill>
              <a:latin typeface="Calibri" pitchFamily="-110" charset="0"/>
              <a:cs typeface="Times New Roman" pitchFamily="-110" charset="0"/>
            </a:endParaRPr>
          </a:p>
          <a:p>
            <a:pPr>
              <a:defRPr/>
            </a:pPr>
            <a:r>
              <a:rPr lang="en-NZ" sz="2200">
                <a:solidFill>
                  <a:schemeClr val="tx2"/>
                </a:solidFill>
                <a:latin typeface="Calibri" pitchFamily="-110" charset="0"/>
                <a:cs typeface="Times New Roman" pitchFamily="-110" charset="0"/>
              </a:rPr>
              <a:t>Businesses need to ensure that their staff comply with the Commerce Act, as breaches of the Act can cost the company both in penalties and damaged reputation.</a:t>
            </a:r>
          </a:p>
        </p:txBody>
      </p:sp>
    </p:spTree>
    <p:extLst>
      <p:ext uri="{BB962C8B-B14F-4D97-AF65-F5344CB8AC3E}">
        <p14:creationId xmlns:p14="http://schemas.microsoft.com/office/powerpoint/2010/main" val="25329651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lecommunications Act messages">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471488"/>
            <a:ext cx="8856663" cy="614362"/>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eaLnBrk="1" hangingPunct="1">
              <a:defRPr/>
            </a:pPr>
            <a:r>
              <a:rPr lang="en-US" sz="3400">
                <a:solidFill>
                  <a:schemeClr val="tx2"/>
                </a:solidFill>
                <a:latin typeface="Calibri" pitchFamily="-110" charset="0"/>
              </a:rPr>
              <a:t>Telecommunications Act messages</a:t>
            </a:r>
          </a:p>
        </p:txBody>
      </p:sp>
      <p:cxnSp>
        <p:nvCxnSpPr>
          <p:cNvPr id="4" name="Straight Connector 3"/>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5" name="TextBox 4"/>
          <p:cNvSpPr txBox="1">
            <a:spLocks noChangeArrowheads="1"/>
          </p:cNvSpPr>
          <p:nvPr userDrawn="1"/>
        </p:nvSpPr>
        <p:spPr bwMode="auto">
          <a:xfrm>
            <a:off x="488950" y="1784350"/>
            <a:ext cx="8928100" cy="4832350"/>
          </a:xfrm>
          <a:prstGeom prst="rect">
            <a:avLst/>
          </a:prstGeom>
          <a:noFill/>
          <a:ln>
            <a:noFill/>
          </a:ln>
          <a:extLst/>
        </p:spPr>
        <p:txBody>
          <a:bodyP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a:defRPr/>
            </a:pPr>
            <a:r>
              <a:rPr lang="en-NZ" sz="2200">
                <a:solidFill>
                  <a:schemeClr val="tx2"/>
                </a:solidFill>
                <a:latin typeface="Calibri" pitchFamily="-110" charset="0"/>
                <a:cs typeface="Times New Roman" pitchFamily="-110" charset="0"/>
              </a:rPr>
              <a:t>A competitive telecommunications sector underpins economic growth and productivity. The Telecommunications Act focuses on promoting competition for the benefit of end users – both businesses and consumers.</a:t>
            </a:r>
          </a:p>
          <a:p>
            <a:pPr>
              <a:defRPr/>
            </a:pPr>
            <a:endParaRPr lang="en-NZ" sz="2200">
              <a:solidFill>
                <a:schemeClr val="tx2"/>
              </a:solidFill>
              <a:latin typeface="Calibri" pitchFamily="-110" charset="0"/>
              <a:cs typeface="Times New Roman" pitchFamily="-110" charset="0"/>
            </a:endParaRPr>
          </a:p>
          <a:p>
            <a:pPr>
              <a:defRPr/>
            </a:pPr>
            <a:r>
              <a:rPr lang="en-NZ" sz="2200">
                <a:solidFill>
                  <a:schemeClr val="tx2"/>
                </a:solidFill>
                <a:latin typeface="Calibri" pitchFamily="-110" charset="0"/>
                <a:cs typeface="Times New Roman" pitchFamily="-110" charset="0"/>
              </a:rPr>
              <a:t>We regulate access to monopoly networks to enable new participants to enter into the telecommunications markets. New entry into telecommunications markets supports increased competition. We also review existing regulation to see whether it should be removed where competition is occurring. </a:t>
            </a:r>
          </a:p>
          <a:p>
            <a:pPr>
              <a:defRPr/>
            </a:pPr>
            <a:endParaRPr lang="en-NZ" sz="2200">
              <a:solidFill>
                <a:schemeClr val="tx2"/>
              </a:solidFill>
              <a:latin typeface="Calibri" pitchFamily="-110" charset="0"/>
              <a:cs typeface="Times New Roman" pitchFamily="-110" charset="0"/>
            </a:endParaRPr>
          </a:p>
          <a:p>
            <a:pPr>
              <a:defRPr/>
            </a:pPr>
            <a:r>
              <a:rPr lang="en-NZ" sz="2200">
                <a:solidFill>
                  <a:schemeClr val="tx2"/>
                </a:solidFill>
                <a:latin typeface="Calibri" pitchFamily="-110" charset="0"/>
                <a:cs typeface="Times New Roman" pitchFamily="-110" charset="0"/>
              </a:rPr>
              <a:t>We are very open in all of our consultation processes and engagement with the telecommunications industry. As well as through formal consultation processes, we actively engage with the industry to ensure that we are up to date with current technology and market developments. </a:t>
            </a:r>
          </a:p>
        </p:txBody>
      </p:sp>
    </p:spTree>
    <p:extLst>
      <p:ext uri="{BB962C8B-B14F-4D97-AF65-F5344CB8AC3E}">
        <p14:creationId xmlns:p14="http://schemas.microsoft.com/office/powerpoint/2010/main" val="32467315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art 4 messages 1">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471488"/>
            <a:ext cx="8856663" cy="614362"/>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eaLnBrk="1" hangingPunct="1">
              <a:defRPr/>
            </a:pPr>
            <a:r>
              <a:rPr lang="en-US" sz="3400">
                <a:solidFill>
                  <a:schemeClr val="tx2"/>
                </a:solidFill>
                <a:latin typeface="Calibri" pitchFamily="-110" charset="0"/>
              </a:rPr>
              <a:t>Part 4 messages 1</a:t>
            </a:r>
          </a:p>
        </p:txBody>
      </p:sp>
      <p:cxnSp>
        <p:nvCxnSpPr>
          <p:cNvPr id="4" name="Straight Connector 3"/>
          <p:cNvCxnSpPr/>
          <p:nvPr userDrawn="1"/>
        </p:nvCxnSpPr>
        <p:spPr>
          <a:xfrm>
            <a:off x="0" y="260350"/>
            <a:ext cx="9906000" cy="1588"/>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userDrawn="1"/>
        </p:nvSpPr>
        <p:spPr bwMode="auto">
          <a:xfrm>
            <a:off x="488950" y="1844675"/>
            <a:ext cx="8928100" cy="4154488"/>
          </a:xfrm>
          <a:prstGeom prst="rect">
            <a:avLst/>
          </a:prstGeom>
          <a:noFill/>
          <a:ln>
            <a:noFill/>
          </a:ln>
          <a:extLst/>
        </p:spPr>
        <p:txBody>
          <a:bodyP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a:defRPr/>
            </a:pPr>
            <a:r>
              <a:rPr lang="en-NZ" sz="2200">
                <a:solidFill>
                  <a:schemeClr val="tx2"/>
                </a:solidFill>
                <a:latin typeface="Calibri" pitchFamily="-110" charset="0"/>
                <a:cs typeface="Times New Roman" pitchFamily="-110" charset="0"/>
              </a:rPr>
              <a:t>Under Part 4 of the Commerce Act we regulate markets where there is little or no competition and little prospect of future competition. The monopoly services we regulate involve infrastructure that is central to the effective functioning of New Zealand’s economy. We are focused on the long term because investment in the major infrastructure that we regulate is long term in nature.  </a:t>
            </a:r>
          </a:p>
          <a:p>
            <a:pPr>
              <a:defRPr/>
            </a:pPr>
            <a:endParaRPr lang="en-NZ" sz="2200">
              <a:solidFill>
                <a:schemeClr val="tx2"/>
              </a:solidFill>
              <a:latin typeface="Calibri" pitchFamily="-110" charset="0"/>
              <a:cs typeface="Times New Roman" pitchFamily="-110" charset="0"/>
            </a:endParaRPr>
          </a:p>
          <a:p>
            <a:pPr>
              <a:defRPr/>
            </a:pPr>
            <a:r>
              <a:rPr lang="en-NZ" sz="2200">
                <a:solidFill>
                  <a:schemeClr val="tx2"/>
                </a:solidFill>
                <a:latin typeface="Calibri" pitchFamily="-110" charset="0"/>
                <a:cs typeface="Times New Roman" pitchFamily="-110" charset="0"/>
              </a:rPr>
              <a:t>Through regulation of monopoly businesses we aim to ensure there is an appropriate balance between providing incentives for suppliers to invest in their regulated services, and ensuring that consumers and businesses are being charged prices that are better aligned with the cost of the services they receive.</a:t>
            </a:r>
          </a:p>
        </p:txBody>
      </p:sp>
    </p:spTree>
    <p:extLst>
      <p:ext uri="{BB962C8B-B14F-4D97-AF65-F5344CB8AC3E}">
        <p14:creationId xmlns:p14="http://schemas.microsoft.com/office/powerpoint/2010/main" val="35212020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rt 4 messages 2">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455613"/>
            <a:ext cx="8856663" cy="646112"/>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eaLnBrk="1" hangingPunct="1">
              <a:defRPr/>
            </a:pPr>
            <a:r>
              <a:rPr lang="en-US" sz="3600">
                <a:solidFill>
                  <a:schemeClr val="tx2"/>
                </a:solidFill>
                <a:latin typeface="Calibri" pitchFamily="-110" charset="0"/>
              </a:rPr>
              <a:t>Part 4 messages 2</a:t>
            </a:r>
          </a:p>
        </p:txBody>
      </p:sp>
      <p:cxnSp>
        <p:nvCxnSpPr>
          <p:cNvPr id="4" name="Straight Connector 3"/>
          <p:cNvCxnSpPr/>
          <p:nvPr userDrawn="1"/>
        </p:nvCxnSpPr>
        <p:spPr>
          <a:xfrm>
            <a:off x="0" y="260350"/>
            <a:ext cx="9906000" cy="1588"/>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userDrawn="1"/>
        </p:nvSpPr>
        <p:spPr bwMode="auto">
          <a:xfrm>
            <a:off x="488950" y="1844675"/>
            <a:ext cx="8928100" cy="3478213"/>
          </a:xfrm>
          <a:prstGeom prst="rect">
            <a:avLst/>
          </a:prstGeom>
          <a:noFill/>
          <a:ln>
            <a:noFill/>
          </a:ln>
          <a:extLst/>
        </p:spPr>
        <p:txBody>
          <a:bodyP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a:defRPr/>
            </a:pPr>
            <a:r>
              <a:rPr lang="en-NZ" sz="2200">
                <a:solidFill>
                  <a:schemeClr val="tx2"/>
                </a:solidFill>
                <a:latin typeface="Calibri" pitchFamily="-110" charset="0"/>
                <a:cs typeface="Times New Roman" pitchFamily="-110" charset="0"/>
              </a:rPr>
              <a:t>We aim to promote increased certainty for regulated businesses. Certainty will increase over time as the new regime is implemented and better understood. Input methodologies are one means of promoting certainty. Input methodologies set upfront rules and processes that we apply when we regulate. </a:t>
            </a:r>
          </a:p>
          <a:p>
            <a:pPr>
              <a:defRPr/>
            </a:pPr>
            <a:endParaRPr lang="en-NZ" sz="2200">
              <a:solidFill>
                <a:schemeClr val="tx2"/>
              </a:solidFill>
              <a:latin typeface="Calibri" pitchFamily="-110" charset="0"/>
              <a:cs typeface="Times New Roman" pitchFamily="-110" charset="0"/>
            </a:endParaRPr>
          </a:p>
          <a:p>
            <a:pPr>
              <a:defRPr/>
            </a:pPr>
            <a:r>
              <a:rPr lang="en-NZ" sz="2200">
                <a:solidFill>
                  <a:schemeClr val="tx2"/>
                </a:solidFill>
                <a:latin typeface="Calibri" pitchFamily="-110" charset="0"/>
                <a:cs typeface="Times New Roman" pitchFamily="-110" charset="0"/>
              </a:rPr>
              <a:t>We are very open in all of our consultation processes and engagement with industry. As well as formal consultation processes, we actively engage with the industry to ensure that we are up to date with current technology and market developments. </a:t>
            </a:r>
          </a:p>
        </p:txBody>
      </p:sp>
    </p:spTree>
    <p:extLst>
      <p:ext uri="{BB962C8B-B14F-4D97-AF65-F5344CB8AC3E}">
        <p14:creationId xmlns:p14="http://schemas.microsoft.com/office/powerpoint/2010/main" val="18120250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IR Act messages">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471488"/>
            <a:ext cx="8856663" cy="614362"/>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eaLnBrk="1" hangingPunct="1">
              <a:defRPr/>
            </a:pPr>
            <a:r>
              <a:rPr lang="en-US" sz="3400">
                <a:solidFill>
                  <a:schemeClr val="tx2"/>
                </a:solidFill>
                <a:latin typeface="Calibri" pitchFamily="-110" charset="0"/>
              </a:rPr>
              <a:t>DIR Act messages</a:t>
            </a:r>
          </a:p>
        </p:txBody>
      </p:sp>
      <p:cxnSp>
        <p:nvCxnSpPr>
          <p:cNvPr id="4" name="Straight Connector 3"/>
          <p:cNvCxnSpPr/>
          <p:nvPr userDrawn="1"/>
        </p:nvCxnSpPr>
        <p:spPr>
          <a:xfrm>
            <a:off x="0" y="260350"/>
            <a:ext cx="9906000" cy="1588"/>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userDrawn="1"/>
        </p:nvSpPr>
        <p:spPr bwMode="auto">
          <a:xfrm>
            <a:off x="488950" y="1844675"/>
            <a:ext cx="8928100" cy="3478213"/>
          </a:xfrm>
          <a:prstGeom prst="rect">
            <a:avLst/>
          </a:prstGeom>
          <a:noFill/>
          <a:ln>
            <a:noFill/>
          </a:ln>
          <a:extLst/>
        </p:spPr>
        <p:txBody>
          <a:bodyP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a:defRPr/>
            </a:pPr>
            <a:r>
              <a:rPr lang="en-NZ" sz="2200">
                <a:solidFill>
                  <a:schemeClr val="tx2"/>
                </a:solidFill>
                <a:latin typeface="Calibri" pitchFamily="-110" charset="0"/>
                <a:cs typeface="Times New Roman" pitchFamily="-110" charset="0"/>
              </a:rPr>
              <a:t>Dairying is an important industry to the New Zealand economy. The Commission plays a key role in monitoring and encouraging competition in dairy markets.</a:t>
            </a:r>
          </a:p>
          <a:p>
            <a:pPr>
              <a:defRPr/>
            </a:pPr>
            <a:endParaRPr lang="en-NZ" sz="2200">
              <a:solidFill>
                <a:schemeClr val="tx2"/>
              </a:solidFill>
              <a:latin typeface="Calibri" pitchFamily="-110" charset="0"/>
              <a:cs typeface="Times New Roman" pitchFamily="-110" charset="0"/>
            </a:endParaRPr>
          </a:p>
          <a:p>
            <a:pPr>
              <a:defRPr/>
            </a:pPr>
            <a:r>
              <a:rPr lang="en-NZ" sz="2200">
                <a:solidFill>
                  <a:schemeClr val="tx2"/>
                </a:solidFill>
                <a:latin typeface="Calibri" pitchFamily="-110" charset="0"/>
                <a:cs typeface="Times New Roman" pitchFamily="-110" charset="0"/>
              </a:rPr>
              <a:t>We oversee contestability in the industry through the entry and expansion of other dairy processors besides Fonterra and can intervene in disputes over access to Fonterra’s raw milk supply.</a:t>
            </a:r>
          </a:p>
          <a:p>
            <a:pPr>
              <a:defRPr/>
            </a:pPr>
            <a:endParaRPr lang="en-NZ" sz="2200">
              <a:solidFill>
                <a:schemeClr val="tx2"/>
              </a:solidFill>
              <a:latin typeface="Calibri" pitchFamily="-110" charset="0"/>
              <a:cs typeface="Times New Roman" pitchFamily="-110" charset="0"/>
            </a:endParaRPr>
          </a:p>
          <a:p>
            <a:pPr>
              <a:defRPr/>
            </a:pPr>
            <a:r>
              <a:rPr lang="en-NZ" sz="2200">
                <a:solidFill>
                  <a:schemeClr val="tx2"/>
                </a:solidFill>
                <a:latin typeface="Calibri" pitchFamily="-110" charset="0"/>
                <a:cs typeface="Times New Roman" pitchFamily="-110" charset="0"/>
              </a:rPr>
              <a:t>We also monitor the price Fonterra pays farmers for milk, to provide transparency.</a:t>
            </a:r>
          </a:p>
        </p:txBody>
      </p:sp>
    </p:spTree>
    <p:extLst>
      <p:ext uri="{BB962C8B-B14F-4D97-AF65-F5344CB8AC3E}">
        <p14:creationId xmlns:p14="http://schemas.microsoft.com/office/powerpoint/2010/main" val="3320389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Titled 1">
    <p:spTree>
      <p:nvGrpSpPr>
        <p:cNvPr id="1" name=""/>
        <p:cNvGrpSpPr/>
        <p:nvPr/>
      </p:nvGrpSpPr>
      <p:grpSpPr>
        <a:xfrm>
          <a:off x="0" y="0"/>
          <a:ext cx="0" cy="0"/>
          <a:chOff x="0" y="0"/>
          <a:chExt cx="0" cy="0"/>
        </a:xfrm>
      </p:grpSpPr>
      <p:cxnSp>
        <p:nvCxnSpPr>
          <p:cNvPr id="4" name="Straight Connector 3"/>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9" name="Content Placeholder 7"/>
          <p:cNvSpPr>
            <a:spLocks noGrp="1"/>
          </p:cNvSpPr>
          <p:nvPr>
            <p:ph sz="quarter" idx="13"/>
          </p:nvPr>
        </p:nvSpPr>
        <p:spPr>
          <a:xfrm>
            <a:off x="488504" y="1844824"/>
            <a:ext cx="8928992" cy="4104456"/>
          </a:xfrm>
        </p:spPr>
        <p:txBody>
          <a:bodyPr/>
          <a:lstStyle>
            <a:lvl1pPr>
              <a:buNone/>
              <a:defRPr sz="2600">
                <a:solidFill>
                  <a:schemeClr val="tx2"/>
                </a:solidFill>
              </a:defRPr>
            </a:lvl1pPr>
            <a:lvl2pPr>
              <a:spcBef>
                <a:spcPts val="300"/>
              </a:spcBef>
              <a:spcAft>
                <a:spcPts val="600"/>
              </a:spcAft>
              <a:defRPr sz="2600">
                <a:solidFill>
                  <a:schemeClr val="tx2"/>
                </a:solidFill>
              </a:defRPr>
            </a:lvl2pPr>
            <a:lvl3pPr>
              <a:spcBef>
                <a:spcPts val="300"/>
              </a:spcBef>
              <a:spcAft>
                <a:spcPts val="300"/>
              </a:spcAft>
              <a:defRPr sz="2400">
                <a:solidFill>
                  <a:schemeClr val="tx2"/>
                </a:solidFill>
              </a:defRPr>
            </a:lvl3pPr>
            <a:lvl4pPr>
              <a:spcBef>
                <a:spcPts val="300"/>
              </a:spcBef>
              <a:spcAft>
                <a:spcPts val="300"/>
              </a:spcAft>
              <a:defRPr sz="2200">
                <a:solidFill>
                  <a:schemeClr val="tx2"/>
                </a:solidFill>
              </a:defRPr>
            </a:lvl4pPr>
            <a:lvl5pPr>
              <a:spcBef>
                <a:spcPts val="300"/>
              </a:spcBef>
              <a:defRPr sz="200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ext Placeholder 24"/>
          <p:cNvSpPr>
            <a:spLocks noGrp="1"/>
          </p:cNvSpPr>
          <p:nvPr>
            <p:ph type="body" sz="quarter" idx="10"/>
          </p:nvPr>
        </p:nvSpPr>
        <p:spPr>
          <a:xfrm>
            <a:off x="488504" y="548680"/>
            <a:ext cx="7131496" cy="457200"/>
          </a:xfrm>
          <a:prstGeom prst="rect">
            <a:avLst/>
          </a:prstGeom>
          <a:noFill/>
        </p:spPr>
        <p:txBody>
          <a:bodyPr anchor="ctr"/>
          <a:lstStyle>
            <a:lvl1pPr marL="0" indent="0">
              <a:buFontTx/>
              <a:buNone/>
              <a:defRPr sz="3400" b="0" cap="none" baseline="0">
                <a:solidFill>
                  <a:schemeClr val="tx2"/>
                </a:solidFill>
                <a:latin typeface="Calibri" pitchFamily="34" charset="0"/>
              </a:defRPr>
            </a:lvl1pPr>
          </a:lstStyle>
          <a:p>
            <a:pPr lvl="0"/>
            <a:r>
              <a:rPr lang="en-US" smtClean="0"/>
              <a:t>Click to edit Master text styles</a:t>
            </a:r>
          </a:p>
        </p:txBody>
      </p:sp>
      <p:sp>
        <p:nvSpPr>
          <p:cNvPr id="5" name="Slide Number Placeholder 5"/>
          <p:cNvSpPr>
            <a:spLocks noGrp="1"/>
          </p:cNvSpPr>
          <p:nvPr>
            <p:ph type="sldNum" sz="quarter" idx="14"/>
          </p:nvPr>
        </p:nvSpPr>
        <p:spPr/>
        <p:txBody>
          <a:bodyPr/>
          <a:lstStyle>
            <a:lvl1pPr>
              <a:defRPr/>
            </a:lvl1pPr>
          </a:lstStyle>
          <a:p>
            <a:pPr>
              <a:defRPr/>
            </a:pPr>
            <a:fld id="{A5BDCC2F-00A5-41AC-8F4A-D46E79C02493}" type="slidenum">
              <a:rPr lang="en-US"/>
              <a:pPr>
                <a:defRPr/>
              </a:pPr>
              <a:t>‹#›</a:t>
            </a:fld>
            <a:endParaRPr lang="en-US"/>
          </a:p>
        </p:txBody>
      </p:sp>
    </p:spTree>
    <p:extLst>
      <p:ext uri="{BB962C8B-B14F-4D97-AF65-F5344CB8AC3E}">
        <p14:creationId xmlns:p14="http://schemas.microsoft.com/office/powerpoint/2010/main" val="1667537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Titled with image">
    <p:spTree>
      <p:nvGrpSpPr>
        <p:cNvPr id="1" name=""/>
        <p:cNvGrpSpPr/>
        <p:nvPr/>
      </p:nvGrpSpPr>
      <p:grpSpPr>
        <a:xfrm>
          <a:off x="0" y="0"/>
          <a:ext cx="0" cy="0"/>
          <a:chOff x="0" y="0"/>
          <a:chExt cx="0" cy="0"/>
        </a:xfrm>
      </p:grpSpPr>
      <p:cxnSp>
        <p:nvCxnSpPr>
          <p:cNvPr id="5" name="Straight Connector 4"/>
          <p:cNvCxnSpPr/>
          <p:nvPr userDrawn="1"/>
        </p:nvCxnSpPr>
        <p:spPr>
          <a:xfrm>
            <a:off x="0" y="260350"/>
            <a:ext cx="9906000" cy="1588"/>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9" name="Picture Placeholder 8"/>
          <p:cNvSpPr>
            <a:spLocks noGrp="1"/>
          </p:cNvSpPr>
          <p:nvPr>
            <p:ph type="pic" sz="quarter" idx="13"/>
          </p:nvPr>
        </p:nvSpPr>
        <p:spPr>
          <a:xfrm>
            <a:off x="7113588" y="1854387"/>
            <a:ext cx="2303462" cy="4084136"/>
          </a:xfrm>
          <a:prstGeom prst="rect">
            <a:avLst/>
          </a:prstGeom>
        </p:spPr>
        <p:txBody>
          <a:bodyPr rtlCol="0">
            <a:noAutofit/>
          </a:bodyPr>
          <a:lstStyle/>
          <a:p>
            <a:pPr lvl="0"/>
            <a:r>
              <a:rPr lang="en-US" noProof="0" smtClean="0"/>
              <a:t>Click icon to add picture</a:t>
            </a:r>
            <a:endParaRPr lang="en-NZ" noProof="0" dirty="0"/>
          </a:p>
        </p:txBody>
      </p:sp>
      <p:sp>
        <p:nvSpPr>
          <p:cNvPr id="8" name="Content Placeholder 7"/>
          <p:cNvSpPr>
            <a:spLocks noGrp="1"/>
          </p:cNvSpPr>
          <p:nvPr>
            <p:ph sz="quarter" idx="15"/>
          </p:nvPr>
        </p:nvSpPr>
        <p:spPr>
          <a:xfrm>
            <a:off x="488504" y="1844824"/>
            <a:ext cx="6217096" cy="4104456"/>
          </a:xfrm>
        </p:spPr>
        <p:txBody>
          <a:bodyPr/>
          <a:lstStyle>
            <a:lvl1pPr>
              <a:defRPr sz="2600">
                <a:solidFill>
                  <a:schemeClr val="tx2"/>
                </a:solidFill>
              </a:defRPr>
            </a:lvl1pPr>
            <a:lvl2pPr>
              <a:defRPr sz="260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ext Placeholder 24"/>
          <p:cNvSpPr>
            <a:spLocks noGrp="1"/>
          </p:cNvSpPr>
          <p:nvPr>
            <p:ph type="body" sz="quarter" idx="10"/>
          </p:nvPr>
        </p:nvSpPr>
        <p:spPr>
          <a:xfrm>
            <a:off x="488504" y="548680"/>
            <a:ext cx="7131496" cy="457200"/>
          </a:xfrm>
          <a:prstGeom prst="rect">
            <a:avLst/>
          </a:prstGeom>
          <a:noFill/>
        </p:spPr>
        <p:txBody>
          <a:bodyPr anchor="ctr"/>
          <a:lstStyle>
            <a:lvl1pPr marL="0" indent="0">
              <a:buFontTx/>
              <a:buNone/>
              <a:defRPr sz="3400" b="0" cap="none" baseline="0">
                <a:solidFill>
                  <a:schemeClr val="tx2"/>
                </a:solidFill>
                <a:latin typeface="Calibri" pitchFamily="34" charset="0"/>
              </a:defRPr>
            </a:lvl1pPr>
          </a:lstStyle>
          <a:p>
            <a:pPr lvl="0"/>
            <a:r>
              <a:rPr lang="en-US" smtClean="0"/>
              <a:t>Click to edit Master text styles</a:t>
            </a:r>
          </a:p>
        </p:txBody>
      </p:sp>
      <p:sp>
        <p:nvSpPr>
          <p:cNvPr id="7" name="Slide Number Placeholder 5"/>
          <p:cNvSpPr>
            <a:spLocks noGrp="1"/>
          </p:cNvSpPr>
          <p:nvPr>
            <p:ph type="sldNum" sz="quarter" idx="16"/>
          </p:nvPr>
        </p:nvSpPr>
        <p:spPr/>
        <p:txBody>
          <a:bodyPr/>
          <a:lstStyle>
            <a:lvl1pPr>
              <a:defRPr/>
            </a:lvl1pPr>
          </a:lstStyle>
          <a:p>
            <a:pPr>
              <a:defRPr/>
            </a:pPr>
            <a:fld id="{BB4CF2C1-AA3E-4713-BFFF-3081B27A2FC1}" type="slidenum">
              <a:rPr lang="en-US"/>
              <a:pPr>
                <a:defRPr/>
              </a:pPr>
              <a:t>‹#›</a:t>
            </a:fld>
            <a:endParaRPr lang="en-US"/>
          </a:p>
        </p:txBody>
      </p:sp>
    </p:spTree>
    <p:extLst>
      <p:ext uri="{BB962C8B-B14F-4D97-AF65-F5344CB8AC3E}">
        <p14:creationId xmlns:p14="http://schemas.microsoft.com/office/powerpoint/2010/main" val="3065069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Titled with leader">
    <p:spTree>
      <p:nvGrpSpPr>
        <p:cNvPr id="1" name=""/>
        <p:cNvGrpSpPr/>
        <p:nvPr/>
      </p:nvGrpSpPr>
      <p:grpSpPr>
        <a:xfrm>
          <a:off x="0" y="0"/>
          <a:ext cx="0" cy="0"/>
          <a:chOff x="0" y="0"/>
          <a:chExt cx="0" cy="0"/>
        </a:xfrm>
      </p:grpSpPr>
      <p:cxnSp>
        <p:nvCxnSpPr>
          <p:cNvPr id="4" name="Straight Connector 3"/>
          <p:cNvCxnSpPr/>
          <p:nvPr userDrawn="1"/>
        </p:nvCxnSpPr>
        <p:spPr>
          <a:xfrm>
            <a:off x="0" y="260350"/>
            <a:ext cx="9906000" cy="1588"/>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8" name="Content Placeholder 7"/>
          <p:cNvSpPr>
            <a:spLocks noGrp="1"/>
          </p:cNvSpPr>
          <p:nvPr>
            <p:ph sz="quarter" idx="13"/>
          </p:nvPr>
        </p:nvSpPr>
        <p:spPr>
          <a:xfrm>
            <a:off x="488505" y="1844675"/>
            <a:ext cx="8928992" cy="3456384"/>
          </a:xfrm>
        </p:spPr>
        <p:txBody>
          <a:bodyPr/>
          <a:lstStyle>
            <a:lvl1pPr>
              <a:defRPr sz="2600"/>
            </a:lvl1pPr>
            <a:lvl2pPr>
              <a:defRPr sz="2600"/>
            </a:lvl2pPr>
            <a:lvl3pPr>
              <a:buSzPct val="70000"/>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24"/>
          <p:cNvSpPr>
            <a:spLocks noGrp="1"/>
          </p:cNvSpPr>
          <p:nvPr>
            <p:ph type="body" sz="quarter" idx="10"/>
          </p:nvPr>
        </p:nvSpPr>
        <p:spPr>
          <a:xfrm>
            <a:off x="488950" y="548680"/>
            <a:ext cx="7131496" cy="457200"/>
          </a:xfrm>
          <a:prstGeom prst="rect">
            <a:avLst/>
          </a:prstGeom>
          <a:noFill/>
        </p:spPr>
        <p:txBody>
          <a:bodyPr anchor="ctr"/>
          <a:lstStyle>
            <a:lvl1pPr marL="0" indent="0">
              <a:buFontTx/>
              <a:buNone/>
              <a:defRPr sz="3400" b="0" cap="none" baseline="0">
                <a:solidFill>
                  <a:schemeClr val="tx2"/>
                </a:solidFill>
                <a:latin typeface="Calibri" pitchFamily="34" charset="0"/>
              </a:defRPr>
            </a:lvl1pPr>
          </a:lstStyle>
          <a:p>
            <a:pPr lvl="0"/>
            <a:r>
              <a:rPr lang="en-US" smtClean="0"/>
              <a:t>Click to edit Master text styles</a:t>
            </a:r>
          </a:p>
        </p:txBody>
      </p:sp>
      <p:sp>
        <p:nvSpPr>
          <p:cNvPr id="6" name="Slide Number Placeholder 5"/>
          <p:cNvSpPr>
            <a:spLocks noGrp="1"/>
          </p:cNvSpPr>
          <p:nvPr>
            <p:ph type="sldNum" sz="quarter" idx="14"/>
          </p:nvPr>
        </p:nvSpPr>
        <p:spPr/>
        <p:txBody>
          <a:bodyPr/>
          <a:lstStyle>
            <a:lvl1pPr>
              <a:defRPr/>
            </a:lvl1pPr>
          </a:lstStyle>
          <a:p>
            <a:pPr>
              <a:defRPr/>
            </a:pPr>
            <a:fld id="{47180781-5220-4D28-B32D-0107C0532D61}" type="slidenum">
              <a:rPr lang="en-US"/>
              <a:pPr>
                <a:defRPr/>
              </a:pPr>
              <a:t>‹#›</a:t>
            </a:fld>
            <a:endParaRPr lang="en-US"/>
          </a:p>
        </p:txBody>
      </p:sp>
    </p:spTree>
    <p:extLst>
      <p:ext uri="{BB962C8B-B14F-4D97-AF65-F5344CB8AC3E}">
        <p14:creationId xmlns:p14="http://schemas.microsoft.com/office/powerpoint/2010/main" val="1716404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act us page">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455613"/>
            <a:ext cx="8856663" cy="647700"/>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eaLnBrk="1" hangingPunct="1">
              <a:defRPr/>
            </a:pPr>
            <a:r>
              <a:rPr lang="en-US" sz="3600">
                <a:solidFill>
                  <a:schemeClr val="tx2"/>
                </a:solidFill>
                <a:latin typeface="Calibri" pitchFamily="-110" charset="0"/>
              </a:rPr>
              <a:t>Contact us</a:t>
            </a:r>
          </a:p>
        </p:txBody>
      </p:sp>
      <p:sp>
        <p:nvSpPr>
          <p:cNvPr id="4" name="TextBox 3"/>
          <p:cNvSpPr txBox="1">
            <a:spLocks noChangeArrowheads="1"/>
          </p:cNvSpPr>
          <p:nvPr userDrawn="1"/>
        </p:nvSpPr>
        <p:spPr bwMode="auto">
          <a:xfrm>
            <a:off x="488950" y="1835150"/>
            <a:ext cx="9288463" cy="2678113"/>
          </a:xfrm>
          <a:prstGeom prst="rect">
            <a:avLst/>
          </a:prstGeom>
          <a:noFill/>
          <a:ln>
            <a:noFill/>
          </a:ln>
          <a:extLst/>
        </p:spPr>
        <p:txBody>
          <a:bodyP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eaLnBrk="1" hangingPunct="1">
              <a:defRPr/>
            </a:pPr>
            <a:r>
              <a:rPr lang="en-US">
                <a:solidFill>
                  <a:schemeClr val="tx2"/>
                </a:solidFill>
                <a:latin typeface="Calibri" pitchFamily="-110" charset="0"/>
              </a:rPr>
              <a:t>CALL	 the Contact Centre on </a:t>
            </a:r>
            <a:r>
              <a:rPr lang="en-US" b="1">
                <a:solidFill>
                  <a:schemeClr val="tx2"/>
                </a:solidFill>
                <a:latin typeface="Calibri" pitchFamily="-110" charset="0"/>
              </a:rPr>
              <a:t>0800 943 600</a:t>
            </a:r>
          </a:p>
          <a:p>
            <a:pPr eaLnBrk="1" hangingPunct="1">
              <a:defRPr/>
            </a:pPr>
            <a:endParaRPr lang="en-US">
              <a:solidFill>
                <a:schemeClr val="tx2"/>
              </a:solidFill>
              <a:latin typeface="Calibri" pitchFamily="-110" charset="0"/>
            </a:endParaRPr>
          </a:p>
          <a:p>
            <a:pPr eaLnBrk="1" hangingPunct="1">
              <a:defRPr/>
            </a:pPr>
            <a:r>
              <a:rPr lang="en-US">
                <a:solidFill>
                  <a:schemeClr val="tx2"/>
                </a:solidFill>
                <a:latin typeface="Calibri" pitchFamily="-110" charset="0"/>
              </a:rPr>
              <a:t>WRITE	 Contact Centre, PO Box 2351, Wellington 6140</a:t>
            </a:r>
          </a:p>
          <a:p>
            <a:pPr eaLnBrk="1" hangingPunct="1">
              <a:defRPr/>
            </a:pPr>
            <a:endParaRPr lang="en-US">
              <a:solidFill>
                <a:schemeClr val="tx2"/>
              </a:solidFill>
              <a:latin typeface="Calibri" pitchFamily="-110" charset="0"/>
            </a:endParaRPr>
          </a:p>
          <a:p>
            <a:pPr eaLnBrk="1" hangingPunct="1">
              <a:defRPr/>
            </a:pPr>
            <a:r>
              <a:rPr lang="en-US">
                <a:solidFill>
                  <a:schemeClr val="tx2"/>
                </a:solidFill>
                <a:latin typeface="Calibri" pitchFamily="-110" charset="0"/>
              </a:rPr>
              <a:t>EMAIL	 </a:t>
            </a:r>
            <a:r>
              <a:rPr lang="en-US">
                <a:solidFill>
                  <a:schemeClr val="tx2"/>
                </a:solidFill>
                <a:latin typeface="Calibri" pitchFamily="-110" charset="0"/>
                <a:hlinkClick r:id="rId3"/>
              </a:rPr>
              <a:t>contact@comcom.govt.nz</a:t>
            </a:r>
            <a:endParaRPr lang="en-US">
              <a:solidFill>
                <a:schemeClr val="tx2"/>
              </a:solidFill>
              <a:latin typeface="Calibri" pitchFamily="-110" charset="0"/>
            </a:endParaRPr>
          </a:p>
          <a:p>
            <a:pPr eaLnBrk="1" hangingPunct="1">
              <a:defRPr/>
            </a:pPr>
            <a:endParaRPr lang="en-US">
              <a:solidFill>
                <a:schemeClr val="tx2"/>
              </a:solidFill>
              <a:latin typeface="Calibri" pitchFamily="-110" charset="0"/>
            </a:endParaRPr>
          </a:p>
          <a:p>
            <a:pPr eaLnBrk="1" hangingPunct="1">
              <a:defRPr/>
            </a:pPr>
            <a:r>
              <a:rPr lang="en-US">
                <a:solidFill>
                  <a:schemeClr val="tx2"/>
                </a:solidFill>
                <a:latin typeface="Calibri" pitchFamily="-110" charset="0"/>
              </a:rPr>
              <a:t>VISIT	 </a:t>
            </a:r>
            <a:r>
              <a:rPr lang="en-US">
                <a:solidFill>
                  <a:schemeClr val="tx2"/>
                </a:solidFill>
                <a:latin typeface="Calibri" pitchFamily="-110" charset="0"/>
                <a:hlinkClick r:id="rId4"/>
              </a:rPr>
              <a:t>www.comcom.govt.nz</a:t>
            </a:r>
            <a:endParaRPr lang="en-US">
              <a:solidFill>
                <a:schemeClr val="tx2"/>
              </a:solidFill>
              <a:latin typeface="Calibri" pitchFamily="-110" charset="0"/>
            </a:endParaRPr>
          </a:p>
        </p:txBody>
      </p:sp>
      <p:cxnSp>
        <p:nvCxnSpPr>
          <p:cNvPr id="5" name="Straight Connector 4"/>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0"/>
          </p:nvPr>
        </p:nvSpPr>
        <p:spPr/>
        <p:txBody>
          <a:bodyPr/>
          <a:lstStyle>
            <a:lvl1pPr>
              <a:defRPr/>
            </a:lvl1pPr>
          </a:lstStyle>
          <a:p>
            <a:pPr>
              <a:defRPr/>
            </a:pPr>
            <a:fld id="{161C0166-44D7-4700-A2DB-4CE6465CB0A0}" type="slidenum">
              <a:rPr lang="en-US"/>
              <a:pPr>
                <a:defRPr/>
              </a:pPr>
              <a:t>‹#›</a:t>
            </a:fld>
            <a:endParaRPr lang="en-US"/>
          </a:p>
        </p:txBody>
      </p:sp>
    </p:spTree>
    <p:extLst>
      <p:ext uri="{BB962C8B-B14F-4D97-AF65-F5344CB8AC3E}">
        <p14:creationId xmlns:p14="http://schemas.microsoft.com/office/powerpoint/2010/main" val="1382102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mission's purpose">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471488"/>
            <a:ext cx="8856663" cy="615950"/>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eaLnBrk="1" hangingPunct="1">
              <a:defRPr/>
            </a:pPr>
            <a:r>
              <a:rPr lang="en-US" sz="3400">
                <a:solidFill>
                  <a:schemeClr val="tx2"/>
                </a:solidFill>
                <a:latin typeface="Calibri" pitchFamily="-110" charset="0"/>
              </a:rPr>
              <a:t>The Commission’s purpose</a:t>
            </a:r>
          </a:p>
        </p:txBody>
      </p:sp>
      <p:cxnSp>
        <p:nvCxnSpPr>
          <p:cNvPr id="4" name="Straight Connector 3"/>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5" name="TextBox 4"/>
          <p:cNvSpPr txBox="1">
            <a:spLocks noChangeArrowheads="1"/>
          </p:cNvSpPr>
          <p:nvPr userDrawn="1"/>
        </p:nvSpPr>
        <p:spPr bwMode="auto">
          <a:xfrm>
            <a:off x="488950" y="1412875"/>
            <a:ext cx="8928100" cy="4832350"/>
          </a:xfrm>
          <a:prstGeom prst="rect">
            <a:avLst/>
          </a:prstGeom>
          <a:noFill/>
          <a:ln>
            <a:noFill/>
          </a:ln>
          <a:extLst/>
        </p:spPr>
        <p:txBody>
          <a:bodyP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a:defRPr/>
            </a:pPr>
            <a:r>
              <a:rPr lang="en-NZ" sz="2200">
                <a:solidFill>
                  <a:schemeClr val="tx2"/>
                </a:solidFill>
                <a:latin typeface="Calibri" pitchFamily="-110" charset="0"/>
                <a:cs typeface="Times New Roman" pitchFamily="-110" charset="0"/>
              </a:rPr>
              <a:t>The Commission’s work affects the lives of every New Zealander.</a:t>
            </a:r>
          </a:p>
          <a:p>
            <a:pPr>
              <a:defRPr/>
            </a:pPr>
            <a:endParaRPr lang="en-NZ" sz="2200">
              <a:solidFill>
                <a:schemeClr val="tx2"/>
              </a:solidFill>
              <a:latin typeface="Calibri" pitchFamily="-110" charset="0"/>
              <a:cs typeface="Times New Roman" pitchFamily="-110" charset="0"/>
            </a:endParaRPr>
          </a:p>
          <a:p>
            <a:pPr>
              <a:defRPr/>
            </a:pPr>
            <a:r>
              <a:rPr lang="en-NZ" sz="2200">
                <a:solidFill>
                  <a:schemeClr val="tx2"/>
                </a:solidFill>
                <a:latin typeface="Calibri" pitchFamily="-110" charset="0"/>
                <a:cs typeface="Times New Roman" pitchFamily="-110" charset="0"/>
              </a:rPr>
              <a:t>Consumers benefit from better prices, choice and quality.</a:t>
            </a:r>
          </a:p>
          <a:p>
            <a:pPr>
              <a:defRPr/>
            </a:pPr>
            <a:endParaRPr lang="en-NZ" sz="2200">
              <a:solidFill>
                <a:schemeClr val="tx2"/>
              </a:solidFill>
              <a:latin typeface="Calibri" pitchFamily="-110" charset="0"/>
              <a:cs typeface="Times New Roman" pitchFamily="-110" charset="0"/>
            </a:endParaRPr>
          </a:p>
          <a:p>
            <a:pPr>
              <a:defRPr/>
            </a:pPr>
            <a:r>
              <a:rPr lang="en-NZ" sz="2200">
                <a:solidFill>
                  <a:schemeClr val="tx2"/>
                </a:solidFill>
                <a:latin typeface="Calibri" pitchFamily="-110" charset="0"/>
                <a:cs typeface="Times New Roman" pitchFamily="-110" charset="0"/>
              </a:rPr>
              <a:t>Businesses benefit from a competitive environment that encourages innovation and investment.</a:t>
            </a:r>
          </a:p>
          <a:p>
            <a:pPr>
              <a:defRPr/>
            </a:pPr>
            <a:endParaRPr lang="en-NZ" sz="2200">
              <a:solidFill>
                <a:schemeClr val="tx2"/>
              </a:solidFill>
              <a:latin typeface="Calibri" pitchFamily="-110" charset="0"/>
              <a:cs typeface="Times New Roman" pitchFamily="-110" charset="0"/>
            </a:endParaRPr>
          </a:p>
          <a:p>
            <a:pPr>
              <a:defRPr/>
            </a:pPr>
            <a:r>
              <a:rPr lang="en-NZ" sz="2200">
                <a:solidFill>
                  <a:schemeClr val="tx2"/>
                </a:solidFill>
                <a:latin typeface="Calibri" pitchFamily="-110" charset="0"/>
                <a:cs typeface="Times New Roman" pitchFamily="-110" charset="0"/>
              </a:rPr>
              <a:t>New Zealand as a whole benefits because businesses that thrive in a competitive domestic market are more competitive internationally, and more attractive to investors.</a:t>
            </a:r>
          </a:p>
          <a:p>
            <a:pPr>
              <a:defRPr/>
            </a:pPr>
            <a:endParaRPr lang="en-NZ" sz="2200">
              <a:solidFill>
                <a:schemeClr val="tx2"/>
              </a:solidFill>
              <a:latin typeface="Calibri" pitchFamily="-110" charset="0"/>
              <a:cs typeface="Times New Roman" pitchFamily="-110" charset="0"/>
            </a:endParaRPr>
          </a:p>
          <a:p>
            <a:pPr>
              <a:defRPr/>
            </a:pPr>
            <a:r>
              <a:rPr lang="en-NZ" sz="2200">
                <a:solidFill>
                  <a:schemeClr val="tx2"/>
                </a:solidFill>
                <a:latin typeface="Calibri" pitchFamily="-110" charset="0"/>
                <a:cs typeface="Times New Roman" pitchFamily="-110" charset="0"/>
              </a:rPr>
              <a:t>In sectors where there is little or no competition, we regulate so that profits are not excessive but there are still incentives to invest, and consumers benefit.</a:t>
            </a:r>
          </a:p>
        </p:txBody>
      </p:sp>
    </p:spTree>
    <p:extLst>
      <p:ext uri="{BB962C8B-B14F-4D97-AF65-F5344CB8AC3E}">
        <p14:creationId xmlns:p14="http://schemas.microsoft.com/office/powerpoint/2010/main" val="1487047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ow we do it">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471488"/>
            <a:ext cx="8856663" cy="615950"/>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eaLnBrk="1" hangingPunct="1">
              <a:defRPr/>
            </a:pPr>
            <a:r>
              <a:rPr lang="en-US" sz="3400">
                <a:solidFill>
                  <a:schemeClr val="tx2"/>
                </a:solidFill>
                <a:latin typeface="Calibri" pitchFamily="-110" charset="0"/>
              </a:rPr>
              <a:t>How we do it</a:t>
            </a:r>
          </a:p>
        </p:txBody>
      </p:sp>
      <p:cxnSp>
        <p:nvCxnSpPr>
          <p:cNvPr id="4" name="Straight Connector 3"/>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5" name="TextBox 4"/>
          <p:cNvSpPr txBox="1">
            <a:spLocks noChangeArrowheads="1"/>
          </p:cNvSpPr>
          <p:nvPr userDrawn="1"/>
        </p:nvSpPr>
        <p:spPr bwMode="auto">
          <a:xfrm>
            <a:off x="488950" y="1743075"/>
            <a:ext cx="8928100" cy="4494213"/>
          </a:xfrm>
          <a:prstGeom prst="rect">
            <a:avLst/>
          </a:prstGeom>
          <a:noFill/>
          <a:ln>
            <a:noFill/>
          </a:ln>
          <a:extLst/>
        </p:spPr>
        <p:txBody>
          <a:bodyP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a:defRPr/>
            </a:pPr>
            <a:r>
              <a:rPr lang="en-NZ" sz="2200">
                <a:solidFill>
                  <a:schemeClr val="tx2"/>
                </a:solidFill>
                <a:latin typeface="Calibri" pitchFamily="-110" charset="0"/>
                <a:cs typeface="Times New Roman" pitchFamily="-110" charset="0"/>
              </a:rPr>
              <a:t>We aim to improve business compliance with competition and consumer laws. We educate businesses about how to comply with the legislation we enforce, but when they don’t comply we can use a range of enforcement tools to change their behaviour, and where appropriate, seek penalties. By publicising the results of our enforcement actions we educate the wider business sector and consumers.</a:t>
            </a:r>
          </a:p>
          <a:p>
            <a:pPr>
              <a:defRPr/>
            </a:pPr>
            <a:endParaRPr lang="en-NZ" sz="2200">
              <a:solidFill>
                <a:schemeClr val="tx2"/>
              </a:solidFill>
              <a:latin typeface="Calibri" pitchFamily="-110" charset="0"/>
              <a:cs typeface="Times New Roman" pitchFamily="-110" charset="0"/>
            </a:endParaRPr>
          </a:p>
          <a:p>
            <a:pPr>
              <a:defRPr/>
            </a:pPr>
            <a:r>
              <a:rPr lang="en-NZ" sz="2200">
                <a:solidFill>
                  <a:schemeClr val="tx2"/>
                </a:solidFill>
                <a:latin typeface="Calibri" pitchFamily="-110" charset="0"/>
                <a:cs typeface="Times New Roman" pitchFamily="-110" charset="0"/>
              </a:rPr>
              <a:t>In markets where there is little or no competition, we aim to deliver targeted and effective regulation for the benefit of business and household consumers. We apply the regulatory tools available to us in a consistent and transparent way, using extensive consultation to inform our decisions. Regulated businesses are encouraged to comply with the regimes’ obligations, and where they do not comply we will take action. </a:t>
            </a:r>
          </a:p>
        </p:txBody>
      </p:sp>
    </p:spTree>
    <p:extLst>
      <p:ext uri="{BB962C8B-B14F-4D97-AF65-F5344CB8AC3E}">
        <p14:creationId xmlns:p14="http://schemas.microsoft.com/office/powerpoint/2010/main" val="675392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T Act messages">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471488"/>
            <a:ext cx="8856663" cy="615950"/>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eaLnBrk="1" hangingPunct="1">
              <a:defRPr/>
            </a:pPr>
            <a:r>
              <a:rPr lang="en-US" sz="3400">
                <a:solidFill>
                  <a:schemeClr val="tx2"/>
                </a:solidFill>
                <a:latin typeface="Calibri" pitchFamily="-110" charset="0"/>
              </a:rPr>
              <a:t>Fair Trading Act messages</a:t>
            </a:r>
          </a:p>
        </p:txBody>
      </p:sp>
      <p:cxnSp>
        <p:nvCxnSpPr>
          <p:cNvPr id="4" name="Straight Connector 3"/>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5" name="TextBox 4"/>
          <p:cNvSpPr txBox="1">
            <a:spLocks noChangeArrowheads="1"/>
          </p:cNvSpPr>
          <p:nvPr userDrawn="1"/>
        </p:nvSpPr>
        <p:spPr bwMode="auto">
          <a:xfrm>
            <a:off x="452438" y="1765300"/>
            <a:ext cx="8928100" cy="4832350"/>
          </a:xfrm>
          <a:prstGeom prst="rect">
            <a:avLst/>
          </a:prstGeom>
          <a:noFill/>
          <a:ln>
            <a:noFill/>
          </a:ln>
          <a:extLst/>
        </p:spPr>
        <p:txBody>
          <a:bodyP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a:defRPr/>
            </a:pPr>
            <a:r>
              <a:rPr lang="en-NZ" sz="2200">
                <a:solidFill>
                  <a:schemeClr val="tx2"/>
                </a:solidFill>
                <a:latin typeface="Calibri" pitchFamily="-110" charset="0"/>
                <a:cs typeface="Times New Roman" pitchFamily="-110" charset="0"/>
              </a:rPr>
              <a:t>The Fair Trading Act is designed to protect consumers and make competition more effective. The Act prohibits false and misleading behaviour by businesses in the promotion and sale of goods and services.</a:t>
            </a:r>
          </a:p>
          <a:p>
            <a:pPr>
              <a:defRPr/>
            </a:pPr>
            <a:endParaRPr lang="en-NZ" sz="2200">
              <a:solidFill>
                <a:schemeClr val="tx2"/>
              </a:solidFill>
              <a:latin typeface="Calibri" pitchFamily="-110" charset="0"/>
              <a:cs typeface="Times New Roman" pitchFamily="-110" charset="0"/>
            </a:endParaRPr>
          </a:p>
          <a:p>
            <a:pPr>
              <a:defRPr/>
            </a:pPr>
            <a:r>
              <a:rPr lang="en-NZ" sz="2200">
                <a:solidFill>
                  <a:schemeClr val="tx2"/>
                </a:solidFill>
                <a:latin typeface="Calibri" pitchFamily="-110" charset="0"/>
                <a:cs typeface="Times New Roman" pitchFamily="-110" charset="0"/>
              </a:rPr>
              <a:t>When a retailer uses misleading techniques to lure consumers in, or to make a sale, they not only deceive the consumers, but also harm their competitors who are acting honestly. Consumers must be able to trust the information they are given. This is particularly important where claims cannot be easily verified by an ordinary consumer. </a:t>
            </a:r>
          </a:p>
          <a:p>
            <a:pPr>
              <a:defRPr/>
            </a:pPr>
            <a:endParaRPr lang="en-NZ" sz="2200">
              <a:solidFill>
                <a:schemeClr val="tx2"/>
              </a:solidFill>
              <a:latin typeface="Calibri" pitchFamily="-110" charset="0"/>
              <a:cs typeface="Times New Roman" pitchFamily="-110" charset="0"/>
            </a:endParaRPr>
          </a:p>
          <a:p>
            <a:pPr>
              <a:defRPr/>
            </a:pPr>
            <a:r>
              <a:rPr lang="en-NZ" sz="2200">
                <a:solidFill>
                  <a:schemeClr val="tx2"/>
                </a:solidFill>
                <a:latin typeface="Calibri" pitchFamily="-110" charset="0"/>
                <a:cs typeface="Times New Roman" pitchFamily="-110" charset="0"/>
              </a:rPr>
              <a:t>We place high priority on seeking redress for businesses and consumers. We respond to breaches of the law by identifying where and how we can most effectively achieve the greatest benefit for affected consumers and businesses. </a:t>
            </a:r>
          </a:p>
        </p:txBody>
      </p:sp>
    </p:spTree>
    <p:extLst>
      <p:ext uri="{BB962C8B-B14F-4D97-AF65-F5344CB8AC3E}">
        <p14:creationId xmlns:p14="http://schemas.microsoft.com/office/powerpoint/2010/main" val="187796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CCF Act messages 1">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471488"/>
            <a:ext cx="8856663" cy="615950"/>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eaLnBrk="1" hangingPunct="1">
              <a:defRPr/>
            </a:pPr>
            <a:r>
              <a:rPr lang="en-US" sz="3400">
                <a:solidFill>
                  <a:schemeClr val="tx2"/>
                </a:solidFill>
                <a:latin typeface="Calibri" pitchFamily="-110" charset="0"/>
              </a:rPr>
              <a:t>CCCF Act messages 1</a:t>
            </a:r>
          </a:p>
        </p:txBody>
      </p:sp>
      <p:cxnSp>
        <p:nvCxnSpPr>
          <p:cNvPr id="4" name="Straight Connector 3"/>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5" name="TextBox 4"/>
          <p:cNvSpPr txBox="1">
            <a:spLocks noChangeArrowheads="1"/>
          </p:cNvSpPr>
          <p:nvPr userDrawn="1"/>
        </p:nvSpPr>
        <p:spPr bwMode="auto">
          <a:xfrm>
            <a:off x="488950" y="1844675"/>
            <a:ext cx="8928100" cy="3478213"/>
          </a:xfrm>
          <a:prstGeom prst="rect">
            <a:avLst/>
          </a:prstGeom>
          <a:noFill/>
          <a:ln>
            <a:noFill/>
          </a:ln>
          <a:extLst/>
        </p:spPr>
        <p:txBody>
          <a:bodyPr>
            <a:spAutoFit/>
          </a:bodyPr>
          <a:lstStyle>
            <a:lvl1pPr eaLnBrk="0" hangingPunct="0">
              <a:defRPr sz="2400">
                <a:solidFill>
                  <a:schemeClr val="tx1"/>
                </a:solidFill>
                <a:latin typeface="Arial" charset="0"/>
                <a:ea typeface="ＭＳ Ｐゴシック" pitchFamily="-110" charset="-128"/>
              </a:defRPr>
            </a:lvl1pPr>
            <a:lvl2pPr marL="37931725" indent="-37474525" eaLnBrk="0" hangingPunct="0">
              <a:defRPr sz="2400">
                <a:solidFill>
                  <a:schemeClr val="tx1"/>
                </a:solidFill>
                <a:latin typeface="Arial" charset="0"/>
                <a:ea typeface="ＭＳ Ｐゴシック" pitchFamily="-110" charset="-128"/>
              </a:defRPr>
            </a:lvl2pPr>
            <a:lvl3pPr eaLnBrk="0" hangingPunct="0">
              <a:defRPr sz="2400">
                <a:solidFill>
                  <a:schemeClr val="tx1"/>
                </a:solidFill>
                <a:latin typeface="Arial" charset="0"/>
                <a:ea typeface="ＭＳ Ｐゴシック" pitchFamily="-110" charset="-128"/>
              </a:defRPr>
            </a:lvl3pPr>
            <a:lvl4pPr eaLnBrk="0" hangingPunct="0">
              <a:defRPr sz="2400">
                <a:solidFill>
                  <a:schemeClr val="tx1"/>
                </a:solidFill>
                <a:latin typeface="Arial" charset="0"/>
                <a:ea typeface="ＭＳ Ｐゴシック" pitchFamily="-110" charset="-128"/>
              </a:defRPr>
            </a:lvl4pPr>
            <a:lvl5pPr eaLnBrk="0" hangingPunct="0">
              <a:defRPr sz="2400">
                <a:solidFill>
                  <a:schemeClr val="tx1"/>
                </a:solidFill>
                <a:latin typeface="Arial" charset="0"/>
                <a:ea typeface="ＭＳ Ｐゴシック" pitchFamily="-110" charset="-128"/>
              </a:defRPr>
            </a:lvl5pPr>
            <a:lvl6pPr marL="457200" eaLnBrk="0" fontAlgn="base" hangingPunct="0">
              <a:spcBef>
                <a:spcPct val="0"/>
              </a:spcBef>
              <a:spcAft>
                <a:spcPct val="0"/>
              </a:spcAft>
              <a:defRPr sz="2400">
                <a:solidFill>
                  <a:schemeClr val="tx1"/>
                </a:solidFill>
                <a:latin typeface="Arial" charset="0"/>
                <a:ea typeface="ＭＳ Ｐゴシック" pitchFamily="-110" charset="-128"/>
              </a:defRPr>
            </a:lvl6pPr>
            <a:lvl7pPr marL="914400" eaLnBrk="0" fontAlgn="base" hangingPunct="0">
              <a:spcBef>
                <a:spcPct val="0"/>
              </a:spcBef>
              <a:spcAft>
                <a:spcPct val="0"/>
              </a:spcAft>
              <a:defRPr sz="2400">
                <a:solidFill>
                  <a:schemeClr val="tx1"/>
                </a:solidFill>
                <a:latin typeface="Arial" charset="0"/>
                <a:ea typeface="ＭＳ Ｐゴシック" pitchFamily="-110" charset="-128"/>
              </a:defRPr>
            </a:lvl7pPr>
            <a:lvl8pPr marL="1371600" eaLnBrk="0" fontAlgn="base" hangingPunct="0">
              <a:spcBef>
                <a:spcPct val="0"/>
              </a:spcBef>
              <a:spcAft>
                <a:spcPct val="0"/>
              </a:spcAft>
              <a:defRPr sz="2400">
                <a:solidFill>
                  <a:schemeClr val="tx1"/>
                </a:solidFill>
                <a:latin typeface="Arial" charset="0"/>
                <a:ea typeface="ＭＳ Ｐゴシック" pitchFamily="-110" charset="-128"/>
              </a:defRPr>
            </a:lvl8pPr>
            <a:lvl9pPr marL="1828800" eaLnBrk="0" fontAlgn="base" hangingPunct="0">
              <a:spcBef>
                <a:spcPct val="0"/>
              </a:spcBef>
              <a:spcAft>
                <a:spcPct val="0"/>
              </a:spcAft>
              <a:defRPr sz="2400">
                <a:solidFill>
                  <a:schemeClr val="tx1"/>
                </a:solidFill>
                <a:latin typeface="Arial" charset="0"/>
                <a:ea typeface="ＭＳ Ｐゴシック" pitchFamily="-110" charset="-128"/>
              </a:defRPr>
            </a:lvl9pPr>
          </a:lstStyle>
          <a:p>
            <a:pPr>
              <a:defRPr/>
            </a:pPr>
            <a:r>
              <a:rPr lang="en-NZ" sz="2200">
                <a:solidFill>
                  <a:schemeClr val="tx2"/>
                </a:solidFill>
                <a:latin typeface="Calibri" pitchFamily="-110" charset="0"/>
                <a:cs typeface="Times New Roman" pitchFamily="-110" charset="0"/>
              </a:rPr>
              <a:t>The Credit Contracts and Consumer Finance Act provides important protection to borrowers. It helps ensure borrowers can make informed choices and know what they’re agreeing to. </a:t>
            </a:r>
          </a:p>
          <a:p>
            <a:pPr>
              <a:defRPr/>
            </a:pPr>
            <a:endParaRPr lang="en-NZ" sz="2200">
              <a:solidFill>
                <a:schemeClr val="tx2"/>
              </a:solidFill>
              <a:latin typeface="Calibri" pitchFamily="-110" charset="0"/>
              <a:cs typeface="Times New Roman" pitchFamily="-110" charset="0"/>
            </a:endParaRPr>
          </a:p>
          <a:p>
            <a:pPr>
              <a:defRPr/>
            </a:pPr>
            <a:r>
              <a:rPr lang="en-NZ" sz="2200">
                <a:solidFill>
                  <a:schemeClr val="tx2"/>
                </a:solidFill>
                <a:latin typeface="Calibri" pitchFamily="-110" charset="0"/>
                <a:cs typeface="Times New Roman" pitchFamily="-110" charset="0"/>
              </a:rPr>
              <a:t>When borrowing money or buying goods on credit, consumers need to understand what they’re getting into and what their rights are. If they don’t, they should seek independent advice.</a:t>
            </a:r>
          </a:p>
          <a:p>
            <a:pPr>
              <a:defRPr/>
            </a:pPr>
            <a:endParaRPr lang="en-NZ" sz="2200">
              <a:solidFill>
                <a:schemeClr val="tx2"/>
              </a:solidFill>
              <a:latin typeface="Calibri" pitchFamily="-110" charset="0"/>
              <a:cs typeface="Times New Roman" pitchFamily="-110" charset="0"/>
            </a:endParaRPr>
          </a:p>
          <a:p>
            <a:pPr>
              <a:defRPr/>
            </a:pPr>
            <a:r>
              <a:rPr lang="en-NZ" sz="2200">
                <a:solidFill>
                  <a:schemeClr val="tx2"/>
                </a:solidFill>
                <a:latin typeface="Calibri" pitchFamily="-110" charset="0"/>
                <a:cs typeface="Times New Roman" pitchFamily="-110" charset="0"/>
              </a:rPr>
              <a:t>Lenders must fully disclose all terms and fees under a contract so that borrowers can make informed decisions about the financial implications.</a:t>
            </a:r>
          </a:p>
        </p:txBody>
      </p:sp>
    </p:spTree>
    <p:extLst>
      <p:ext uri="{BB962C8B-B14F-4D97-AF65-F5344CB8AC3E}">
        <p14:creationId xmlns:p14="http://schemas.microsoft.com/office/powerpoint/2010/main" val="1180507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3" name="Straight Connector 2"/>
          <p:cNvCxnSpPr/>
          <p:nvPr/>
        </p:nvCxnSpPr>
        <p:spPr>
          <a:xfrm>
            <a:off x="0" y="260350"/>
            <a:ext cx="9906000" cy="1588"/>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659606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pic>
        <p:nvPicPr>
          <p:cNvPr id="1028" name="Picture 2" descr="Z:\Logo and images\New logo from October 2011\ComComNZ colour.jpg"/>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7802563" y="574675"/>
            <a:ext cx="18161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5"/>
          <p:cNvSpPr>
            <a:spLocks noGrp="1"/>
          </p:cNvSpPr>
          <p:nvPr>
            <p:ph type="sldNum" sz="quarter" idx="4"/>
          </p:nvPr>
        </p:nvSpPr>
        <p:spPr>
          <a:xfrm>
            <a:off x="9380538" y="6519863"/>
            <a:ext cx="525462"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rgbClr val="C00000"/>
                </a:solidFill>
                <a:latin typeface="Arial" charset="0"/>
                <a:ea typeface="ＭＳ Ｐゴシック" pitchFamily="-110" charset="-128"/>
                <a:cs typeface="+mn-cs"/>
              </a:defRPr>
            </a:lvl1pPr>
          </a:lstStyle>
          <a:p>
            <a:pPr>
              <a:defRPr/>
            </a:pPr>
            <a:fld id="{756AE2A4-39AE-4384-8402-0CD9CC59FC40}" type="slidenum">
              <a:rPr lang="en-US"/>
              <a:pPr>
                <a:defRPr/>
              </a:pPr>
              <a:t>‹#›</a:t>
            </a:fld>
            <a:endParaRPr lang="en-US"/>
          </a:p>
        </p:txBody>
      </p:sp>
      <p:sp>
        <p:nvSpPr>
          <p:cNvPr id="1030" name="Title Placeholder 9"/>
          <p:cNvSpPr>
            <a:spLocks noGrp="1"/>
          </p:cNvSpPr>
          <p:nvPr>
            <p:ph type="title"/>
          </p:nvPr>
        </p:nvSpPr>
        <p:spPr bwMode="auto">
          <a:xfrm>
            <a:off x="488950" y="574675"/>
            <a:ext cx="89154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Text Placeholder 10"/>
          <p:cNvSpPr>
            <a:spLocks noGrp="1"/>
          </p:cNvSpPr>
          <p:nvPr>
            <p:ph type="body" idx="1"/>
          </p:nvPr>
        </p:nvSpPr>
        <p:spPr bwMode="auto">
          <a:xfrm>
            <a:off x="488950" y="1828800"/>
            <a:ext cx="8915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sdfsdfsdfsdf</a:t>
            </a:r>
            <a:endParaRPr lang="en-US" smtClean="0"/>
          </a:p>
        </p:txBody>
      </p:sp>
    </p:spTree>
  </p:cSld>
  <p:clrMap bg1="lt1" tx1="dk1" bg2="lt2" tx2="dk2" accent1="accent1" accent2="accent2" accent3="accent3" accent4="accent4" accent5="accent5" accent6="accent6" hlink="hlink" folHlink="folHlink"/>
  <p:sldLayoutIdLst>
    <p:sldLayoutId id="2147485100" r:id="rId1"/>
    <p:sldLayoutId id="2147485101" r:id="rId2"/>
    <p:sldLayoutId id="2147485102" r:id="rId3"/>
    <p:sldLayoutId id="2147485103" r:id="rId4"/>
    <p:sldLayoutId id="2147485104" r:id="rId5"/>
    <p:sldLayoutId id="2147485105" r:id="rId6"/>
    <p:sldLayoutId id="2147485106" r:id="rId7"/>
    <p:sldLayoutId id="2147485107" r:id="rId8"/>
    <p:sldLayoutId id="2147485108" r:id="rId9"/>
    <p:sldLayoutId id="2147485109" r:id="rId10"/>
    <p:sldLayoutId id="2147485110" r:id="rId11"/>
    <p:sldLayoutId id="2147485111" r:id="rId12"/>
    <p:sldLayoutId id="2147485112" r:id="rId13"/>
    <p:sldLayoutId id="2147485113" r:id="rId14"/>
    <p:sldLayoutId id="2147485114" r:id="rId15"/>
    <p:sldLayoutId id="2147485115" r:id="rId16"/>
  </p:sldLayoutIdLst>
  <p:timing>
    <p:tnLst>
      <p:par>
        <p:cTn id="1" dur="indefinite" restart="never" nodeType="tmRoot"/>
      </p:par>
    </p:tnLst>
  </p:timing>
  <p:hf hdr="0" ftr="0" dt="0"/>
  <p:txStyles>
    <p:titleStyle>
      <a:lvl1pPr algn="l" rtl="0" eaLnBrk="0" fontAlgn="base" hangingPunct="0">
        <a:spcBef>
          <a:spcPct val="0"/>
        </a:spcBef>
        <a:spcAft>
          <a:spcPct val="0"/>
        </a:spcAft>
        <a:defRPr sz="3600" kern="1200">
          <a:solidFill>
            <a:srgbClr val="262626"/>
          </a:solidFill>
          <a:latin typeface="+mj-lt"/>
          <a:ea typeface="MS PGothic" pitchFamily="34" charset="-128"/>
          <a:cs typeface="ＭＳ Ｐゴシック"/>
        </a:defRPr>
      </a:lvl1pPr>
      <a:lvl2pPr algn="l" rtl="0" eaLnBrk="0" fontAlgn="base" hangingPunct="0">
        <a:spcBef>
          <a:spcPct val="0"/>
        </a:spcBef>
        <a:spcAft>
          <a:spcPct val="0"/>
        </a:spcAft>
        <a:defRPr sz="3600">
          <a:solidFill>
            <a:srgbClr val="262626"/>
          </a:solidFill>
          <a:latin typeface="Calibri" pitchFamily="34" charset="0"/>
          <a:ea typeface="MS PGothic" pitchFamily="34" charset="-128"/>
          <a:cs typeface="ＭＳ Ｐゴシック"/>
        </a:defRPr>
      </a:lvl2pPr>
      <a:lvl3pPr algn="l" rtl="0" eaLnBrk="0" fontAlgn="base" hangingPunct="0">
        <a:spcBef>
          <a:spcPct val="0"/>
        </a:spcBef>
        <a:spcAft>
          <a:spcPct val="0"/>
        </a:spcAft>
        <a:defRPr sz="3600">
          <a:solidFill>
            <a:srgbClr val="262626"/>
          </a:solidFill>
          <a:latin typeface="Calibri" pitchFamily="34" charset="0"/>
          <a:ea typeface="MS PGothic" pitchFamily="34" charset="-128"/>
          <a:cs typeface="ＭＳ Ｐゴシック"/>
        </a:defRPr>
      </a:lvl3pPr>
      <a:lvl4pPr algn="l" rtl="0" eaLnBrk="0" fontAlgn="base" hangingPunct="0">
        <a:spcBef>
          <a:spcPct val="0"/>
        </a:spcBef>
        <a:spcAft>
          <a:spcPct val="0"/>
        </a:spcAft>
        <a:defRPr sz="3600">
          <a:solidFill>
            <a:srgbClr val="262626"/>
          </a:solidFill>
          <a:latin typeface="Calibri" pitchFamily="34" charset="0"/>
          <a:ea typeface="MS PGothic" pitchFamily="34" charset="-128"/>
          <a:cs typeface="ＭＳ Ｐゴシック"/>
        </a:defRPr>
      </a:lvl4pPr>
      <a:lvl5pPr algn="l" rtl="0" eaLnBrk="0" fontAlgn="base" hangingPunct="0">
        <a:spcBef>
          <a:spcPct val="0"/>
        </a:spcBef>
        <a:spcAft>
          <a:spcPct val="0"/>
        </a:spcAft>
        <a:defRPr sz="3600">
          <a:solidFill>
            <a:srgbClr val="262626"/>
          </a:solidFill>
          <a:latin typeface="Calibri" pitchFamily="34" charset="0"/>
          <a:ea typeface="MS PGothic" pitchFamily="34" charset="-128"/>
          <a:cs typeface="ＭＳ Ｐゴシック"/>
        </a:defRPr>
      </a:lvl5pPr>
      <a:lvl6pPr marL="457200" algn="ctr" rtl="0" eaLnBrk="1" fontAlgn="base" hangingPunct="1">
        <a:spcBef>
          <a:spcPct val="0"/>
        </a:spcBef>
        <a:spcAft>
          <a:spcPct val="0"/>
        </a:spcAft>
        <a:defRPr sz="4400">
          <a:solidFill>
            <a:schemeClr val="tx1"/>
          </a:solidFill>
          <a:latin typeface="Arial" charset="0"/>
          <a:ea typeface="ＭＳ Ｐゴシック" pitchFamily="25" charset="-128"/>
        </a:defRPr>
      </a:lvl6pPr>
      <a:lvl7pPr marL="914400" algn="ctr" rtl="0" eaLnBrk="1" fontAlgn="base" hangingPunct="1">
        <a:spcBef>
          <a:spcPct val="0"/>
        </a:spcBef>
        <a:spcAft>
          <a:spcPct val="0"/>
        </a:spcAft>
        <a:defRPr sz="4400">
          <a:solidFill>
            <a:schemeClr val="tx1"/>
          </a:solidFill>
          <a:latin typeface="Arial" charset="0"/>
          <a:ea typeface="ＭＳ Ｐゴシック" pitchFamily="25" charset="-128"/>
        </a:defRPr>
      </a:lvl7pPr>
      <a:lvl8pPr marL="1371600" algn="ctr" rtl="0" eaLnBrk="1" fontAlgn="base" hangingPunct="1">
        <a:spcBef>
          <a:spcPct val="0"/>
        </a:spcBef>
        <a:spcAft>
          <a:spcPct val="0"/>
        </a:spcAft>
        <a:defRPr sz="4400">
          <a:solidFill>
            <a:schemeClr val="tx1"/>
          </a:solidFill>
          <a:latin typeface="Arial" charset="0"/>
          <a:ea typeface="ＭＳ Ｐゴシック" pitchFamily="25" charset="-128"/>
        </a:defRPr>
      </a:lvl8pPr>
      <a:lvl9pPr marL="1828800" algn="ctr" rtl="0" eaLnBrk="1" fontAlgn="base" hangingPunct="1">
        <a:spcBef>
          <a:spcPct val="0"/>
        </a:spcBef>
        <a:spcAft>
          <a:spcPct val="0"/>
        </a:spcAft>
        <a:defRPr sz="4400">
          <a:solidFill>
            <a:schemeClr val="tx1"/>
          </a:solidFill>
          <a:latin typeface="Arial" charset="0"/>
          <a:ea typeface="ＭＳ Ｐゴシック" pitchFamily="25" charset="-128"/>
        </a:defRPr>
      </a:lvl9pPr>
    </p:titleStyle>
    <p:bodyStyle>
      <a:lvl1pPr marL="342900" indent="-342900" algn="l" rtl="0" eaLnBrk="0" fontAlgn="base" hangingPunct="0">
        <a:spcBef>
          <a:spcPct val="20000"/>
        </a:spcBef>
        <a:spcAft>
          <a:spcPct val="0"/>
        </a:spcAft>
        <a:buClr>
          <a:srgbClr val="BF2E1A"/>
        </a:buClr>
        <a:buFont typeface="Lucida Grande"/>
        <a:buChar char="•"/>
        <a:defRPr sz="2800" kern="1200">
          <a:solidFill>
            <a:srgbClr val="262626"/>
          </a:solidFill>
          <a:latin typeface="+mn-lt"/>
          <a:ea typeface="MS PGothic" pitchFamily="34" charset="-128"/>
          <a:cs typeface="ＭＳ Ｐゴシック"/>
        </a:defRPr>
      </a:lvl1pPr>
      <a:lvl2pPr marL="250825" indent="-250825" algn="l" rtl="0" eaLnBrk="0" fontAlgn="base" hangingPunct="0">
        <a:spcBef>
          <a:spcPts val="100"/>
        </a:spcBef>
        <a:spcAft>
          <a:spcPts val="300"/>
        </a:spcAft>
        <a:buClr>
          <a:srgbClr val="BF2E1A"/>
        </a:buClr>
        <a:buFont typeface="Arial" pitchFamily="34" charset="0"/>
        <a:buChar char="•"/>
        <a:defRPr sz="2800" kern="1200">
          <a:solidFill>
            <a:schemeClr val="tx2"/>
          </a:solidFill>
          <a:latin typeface="+mn-lt"/>
          <a:ea typeface="MS PGothic" pitchFamily="34" charset="-128"/>
          <a:cs typeface="ＭＳ Ｐゴシック"/>
        </a:defRPr>
      </a:lvl2pPr>
      <a:lvl3pPr marL="611188" indent="-250825" algn="l" rtl="0" eaLnBrk="0" fontAlgn="base" hangingPunct="0">
        <a:spcBef>
          <a:spcPts val="100"/>
        </a:spcBef>
        <a:spcAft>
          <a:spcPts val="300"/>
        </a:spcAft>
        <a:buClr>
          <a:srgbClr val="BF2E1A"/>
        </a:buClr>
        <a:buSzPct val="70000"/>
        <a:buFont typeface="Courier New" pitchFamily="49" charset="0"/>
        <a:buChar char="o"/>
        <a:defRPr sz="2400" kern="1200">
          <a:solidFill>
            <a:schemeClr val="tx2"/>
          </a:solidFill>
          <a:latin typeface="+mn-lt"/>
          <a:ea typeface="MS PGothic" pitchFamily="34" charset="-128"/>
          <a:cs typeface="ＭＳ Ｐゴシック"/>
        </a:defRPr>
      </a:lvl3pPr>
      <a:lvl4pPr marL="863600" indent="-250825" algn="l" rtl="0" eaLnBrk="0" fontAlgn="base" hangingPunct="0">
        <a:spcBef>
          <a:spcPts val="100"/>
        </a:spcBef>
        <a:spcAft>
          <a:spcPts val="300"/>
        </a:spcAft>
        <a:buClr>
          <a:srgbClr val="BF2E1A"/>
        </a:buClr>
        <a:buFont typeface="Lucida Grande"/>
        <a:buChar char="-"/>
        <a:defRPr sz="2200" kern="1200">
          <a:solidFill>
            <a:schemeClr val="tx2"/>
          </a:solidFill>
          <a:latin typeface="+mn-lt"/>
          <a:ea typeface="MS PGothic" pitchFamily="34" charset="-128"/>
          <a:cs typeface="ＭＳ Ｐゴシック"/>
        </a:defRPr>
      </a:lvl4pPr>
      <a:lvl5pPr marL="1114425" indent="-250825" algn="l" rtl="0" eaLnBrk="0" fontAlgn="base" hangingPunct="0">
        <a:spcBef>
          <a:spcPct val="20000"/>
        </a:spcBef>
        <a:spcAft>
          <a:spcPct val="0"/>
        </a:spcAft>
        <a:buClr>
          <a:srgbClr val="BF2E1A"/>
        </a:buClr>
        <a:buFont typeface="Lucida Grande"/>
        <a:buChar char="-"/>
        <a:defRPr sz="2000" kern="1200">
          <a:solidFill>
            <a:schemeClr val="tx2"/>
          </a:solidFill>
          <a:latin typeface="+mn-lt"/>
          <a:ea typeface="MS PGothic" pitchFamily="34" charset="-128"/>
          <a:cs typeface="ＭＳ Ｐゴシック"/>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Placeholder 13"/>
          <p:cNvSpPr>
            <a:spLocks noGrp="1"/>
          </p:cNvSpPr>
          <p:nvPr>
            <p:ph type="body" sz="quarter" idx="11"/>
          </p:nvPr>
        </p:nvSpPr>
        <p:spPr>
          <a:xfrm>
            <a:off x="941388" y="3352800"/>
            <a:ext cx="8001000" cy="2514600"/>
          </a:xfrm>
        </p:spPr>
        <p:txBody>
          <a:bodyPr/>
          <a:lstStyle/>
          <a:p>
            <a:pPr eaLnBrk="1" hangingPunct="1">
              <a:spcBef>
                <a:spcPct val="0"/>
              </a:spcBef>
              <a:defRPr/>
            </a:pPr>
            <a:r>
              <a:rPr lang="en-US" dirty="0" smtClean="0">
                <a:solidFill>
                  <a:srgbClr val="BF2E1A"/>
                </a:solidFill>
                <a:ea typeface="ＭＳ Ｐゴシック"/>
              </a:rPr>
              <a:t>3</a:t>
            </a:r>
            <a:r>
              <a:rPr lang="en-US" baseline="30000" dirty="0" smtClean="0">
                <a:solidFill>
                  <a:srgbClr val="BF2E1A"/>
                </a:solidFill>
                <a:ea typeface="ＭＳ Ｐゴシック"/>
              </a:rPr>
              <a:t>rd</a:t>
            </a:r>
            <a:r>
              <a:rPr lang="en-US" dirty="0" smtClean="0">
                <a:solidFill>
                  <a:srgbClr val="BF2E1A"/>
                </a:solidFill>
                <a:ea typeface="ＭＳ Ｐゴシック"/>
              </a:rPr>
              <a:t> ASEAN-CER Integration Partnership Forum</a:t>
            </a:r>
          </a:p>
          <a:p>
            <a:pPr eaLnBrk="1" hangingPunct="1">
              <a:spcBef>
                <a:spcPct val="0"/>
              </a:spcBef>
              <a:defRPr/>
            </a:pPr>
            <a:r>
              <a:rPr lang="en-US" dirty="0" smtClean="0">
                <a:solidFill>
                  <a:srgbClr val="BF2E1A"/>
                </a:solidFill>
                <a:ea typeface="ＭＳ Ｐゴシック"/>
              </a:rPr>
              <a:t>18 June 2013</a:t>
            </a:r>
          </a:p>
          <a:p>
            <a:pPr eaLnBrk="1" hangingPunct="1">
              <a:spcBef>
                <a:spcPct val="0"/>
              </a:spcBef>
              <a:defRPr/>
            </a:pPr>
            <a:endParaRPr lang="en-US" dirty="0" smtClean="0">
              <a:solidFill>
                <a:srgbClr val="BF2E1A"/>
              </a:solidFill>
              <a:ea typeface="ＭＳ Ｐゴシック"/>
            </a:endParaRPr>
          </a:p>
          <a:p>
            <a:pPr eaLnBrk="1" hangingPunct="1">
              <a:spcBef>
                <a:spcPct val="0"/>
              </a:spcBef>
              <a:defRPr/>
            </a:pPr>
            <a:r>
              <a:rPr lang="en-US" sz="1800" dirty="0" smtClean="0">
                <a:solidFill>
                  <a:srgbClr val="BF2E1A"/>
                </a:solidFill>
                <a:ea typeface="ＭＳ Ｐゴシック"/>
              </a:rPr>
              <a:t>Kate Morrison</a:t>
            </a:r>
          </a:p>
          <a:p>
            <a:pPr eaLnBrk="1" hangingPunct="1">
              <a:spcBef>
                <a:spcPct val="0"/>
              </a:spcBef>
              <a:defRPr/>
            </a:pPr>
            <a:r>
              <a:rPr lang="en-US" sz="1800" dirty="0" smtClean="0">
                <a:solidFill>
                  <a:srgbClr val="BF2E1A"/>
                </a:solidFill>
                <a:ea typeface="ＭＳ Ｐゴシック"/>
              </a:rPr>
              <a:t>General Manager Competition</a:t>
            </a:r>
          </a:p>
          <a:p>
            <a:pPr eaLnBrk="1" hangingPunct="1">
              <a:spcBef>
                <a:spcPct val="0"/>
              </a:spcBef>
              <a:defRPr/>
            </a:pPr>
            <a:r>
              <a:rPr lang="en-NZ" sz="1400" dirty="0" smtClean="0">
                <a:ea typeface="ＭＳ Ｐゴシック" pitchFamily="25" charset="-128"/>
              </a:rPr>
              <a:t>All views are mine and not necessarily those of the Commerce Commission</a:t>
            </a:r>
          </a:p>
          <a:p>
            <a:pPr eaLnBrk="1" hangingPunct="1">
              <a:spcBef>
                <a:spcPct val="0"/>
              </a:spcBef>
              <a:defRPr/>
            </a:pPr>
            <a:endParaRPr lang="en-US" sz="1800" dirty="0" smtClean="0">
              <a:solidFill>
                <a:srgbClr val="BF2E1A"/>
              </a:solidFill>
              <a:ea typeface="ＭＳ Ｐゴシック"/>
            </a:endParaRPr>
          </a:p>
          <a:p>
            <a:pPr eaLnBrk="1" hangingPunct="1">
              <a:spcBef>
                <a:spcPct val="0"/>
              </a:spcBef>
              <a:defRPr/>
            </a:pPr>
            <a:endParaRPr lang="en-US" sz="1800" dirty="0" smtClean="0">
              <a:solidFill>
                <a:srgbClr val="BF2E1A"/>
              </a:solidFill>
              <a:ea typeface="ＭＳ Ｐゴシック"/>
            </a:endParaRPr>
          </a:p>
        </p:txBody>
      </p:sp>
      <p:sp>
        <p:nvSpPr>
          <p:cNvPr id="18435" name="Title 3"/>
          <p:cNvSpPr>
            <a:spLocks noGrp="1"/>
          </p:cNvSpPr>
          <p:nvPr>
            <p:ph type="title"/>
          </p:nvPr>
        </p:nvSpPr>
        <p:spPr>
          <a:xfrm>
            <a:off x="941388" y="1524000"/>
            <a:ext cx="8001000" cy="1828800"/>
          </a:xfrm>
        </p:spPr>
        <p:txBody>
          <a:bodyPr/>
          <a:lstStyle/>
          <a:p>
            <a:pPr eaLnBrk="1" hangingPunct="1"/>
            <a:r>
              <a:rPr lang="en-US" smtClean="0"/>
              <a:t>“CER, competition policy and enforcement cooperation between Australia and New Zealand”</a:t>
            </a:r>
            <a:br>
              <a:rPr lang="en-US" smtClean="0"/>
            </a:br>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1"/>
          <p:cNvSpPr>
            <a:spLocks noGrp="1"/>
          </p:cNvSpPr>
          <p:nvPr>
            <p:ph sz="quarter" idx="13"/>
          </p:nvPr>
        </p:nvSpPr>
        <p:spPr>
          <a:xfrm>
            <a:off x="488950" y="1700213"/>
            <a:ext cx="8928100" cy="4249737"/>
          </a:xfrm>
        </p:spPr>
        <p:txBody>
          <a:bodyPr/>
          <a:lstStyle/>
          <a:p>
            <a:pPr>
              <a:buFont typeface="Arial" pitchFamily="34" charset="0"/>
              <a:buChar char="•"/>
            </a:pPr>
            <a:r>
              <a:rPr lang="en-US" sz="2400" smtClean="0"/>
              <a:t>Sections 99B – 99P of the Commerce Act – regarding the provision of compulsorily acquired information and investigative assistance by the NZCC</a:t>
            </a:r>
          </a:p>
          <a:p>
            <a:pPr>
              <a:buFont typeface="Arial" pitchFamily="34" charset="0"/>
              <a:buChar char="•"/>
            </a:pPr>
            <a:r>
              <a:rPr lang="en-US" sz="2400" smtClean="0"/>
              <a:t>Section 155AAA of the Australian Competition and Consumer Act 2010 – gives the ACCC powers to share information with international enforcement agencies</a:t>
            </a:r>
          </a:p>
          <a:p>
            <a:pPr>
              <a:buFont typeface="Arial" pitchFamily="34" charset="0"/>
              <a:buChar char="•"/>
            </a:pPr>
            <a:r>
              <a:rPr lang="en-US" sz="2400" smtClean="0"/>
              <a:t>Mutual Assistance in Business Regulation Act 1992 –allows Australian business regulators to assist international agencies with evidence gathering</a:t>
            </a:r>
          </a:p>
          <a:p>
            <a:pPr>
              <a:buFont typeface="Arial" pitchFamily="34" charset="0"/>
              <a:buChar char="•"/>
            </a:pPr>
            <a:r>
              <a:rPr lang="en-US" sz="2400" smtClean="0"/>
              <a:t>Mutual Assistance in Criminal Matters Act – enables domestic agencies to take steps on behalf of overseas agencies carrying out criminal investigations</a:t>
            </a:r>
            <a:endParaRPr lang="en-NZ" sz="2400" smtClean="0"/>
          </a:p>
        </p:txBody>
      </p:sp>
      <p:sp>
        <p:nvSpPr>
          <p:cNvPr id="27651" name="Text Placeholder 2"/>
          <p:cNvSpPr>
            <a:spLocks noGrp="1"/>
          </p:cNvSpPr>
          <p:nvPr>
            <p:ph type="body" sz="quarter" idx="10"/>
          </p:nvPr>
        </p:nvSpPr>
        <p:spPr>
          <a:xfrm>
            <a:off x="488950" y="549275"/>
            <a:ext cx="7131050" cy="457200"/>
          </a:xfrm>
        </p:spPr>
        <p:txBody>
          <a:bodyPr/>
          <a:lstStyle/>
          <a:p>
            <a:r>
              <a:rPr lang="en-US" sz="3100" smtClean="0"/>
              <a:t>Legislative provisions assisting cooperation between the NZCC and the ACCC</a:t>
            </a:r>
            <a:endParaRPr lang="en-NZ" sz="3100" smtClean="0"/>
          </a:p>
        </p:txBody>
      </p:sp>
      <p:sp>
        <p:nvSpPr>
          <p:cNvPr id="27652"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E900A16B-64EB-4F9A-B219-D9FDC25CCFF8}" type="slidenum">
              <a:rPr lang="en-US" smtClean="0">
                <a:solidFill>
                  <a:srgbClr val="C00000"/>
                </a:solidFill>
              </a:rPr>
              <a:pPr eaLnBrk="1" hangingPunct="1"/>
              <a:t>10</a:t>
            </a:fld>
            <a:endParaRPr lang="en-US" smtClean="0">
              <a:solidFill>
                <a:srgbClr val="C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1"/>
          <p:cNvSpPr>
            <a:spLocks noGrp="1"/>
          </p:cNvSpPr>
          <p:nvPr>
            <p:ph sz="quarter" idx="13"/>
          </p:nvPr>
        </p:nvSpPr>
        <p:spPr>
          <a:xfrm>
            <a:off x="488950" y="1844675"/>
            <a:ext cx="8928100" cy="4105275"/>
          </a:xfrm>
        </p:spPr>
        <p:txBody>
          <a:bodyPr/>
          <a:lstStyle/>
          <a:p>
            <a:pPr marL="457200" indent="-457200">
              <a:buFont typeface="Arial" pitchFamily="34" charset="0"/>
              <a:buChar char="•"/>
            </a:pPr>
            <a:r>
              <a:rPr lang="en-NZ" smtClean="0"/>
              <a:t>Visy cardboard – conducted interviews  of Australian individuals at the ACCC offices</a:t>
            </a:r>
          </a:p>
          <a:p>
            <a:pPr marL="457200" indent="-457200">
              <a:buFont typeface="Arial" pitchFamily="34" charset="0"/>
              <a:buChar char="•"/>
            </a:pPr>
            <a:r>
              <a:rPr lang="en-NZ" smtClean="0"/>
              <a:t>High Voltage Cable investigation – coordinated on timing of interviews to avoid limitation period problems</a:t>
            </a:r>
          </a:p>
          <a:p>
            <a:pPr marL="457200" indent="-457200">
              <a:buFont typeface="Arial" pitchFamily="34" charset="0"/>
              <a:buChar char="•"/>
            </a:pPr>
            <a:r>
              <a:rPr lang="en-NZ" smtClean="0"/>
              <a:t>Swedish Match Tobacco merger – coordinated on divestment undertakings</a:t>
            </a:r>
          </a:p>
          <a:p>
            <a:pPr marL="457200" indent="-457200">
              <a:buFont typeface="Arial" pitchFamily="34" charset="0"/>
              <a:buChar char="•"/>
            </a:pPr>
            <a:r>
              <a:rPr lang="en-NZ" smtClean="0"/>
              <a:t>Air Ambulance – NZCC obtained confidential interview transcripts</a:t>
            </a:r>
          </a:p>
          <a:p>
            <a:pPr marL="457200" indent="-457200">
              <a:buFont typeface="Arial" pitchFamily="34" charset="0"/>
              <a:buChar char="•"/>
            </a:pPr>
            <a:endParaRPr lang="en-NZ" smtClean="0"/>
          </a:p>
        </p:txBody>
      </p:sp>
      <p:sp>
        <p:nvSpPr>
          <p:cNvPr id="28675" name="Text Placeholder 2"/>
          <p:cNvSpPr>
            <a:spLocks noGrp="1"/>
          </p:cNvSpPr>
          <p:nvPr>
            <p:ph type="body" sz="quarter" idx="10"/>
          </p:nvPr>
        </p:nvSpPr>
        <p:spPr>
          <a:xfrm>
            <a:off x="488950" y="549275"/>
            <a:ext cx="7131050" cy="457200"/>
          </a:xfrm>
        </p:spPr>
        <p:txBody>
          <a:bodyPr/>
          <a:lstStyle/>
          <a:p>
            <a:r>
              <a:rPr lang="en-NZ" smtClean="0"/>
              <a:t>Examples of enforcement cooperation between the NZCC and the ACCC</a:t>
            </a:r>
          </a:p>
        </p:txBody>
      </p:sp>
      <p:sp>
        <p:nvSpPr>
          <p:cNvPr id="28676"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BA4D2FF4-B484-41CF-929F-1DB938AA99C6}" type="slidenum">
              <a:rPr lang="en-US" smtClean="0">
                <a:solidFill>
                  <a:srgbClr val="C00000"/>
                </a:solidFill>
              </a:rPr>
              <a:pPr eaLnBrk="1" hangingPunct="1"/>
              <a:t>11</a:t>
            </a:fld>
            <a:endParaRPr lang="en-US" smtClean="0">
              <a:solidFill>
                <a:srgbClr val="C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1"/>
          <p:cNvSpPr>
            <a:spLocks noGrp="1"/>
          </p:cNvSpPr>
          <p:nvPr>
            <p:ph sz="quarter" idx="13"/>
          </p:nvPr>
        </p:nvSpPr>
        <p:spPr>
          <a:xfrm>
            <a:off x="488950" y="1844675"/>
            <a:ext cx="8928100" cy="4105275"/>
          </a:xfrm>
        </p:spPr>
        <p:txBody>
          <a:bodyPr/>
          <a:lstStyle/>
          <a:p>
            <a:pPr>
              <a:buFont typeface="Arial" pitchFamily="34" charset="0"/>
              <a:buChar char="•"/>
            </a:pPr>
            <a:r>
              <a:rPr lang="en-US" smtClean="0"/>
              <a:t>Criminal sanctions introduced in Australia in 2009</a:t>
            </a:r>
          </a:p>
          <a:p>
            <a:pPr>
              <a:buFont typeface="Arial" pitchFamily="34" charset="0"/>
              <a:buChar char="•"/>
            </a:pPr>
            <a:r>
              <a:rPr lang="en-US" smtClean="0"/>
              <a:t>Remember – government goal of same consequences for same conduct in both New Zealand and Australia</a:t>
            </a:r>
          </a:p>
          <a:p>
            <a:pPr>
              <a:buFont typeface="Arial" pitchFamily="34" charset="0"/>
              <a:buChar char="•"/>
            </a:pPr>
            <a:r>
              <a:rPr lang="en-US" smtClean="0"/>
              <a:t>Bill currently before the New Zealand parliament proposing the introduction of criminal sanctions</a:t>
            </a:r>
          </a:p>
          <a:p>
            <a:pPr>
              <a:buFont typeface="Arial" pitchFamily="34" charset="0"/>
              <a:buChar char="•"/>
            </a:pPr>
            <a:r>
              <a:rPr lang="en-US" smtClean="0"/>
              <a:t>But there was not simply a wholesale adoption of the Australian position or provisions</a:t>
            </a:r>
          </a:p>
        </p:txBody>
      </p:sp>
      <p:sp>
        <p:nvSpPr>
          <p:cNvPr id="29699" name="Text Placeholder 2"/>
          <p:cNvSpPr>
            <a:spLocks noGrp="1"/>
          </p:cNvSpPr>
          <p:nvPr>
            <p:ph type="body" sz="quarter" idx="10"/>
          </p:nvPr>
        </p:nvSpPr>
        <p:spPr>
          <a:xfrm>
            <a:off x="488950" y="549275"/>
            <a:ext cx="7131050" cy="457200"/>
          </a:xfrm>
        </p:spPr>
        <p:txBody>
          <a:bodyPr/>
          <a:lstStyle/>
          <a:p>
            <a:r>
              <a:rPr lang="en-US" smtClean="0"/>
              <a:t>Case study – criminal sanctions for cartel conduct</a:t>
            </a:r>
            <a:endParaRPr lang="en-NZ" smtClean="0"/>
          </a:p>
        </p:txBody>
      </p:sp>
      <p:sp>
        <p:nvSpPr>
          <p:cNvPr id="29700"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E8FC9181-BCE3-4D78-8E90-CA47974B26B3}" type="slidenum">
              <a:rPr lang="en-US" smtClean="0">
                <a:solidFill>
                  <a:srgbClr val="C00000"/>
                </a:solidFill>
              </a:rPr>
              <a:pPr eaLnBrk="1" hangingPunct="1"/>
              <a:t>12</a:t>
            </a:fld>
            <a:endParaRPr lang="en-US" smtClean="0">
              <a:solidFill>
                <a:srgbClr val="C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1"/>
          <p:cNvSpPr>
            <a:spLocks noGrp="1"/>
          </p:cNvSpPr>
          <p:nvPr>
            <p:ph sz="quarter" idx="13"/>
          </p:nvPr>
        </p:nvSpPr>
        <p:spPr>
          <a:xfrm>
            <a:off x="452438" y="1557338"/>
            <a:ext cx="8928100" cy="4464050"/>
          </a:xfrm>
        </p:spPr>
        <p:txBody>
          <a:bodyPr/>
          <a:lstStyle/>
          <a:p>
            <a:pPr lvl="1" eaLnBrk="1" hangingPunct="1"/>
            <a:r>
              <a:rPr lang="en-US" smtClean="0"/>
              <a:t>New Zealand carried out an independent and detailed assessment of whether criminal sanctions for cartel conduct were the right option for New Zealand</a:t>
            </a:r>
          </a:p>
          <a:p>
            <a:pPr lvl="1" eaLnBrk="1" hangingPunct="1"/>
            <a:r>
              <a:rPr lang="en-US" smtClean="0"/>
              <a:t>Decided not to adopt the wording of the Australian offence </a:t>
            </a:r>
          </a:p>
          <a:p>
            <a:pPr lvl="2" eaLnBrk="1" hangingPunct="1"/>
            <a:r>
              <a:rPr lang="en-US" smtClean="0"/>
              <a:t>difference in legislative style</a:t>
            </a:r>
          </a:p>
          <a:p>
            <a:pPr lvl="2" eaLnBrk="1" hangingPunct="1"/>
            <a:r>
              <a:rPr lang="en-US" smtClean="0"/>
              <a:t>New Zealand more principle based concepts, Australia more detailed, tailored concepts</a:t>
            </a:r>
          </a:p>
          <a:p>
            <a:pPr lvl="1" eaLnBrk="1" hangingPunct="1"/>
            <a:r>
              <a:rPr lang="en-US" smtClean="0"/>
              <a:t>Goal of harmonisation achieved while allowing for differences between the two countries</a:t>
            </a:r>
          </a:p>
          <a:p>
            <a:pPr lvl="1" eaLnBrk="1" hangingPunct="1"/>
            <a:r>
              <a:rPr lang="en-US" smtClean="0"/>
              <a:t>Cooperation between the NZCC and the ACCC enhanced</a:t>
            </a:r>
            <a:endParaRPr lang="en-NZ" smtClean="0"/>
          </a:p>
          <a:p>
            <a:endParaRPr lang="en-NZ" smtClean="0"/>
          </a:p>
        </p:txBody>
      </p:sp>
      <p:sp>
        <p:nvSpPr>
          <p:cNvPr id="30723" name="Text Placeholder 2"/>
          <p:cNvSpPr>
            <a:spLocks noGrp="1"/>
          </p:cNvSpPr>
          <p:nvPr>
            <p:ph type="body" sz="quarter" idx="10"/>
          </p:nvPr>
        </p:nvSpPr>
        <p:spPr>
          <a:xfrm>
            <a:off x="488950" y="549275"/>
            <a:ext cx="7131050" cy="457200"/>
          </a:xfrm>
        </p:spPr>
        <p:txBody>
          <a:bodyPr/>
          <a:lstStyle/>
          <a:p>
            <a:r>
              <a:rPr lang="en-US" smtClean="0"/>
              <a:t>Case study – criminal sanctions for cartel conduct cont.</a:t>
            </a:r>
            <a:endParaRPr lang="en-NZ" smtClean="0"/>
          </a:p>
        </p:txBody>
      </p:sp>
      <p:sp>
        <p:nvSpPr>
          <p:cNvPr id="30724"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4B05C2CE-AC19-4F87-842F-EE366CD5AFE3}" type="slidenum">
              <a:rPr lang="en-US" smtClean="0">
                <a:solidFill>
                  <a:srgbClr val="C00000"/>
                </a:solidFill>
              </a:rPr>
              <a:pPr eaLnBrk="1" hangingPunct="1"/>
              <a:t>13</a:t>
            </a:fld>
            <a:endParaRPr lang="en-US" smtClean="0">
              <a:solidFill>
                <a:srgbClr val="C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sz="quarter" idx="13"/>
          </p:nvPr>
        </p:nvSpPr>
        <p:spPr>
          <a:xfrm>
            <a:off x="488950" y="1844675"/>
            <a:ext cx="8928100" cy="4105275"/>
          </a:xfrm>
        </p:spPr>
        <p:txBody>
          <a:bodyPr/>
          <a:lstStyle/>
          <a:p>
            <a:pPr lvl="1" eaLnBrk="1" hangingPunct="1"/>
            <a:r>
              <a:rPr lang="en-US" smtClean="0"/>
              <a:t>The foundations of effective competition enforcement</a:t>
            </a:r>
          </a:p>
          <a:p>
            <a:pPr lvl="1" eaLnBrk="1" hangingPunct="1"/>
            <a:r>
              <a:rPr lang="en-US" smtClean="0"/>
              <a:t>Models for cooperation based on the New Zealand and Australian experience</a:t>
            </a:r>
          </a:p>
          <a:p>
            <a:pPr lvl="1" eaLnBrk="1" hangingPunct="1"/>
            <a:r>
              <a:rPr lang="en-US" smtClean="0"/>
              <a:t>Examples of enforcement cooperation</a:t>
            </a:r>
          </a:p>
          <a:p>
            <a:pPr lvl="1" eaLnBrk="1" hangingPunct="1"/>
            <a:r>
              <a:rPr lang="en-US" smtClean="0"/>
              <a:t>Case study of cooperation in the development of competition law and policy</a:t>
            </a:r>
            <a:endParaRPr lang="en-NZ" smtClean="0"/>
          </a:p>
        </p:txBody>
      </p:sp>
      <p:sp>
        <p:nvSpPr>
          <p:cNvPr id="19459" name="Text Placeholder 2"/>
          <p:cNvSpPr>
            <a:spLocks noGrp="1"/>
          </p:cNvSpPr>
          <p:nvPr>
            <p:ph type="body" sz="quarter" idx="10"/>
          </p:nvPr>
        </p:nvSpPr>
        <p:spPr>
          <a:xfrm>
            <a:off x="488950" y="549275"/>
            <a:ext cx="7131050" cy="457200"/>
          </a:xfrm>
        </p:spPr>
        <p:txBody>
          <a:bodyPr/>
          <a:lstStyle/>
          <a:p>
            <a:r>
              <a:rPr lang="en-US" smtClean="0"/>
              <a:t>Outline of presentation</a:t>
            </a:r>
            <a:endParaRPr lang="en-NZ" smtClean="0"/>
          </a:p>
        </p:txBody>
      </p:sp>
      <p:sp>
        <p:nvSpPr>
          <p:cNvPr id="19460"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06667AFA-F778-4CF5-8C68-2A03005B8DE7}" type="slidenum">
              <a:rPr lang="en-US" smtClean="0">
                <a:solidFill>
                  <a:srgbClr val="C00000"/>
                </a:solidFill>
              </a:rPr>
              <a:pPr eaLnBrk="1" hangingPunct="1"/>
              <a:t>2</a:t>
            </a:fld>
            <a:endParaRPr lang="en-US" smtClean="0">
              <a:solidFill>
                <a:srgbClr val="C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1"/>
          <p:cNvSpPr>
            <a:spLocks noGrp="1"/>
          </p:cNvSpPr>
          <p:nvPr>
            <p:ph sz="quarter" idx="13"/>
          </p:nvPr>
        </p:nvSpPr>
        <p:spPr>
          <a:xfrm>
            <a:off x="488950" y="1844675"/>
            <a:ext cx="8928100" cy="4105275"/>
          </a:xfrm>
        </p:spPr>
        <p:txBody>
          <a:bodyPr/>
          <a:lstStyle/>
          <a:p>
            <a:pPr marL="0" indent="0"/>
            <a:r>
              <a:rPr lang="en-US" b="1" smtClean="0"/>
              <a:t>1. Right laws are in place </a:t>
            </a:r>
          </a:p>
          <a:p>
            <a:pPr lvl="1" eaLnBrk="1" hangingPunct="1"/>
            <a:r>
              <a:rPr lang="en-US" smtClean="0"/>
              <a:t>the right prohibitions: against anticompetitive mergers, single firm conduct and collusive conduct</a:t>
            </a:r>
          </a:p>
          <a:p>
            <a:pPr lvl="1" eaLnBrk="1" hangingPunct="1"/>
            <a:r>
              <a:rPr lang="en-US" smtClean="0"/>
              <a:t>the right powers: to allow the competition agency to properly investigate and take appropriate action</a:t>
            </a:r>
          </a:p>
          <a:p>
            <a:pPr marL="0" indent="0">
              <a:buFont typeface="Arial" pitchFamily="34" charset="0"/>
              <a:buChar char="•"/>
            </a:pPr>
            <a:endParaRPr lang="en-US" smtClean="0"/>
          </a:p>
          <a:p>
            <a:pPr marL="0" indent="0"/>
            <a:r>
              <a:rPr lang="en-US" b="1" smtClean="0"/>
              <a:t>2. Wide range of enforcement tools, right balance between enforcement and advocacy</a:t>
            </a:r>
            <a:endParaRPr lang="en-NZ" b="1" smtClean="0"/>
          </a:p>
        </p:txBody>
      </p:sp>
      <p:sp>
        <p:nvSpPr>
          <p:cNvPr id="20483" name="Text Placeholder 2"/>
          <p:cNvSpPr>
            <a:spLocks noGrp="1"/>
          </p:cNvSpPr>
          <p:nvPr>
            <p:ph type="body" sz="quarter" idx="10"/>
          </p:nvPr>
        </p:nvSpPr>
        <p:spPr>
          <a:xfrm>
            <a:off x="488950" y="549275"/>
            <a:ext cx="7131050" cy="457200"/>
          </a:xfrm>
        </p:spPr>
        <p:txBody>
          <a:bodyPr/>
          <a:lstStyle/>
          <a:p>
            <a:r>
              <a:rPr lang="en-US" smtClean="0"/>
              <a:t>The five pillars of effective competition enforcement</a:t>
            </a:r>
            <a:endParaRPr lang="en-NZ" smtClean="0"/>
          </a:p>
        </p:txBody>
      </p:sp>
      <p:sp>
        <p:nvSpPr>
          <p:cNvPr id="20484"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1DC4AD0D-DE00-49C1-9D66-A067792F246F}" type="slidenum">
              <a:rPr lang="en-US" smtClean="0">
                <a:solidFill>
                  <a:srgbClr val="C00000"/>
                </a:solidFill>
              </a:rPr>
              <a:pPr eaLnBrk="1" hangingPunct="1"/>
              <a:t>3</a:t>
            </a:fld>
            <a:endParaRPr lang="en-US" smtClean="0">
              <a:solidFill>
                <a:srgbClr val="C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Placeholder 2"/>
          <p:cNvSpPr>
            <a:spLocks noGrp="1"/>
          </p:cNvSpPr>
          <p:nvPr>
            <p:ph type="body" sz="quarter" idx="10"/>
          </p:nvPr>
        </p:nvSpPr>
        <p:spPr>
          <a:xfrm>
            <a:off x="488950" y="549275"/>
            <a:ext cx="7131050" cy="457200"/>
          </a:xfrm>
        </p:spPr>
        <p:txBody>
          <a:bodyPr/>
          <a:lstStyle/>
          <a:p>
            <a:r>
              <a:rPr lang="en-NZ" smtClean="0"/>
              <a:t>Our approach to achieving compliance</a:t>
            </a:r>
          </a:p>
        </p:txBody>
      </p:sp>
      <p:sp>
        <p:nvSpPr>
          <p:cNvPr id="21507"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4AE6D86C-BC6E-497D-B33A-4EC68938B099}" type="slidenum">
              <a:rPr lang="en-US" smtClean="0">
                <a:solidFill>
                  <a:srgbClr val="C00000"/>
                </a:solidFill>
              </a:rPr>
              <a:pPr eaLnBrk="1" hangingPunct="1"/>
              <a:t>4</a:t>
            </a:fld>
            <a:endParaRPr lang="en-US" smtClean="0">
              <a:solidFill>
                <a:srgbClr val="C00000"/>
              </a:solidFill>
            </a:endParaRPr>
          </a:p>
        </p:txBody>
      </p:sp>
      <p:pic>
        <p:nvPicPr>
          <p:cNvPr id="21508" name="Picture 6"/>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a:xfrm>
            <a:off x="174625" y="1412875"/>
            <a:ext cx="9694863" cy="5040313"/>
          </a:xfr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2"/>
          <p:cNvSpPr>
            <a:spLocks noGrp="1"/>
          </p:cNvSpPr>
          <p:nvPr>
            <p:ph type="body" sz="quarter" idx="10"/>
          </p:nvPr>
        </p:nvSpPr>
        <p:spPr>
          <a:xfrm>
            <a:off x="488950" y="549275"/>
            <a:ext cx="7131050" cy="457200"/>
          </a:xfrm>
        </p:spPr>
        <p:txBody>
          <a:bodyPr/>
          <a:lstStyle/>
          <a:p>
            <a:r>
              <a:rPr lang="en-US" smtClean="0"/>
              <a:t>The NZCC’s enforcement response model</a:t>
            </a:r>
            <a:endParaRPr lang="en-NZ" smtClean="0"/>
          </a:p>
        </p:txBody>
      </p:sp>
      <p:sp>
        <p:nvSpPr>
          <p:cNvPr id="22531"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E204D1A7-A226-4DEF-BD5B-39B589A66E5F}" type="slidenum">
              <a:rPr lang="en-US" smtClean="0">
                <a:solidFill>
                  <a:srgbClr val="C00000"/>
                </a:solidFill>
              </a:rPr>
              <a:pPr eaLnBrk="1" hangingPunct="1"/>
              <a:t>5</a:t>
            </a:fld>
            <a:endParaRPr lang="en-US" smtClean="0">
              <a:solidFill>
                <a:srgbClr val="C00000"/>
              </a:solidFill>
            </a:endParaRPr>
          </a:p>
        </p:txBody>
      </p:sp>
      <p:pic>
        <p:nvPicPr>
          <p:cNvPr id="22532"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a:xfrm>
            <a:off x="631825" y="1268413"/>
            <a:ext cx="8497888" cy="5418137"/>
          </a:xfr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sz="quarter" idx="13"/>
          </p:nvPr>
        </p:nvSpPr>
        <p:spPr>
          <a:xfrm>
            <a:off x="488950" y="1844675"/>
            <a:ext cx="8928100" cy="4105275"/>
          </a:xfrm>
        </p:spPr>
        <p:txBody>
          <a:bodyPr/>
          <a:lstStyle/>
          <a:p>
            <a:pPr marL="0" indent="0"/>
            <a:r>
              <a:rPr lang="en-US" b="1" smtClean="0"/>
              <a:t>3. Government champions competition policy</a:t>
            </a:r>
          </a:p>
          <a:p>
            <a:pPr lvl="1" eaLnBrk="1" hangingPunct="1"/>
            <a:r>
              <a:rPr lang="en-US" smtClean="0"/>
              <a:t>harnesses the benefits of competition in achieving policy objectives</a:t>
            </a:r>
          </a:p>
          <a:p>
            <a:pPr lvl="1" eaLnBrk="1" hangingPunct="1"/>
            <a:r>
              <a:rPr lang="en-US" smtClean="0"/>
              <a:t>as far as possible avoids creating barriers to entry and other competition problems</a:t>
            </a:r>
          </a:p>
          <a:p>
            <a:pPr marL="0" indent="0"/>
            <a:r>
              <a:rPr lang="en-US" b="1" smtClean="0"/>
              <a:t>4. Regulator is consistent and predictable</a:t>
            </a:r>
          </a:p>
          <a:p>
            <a:pPr lvl="1" eaLnBrk="1" hangingPunct="1"/>
            <a:r>
              <a:rPr lang="en-US" smtClean="0"/>
              <a:t> providing certainty about processes and outcomes helps to achieve compliance</a:t>
            </a:r>
          </a:p>
          <a:p>
            <a:pPr marL="0" indent="0"/>
            <a:r>
              <a:rPr lang="en-US" b="1" smtClean="0"/>
              <a:t>5. Effective international cooperation</a:t>
            </a:r>
            <a:endParaRPr lang="en-NZ" b="1" smtClean="0"/>
          </a:p>
        </p:txBody>
      </p:sp>
      <p:sp>
        <p:nvSpPr>
          <p:cNvPr id="23555" name="Text Placeholder 2"/>
          <p:cNvSpPr>
            <a:spLocks noGrp="1"/>
          </p:cNvSpPr>
          <p:nvPr>
            <p:ph type="body" sz="quarter" idx="10"/>
          </p:nvPr>
        </p:nvSpPr>
        <p:spPr>
          <a:xfrm>
            <a:off x="488950" y="549275"/>
            <a:ext cx="7131050" cy="457200"/>
          </a:xfrm>
        </p:spPr>
        <p:txBody>
          <a:bodyPr/>
          <a:lstStyle/>
          <a:p>
            <a:r>
              <a:rPr lang="en-US" smtClean="0"/>
              <a:t>The five pillars of effective competition enforcement cont.</a:t>
            </a:r>
            <a:endParaRPr lang="en-NZ" smtClean="0"/>
          </a:p>
        </p:txBody>
      </p:sp>
      <p:sp>
        <p:nvSpPr>
          <p:cNvPr id="23556"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43877730-FB90-4446-8F64-032D19EDEB0A}" type="slidenum">
              <a:rPr lang="en-US" smtClean="0">
                <a:solidFill>
                  <a:srgbClr val="C00000"/>
                </a:solidFill>
              </a:rPr>
              <a:pPr eaLnBrk="1" hangingPunct="1"/>
              <a:t>6</a:t>
            </a:fld>
            <a:endParaRPr lang="en-US" smtClean="0">
              <a:solidFill>
                <a:srgbClr val="C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sz="quarter" idx="13"/>
          </p:nvPr>
        </p:nvSpPr>
        <p:spPr>
          <a:xfrm>
            <a:off x="488950" y="1844675"/>
            <a:ext cx="8928100" cy="4105275"/>
          </a:xfrm>
        </p:spPr>
        <p:txBody>
          <a:bodyPr/>
          <a:lstStyle/>
          <a:p>
            <a:pPr lvl="1" eaLnBrk="1" hangingPunct="1"/>
            <a:r>
              <a:rPr lang="en-US" smtClean="0"/>
              <a:t>OECD recommends cooperation between competition agencies</a:t>
            </a:r>
          </a:p>
          <a:p>
            <a:pPr lvl="1" eaLnBrk="1" hangingPunct="1"/>
            <a:r>
              <a:rPr lang="en-US" smtClean="0"/>
              <a:t>Commerce is increasingly carried out across borders</a:t>
            </a:r>
          </a:p>
          <a:p>
            <a:pPr lvl="1" eaLnBrk="1" hangingPunct="1"/>
            <a:r>
              <a:rPr lang="en-US" smtClean="0"/>
              <a:t>So is collusive behaviour eg global market-sharing</a:t>
            </a:r>
          </a:p>
          <a:p>
            <a:pPr lvl="1" eaLnBrk="1" hangingPunct="1"/>
            <a:r>
              <a:rPr lang="en-US" smtClean="0"/>
              <a:t>Increases chance of detection of international cartels</a:t>
            </a:r>
          </a:p>
          <a:p>
            <a:pPr lvl="1" eaLnBrk="1" hangingPunct="1"/>
            <a:r>
              <a:rPr lang="en-US" smtClean="0"/>
              <a:t>Assists agencies to be more effective and efficient</a:t>
            </a:r>
          </a:p>
          <a:p>
            <a:pPr>
              <a:buFont typeface="Arial" pitchFamily="34" charset="0"/>
              <a:buChar char="•"/>
            </a:pPr>
            <a:endParaRPr lang="en-NZ" smtClean="0"/>
          </a:p>
        </p:txBody>
      </p:sp>
      <p:sp>
        <p:nvSpPr>
          <p:cNvPr id="24579" name="Text Placeholder 2"/>
          <p:cNvSpPr>
            <a:spLocks noGrp="1"/>
          </p:cNvSpPr>
          <p:nvPr>
            <p:ph type="body" sz="quarter" idx="10"/>
          </p:nvPr>
        </p:nvSpPr>
        <p:spPr>
          <a:xfrm>
            <a:off x="488950" y="549275"/>
            <a:ext cx="7131050" cy="457200"/>
          </a:xfrm>
        </p:spPr>
        <p:txBody>
          <a:bodyPr/>
          <a:lstStyle/>
          <a:p>
            <a:r>
              <a:rPr lang="en-US" smtClean="0"/>
              <a:t>Why cooperate internationally?</a:t>
            </a:r>
            <a:endParaRPr lang="en-NZ" smtClean="0"/>
          </a:p>
        </p:txBody>
      </p:sp>
      <p:sp>
        <p:nvSpPr>
          <p:cNvPr id="24580"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E0643E49-F1E1-4FEE-9D9C-3042E9326663}" type="slidenum">
              <a:rPr lang="en-US" smtClean="0">
                <a:solidFill>
                  <a:srgbClr val="C00000"/>
                </a:solidFill>
              </a:rPr>
              <a:pPr eaLnBrk="1" hangingPunct="1"/>
              <a:t>7</a:t>
            </a:fld>
            <a:endParaRPr lang="en-US" smtClean="0">
              <a:solidFill>
                <a:srgbClr val="C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1"/>
          <p:cNvSpPr>
            <a:spLocks noGrp="1"/>
          </p:cNvSpPr>
          <p:nvPr>
            <p:ph sz="quarter" idx="13"/>
          </p:nvPr>
        </p:nvSpPr>
        <p:spPr>
          <a:xfrm>
            <a:off x="488950" y="1844675"/>
            <a:ext cx="8928100" cy="4105275"/>
          </a:xfrm>
        </p:spPr>
        <p:txBody>
          <a:bodyPr/>
          <a:lstStyle/>
          <a:p>
            <a:pPr lvl="1" eaLnBrk="1" hangingPunct="1"/>
            <a:r>
              <a:rPr lang="en-US" smtClean="0"/>
              <a:t> Primarily informal – faster, but depends on a relationship of trust and goodwill between the agencies</a:t>
            </a:r>
          </a:p>
          <a:p>
            <a:pPr lvl="1" eaLnBrk="1" hangingPunct="1"/>
            <a:r>
              <a:rPr lang="en-US" smtClean="0"/>
              <a:t> Share information informally on matters such as:</a:t>
            </a:r>
          </a:p>
          <a:p>
            <a:pPr lvl="2" eaLnBrk="1" hangingPunct="1"/>
            <a:r>
              <a:rPr lang="en-US" smtClean="0"/>
              <a:t>timing, scope and progress of investigations</a:t>
            </a:r>
          </a:p>
          <a:p>
            <a:pPr lvl="2" eaLnBrk="1" hangingPunct="1"/>
            <a:r>
              <a:rPr lang="en-US" smtClean="0"/>
              <a:t>leads on witnesses</a:t>
            </a:r>
          </a:p>
          <a:p>
            <a:pPr lvl="2" eaLnBrk="1" hangingPunct="1"/>
            <a:r>
              <a:rPr lang="en-US" smtClean="0"/>
              <a:t>how a case is being framed</a:t>
            </a:r>
          </a:p>
          <a:p>
            <a:pPr lvl="1" eaLnBrk="1" hangingPunct="1"/>
            <a:r>
              <a:rPr lang="en-US" smtClean="0"/>
              <a:t> Coordinate on investigations where possible eg on timing of interviews</a:t>
            </a:r>
          </a:p>
          <a:p>
            <a:pPr lvl="1" eaLnBrk="1" hangingPunct="1"/>
            <a:r>
              <a:rPr lang="en-US" smtClean="0"/>
              <a:t> Four relevant formal arrangements</a:t>
            </a:r>
            <a:endParaRPr lang="en-NZ" smtClean="0"/>
          </a:p>
        </p:txBody>
      </p:sp>
      <p:sp>
        <p:nvSpPr>
          <p:cNvPr id="25603" name="Text Placeholder 2"/>
          <p:cNvSpPr>
            <a:spLocks noGrp="1"/>
          </p:cNvSpPr>
          <p:nvPr>
            <p:ph type="body" sz="quarter" idx="10"/>
          </p:nvPr>
        </p:nvSpPr>
        <p:spPr>
          <a:xfrm>
            <a:off x="488950" y="549275"/>
            <a:ext cx="7131050" cy="457200"/>
          </a:xfrm>
        </p:spPr>
        <p:txBody>
          <a:bodyPr/>
          <a:lstStyle/>
          <a:p>
            <a:r>
              <a:rPr lang="en-US" smtClean="0"/>
              <a:t>Cooperation between the NZCC and the ACCC</a:t>
            </a:r>
            <a:endParaRPr lang="en-NZ" smtClean="0"/>
          </a:p>
        </p:txBody>
      </p:sp>
      <p:sp>
        <p:nvSpPr>
          <p:cNvPr id="25604"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60FD133F-FE18-4639-9145-D71239886469}" type="slidenum">
              <a:rPr lang="en-US" smtClean="0">
                <a:solidFill>
                  <a:srgbClr val="C00000"/>
                </a:solidFill>
              </a:rPr>
              <a:pPr eaLnBrk="1" hangingPunct="1"/>
              <a:t>8</a:t>
            </a:fld>
            <a:endParaRPr lang="en-US" smtClean="0">
              <a:solidFill>
                <a:srgbClr val="C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1"/>
          <p:cNvSpPr>
            <a:spLocks noGrp="1"/>
          </p:cNvSpPr>
          <p:nvPr>
            <p:ph sz="quarter" idx="13"/>
          </p:nvPr>
        </p:nvSpPr>
        <p:spPr>
          <a:xfrm>
            <a:off x="450850" y="1484313"/>
            <a:ext cx="9182100" cy="4824412"/>
          </a:xfrm>
          <a:ln>
            <a:solidFill>
              <a:schemeClr val="bg1"/>
            </a:solidFill>
            <a:miter lim="800000"/>
            <a:headEnd/>
            <a:tailEnd/>
          </a:ln>
        </p:spPr>
        <p:txBody>
          <a:bodyPr/>
          <a:lstStyle/>
          <a:p>
            <a:pPr lvl="1" eaLnBrk="1" hangingPunct="1"/>
            <a:r>
              <a:rPr lang="en-US" smtClean="0"/>
              <a:t>Government to government – MOU on the Coordination of Business Law</a:t>
            </a:r>
          </a:p>
          <a:p>
            <a:pPr lvl="2" eaLnBrk="1" hangingPunct="1"/>
            <a:r>
              <a:rPr lang="en-US" sz="2000" smtClean="0"/>
              <a:t>Expressly recognises coordination and cooperation in respect of competition enforcement</a:t>
            </a:r>
          </a:p>
          <a:p>
            <a:pPr lvl="2" eaLnBrk="1" hangingPunct="1"/>
            <a:r>
              <a:rPr lang="en-US" sz="2000" smtClean="0"/>
              <a:t>Businesses should face the same consequences for the same conduct in both countries</a:t>
            </a:r>
          </a:p>
          <a:p>
            <a:pPr lvl="1" eaLnBrk="1" hangingPunct="1"/>
            <a:r>
              <a:rPr lang="en-US" smtClean="0"/>
              <a:t>Agency (NZCC) to agency (ACCC)</a:t>
            </a:r>
          </a:p>
          <a:p>
            <a:pPr lvl="2" eaLnBrk="1" hangingPunct="1"/>
            <a:r>
              <a:rPr lang="en-US" sz="2000" smtClean="0"/>
              <a:t>general framework for cooperation, signed in 2007</a:t>
            </a:r>
          </a:p>
          <a:p>
            <a:pPr lvl="2" eaLnBrk="1" hangingPunct="1"/>
            <a:r>
              <a:rPr lang="en-US" sz="2000" smtClean="0"/>
              <a:t>merger review protocol, signed in 2006</a:t>
            </a:r>
          </a:p>
          <a:p>
            <a:pPr lvl="2" eaLnBrk="1" hangingPunct="1"/>
            <a:r>
              <a:rPr lang="en-US" sz="2000" smtClean="0"/>
              <a:t>cooperation arrangement regarding the provision of compulsorily acquired information and investigative assistance by the NZCC to the ACCC, signed in 2013</a:t>
            </a:r>
          </a:p>
          <a:p>
            <a:pPr lvl="2" eaLnBrk="1" hangingPunct="1"/>
            <a:r>
              <a:rPr lang="en-US" sz="2000" smtClean="0"/>
              <a:t>all available on our website www.comcom.govt.nz</a:t>
            </a:r>
            <a:endParaRPr lang="en-NZ" sz="2000" smtClean="0"/>
          </a:p>
          <a:p>
            <a:pPr>
              <a:buFontTx/>
              <a:buChar char="-"/>
            </a:pPr>
            <a:endParaRPr lang="en-US" sz="2000" smtClean="0"/>
          </a:p>
        </p:txBody>
      </p:sp>
      <p:sp>
        <p:nvSpPr>
          <p:cNvPr id="26627" name="Text Placeholder 2"/>
          <p:cNvSpPr>
            <a:spLocks noGrp="1"/>
          </p:cNvSpPr>
          <p:nvPr>
            <p:ph type="body" sz="quarter" idx="10"/>
          </p:nvPr>
        </p:nvSpPr>
        <p:spPr>
          <a:xfrm>
            <a:off x="488950" y="549275"/>
            <a:ext cx="7131050" cy="457200"/>
          </a:xfrm>
        </p:spPr>
        <p:txBody>
          <a:bodyPr/>
          <a:lstStyle/>
          <a:p>
            <a:r>
              <a:rPr lang="en-US" smtClean="0"/>
              <a:t>Formal cooperation arrangements between New Zealand and Australia</a:t>
            </a:r>
            <a:endParaRPr lang="en-NZ" smtClean="0"/>
          </a:p>
        </p:txBody>
      </p:sp>
      <p:sp>
        <p:nvSpPr>
          <p:cNvPr id="26628"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3E1FF736-8477-4662-9153-375C50E11AB4}" type="slidenum">
              <a:rPr lang="en-US" smtClean="0">
                <a:solidFill>
                  <a:srgbClr val="C00000"/>
                </a:solidFill>
              </a:rPr>
              <a:pPr eaLnBrk="1" hangingPunct="1"/>
              <a:t>9</a:t>
            </a:fld>
            <a:endParaRPr lang="en-US" smtClean="0">
              <a:solidFill>
                <a:srgbClr val="C00000"/>
              </a:solidFill>
            </a:endParaRPr>
          </a:p>
        </p:txBody>
      </p:sp>
    </p:spTree>
  </p:cSld>
  <p:clrMapOvr>
    <a:masterClrMapping/>
  </p:clrMapOvr>
</p:sld>
</file>

<file path=ppt/theme/theme1.xml><?xml version="1.0" encoding="utf-8"?>
<a:theme xmlns:a="http://schemas.openxmlformats.org/drawingml/2006/main" name="Corporate PowerPoint presentation">
  <a:themeElements>
    <a:clrScheme name="ComCom colours">
      <a:dk1>
        <a:srgbClr val="BF2E1A"/>
      </a:dk1>
      <a:lt1>
        <a:srgbClr val="FFFFFF"/>
      </a:lt1>
      <a:dk2>
        <a:srgbClr val="000000"/>
      </a:dk2>
      <a:lt2>
        <a:srgbClr val="EAEAEA"/>
      </a:lt2>
      <a:accent1>
        <a:srgbClr val="009DD8"/>
      </a:accent1>
      <a:accent2>
        <a:srgbClr val="8605C0"/>
      </a:accent2>
      <a:accent3>
        <a:srgbClr val="55BC01"/>
      </a:accent3>
      <a:accent4>
        <a:srgbClr val="BF2E1A"/>
      </a:accent4>
      <a:accent5>
        <a:srgbClr val="5F5F5F"/>
      </a:accent5>
      <a:accent6>
        <a:srgbClr val="EAEAEA"/>
      </a:accent6>
      <a:hlink>
        <a:srgbClr val="0000FF"/>
      </a:hlink>
      <a:folHlink>
        <a:srgbClr val="0020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ComCom colours">
      <a:dk1>
        <a:srgbClr val="BF2E1A"/>
      </a:dk1>
      <a:lt1>
        <a:srgbClr val="FFFFFF"/>
      </a:lt1>
      <a:dk2>
        <a:srgbClr val="000000"/>
      </a:dk2>
      <a:lt2>
        <a:srgbClr val="EAEAEA"/>
      </a:lt2>
      <a:accent1>
        <a:srgbClr val="009DD8"/>
      </a:accent1>
      <a:accent2>
        <a:srgbClr val="8605C0"/>
      </a:accent2>
      <a:accent3>
        <a:srgbClr val="55BC01"/>
      </a:accent3>
      <a:accent4>
        <a:srgbClr val="BF2E1A"/>
      </a:accent4>
      <a:accent5>
        <a:srgbClr val="5F5F5F"/>
      </a:accent5>
      <a:accent6>
        <a:srgbClr val="EAEAEA"/>
      </a:accent6>
      <a:hlink>
        <a:srgbClr val="0000FF"/>
      </a:hlink>
      <a:folHlink>
        <a:srgbClr val="0020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omCom colours">
      <a:dk1>
        <a:srgbClr val="BF2E1A"/>
      </a:dk1>
      <a:lt1>
        <a:srgbClr val="FFFFFF"/>
      </a:lt1>
      <a:dk2>
        <a:srgbClr val="000000"/>
      </a:dk2>
      <a:lt2>
        <a:srgbClr val="EAEAEA"/>
      </a:lt2>
      <a:accent1>
        <a:srgbClr val="009DD8"/>
      </a:accent1>
      <a:accent2>
        <a:srgbClr val="8605C0"/>
      </a:accent2>
      <a:accent3>
        <a:srgbClr val="55BC01"/>
      </a:accent3>
      <a:accent4>
        <a:srgbClr val="BF2E1A"/>
      </a:accent4>
      <a:accent5>
        <a:srgbClr val="5F5F5F"/>
      </a:accent5>
      <a:accent6>
        <a:srgbClr val="EAEAEA"/>
      </a:accent6>
      <a:hlink>
        <a:srgbClr val="0000FF"/>
      </a:hlink>
      <a:folHlink>
        <a:srgbClr val="0020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Corporate PowerPoint presentation</Template>
  <TotalTime>823</TotalTime>
  <Words>701</Words>
  <Application>Microsoft Office PowerPoint</Application>
  <PresentationFormat>A4 Paper (210x297 mm)</PresentationFormat>
  <Paragraphs>84</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MS PGothic</vt:lpstr>
      <vt:lpstr>Calibri</vt:lpstr>
      <vt:lpstr>Lucida Grande</vt:lpstr>
      <vt:lpstr>Courier New</vt:lpstr>
      <vt:lpstr>Times New Roman</vt:lpstr>
      <vt:lpstr>Corporate PowerPoint presentation</vt:lpstr>
      <vt:lpstr>“CER, competition policy and enforcement cooperation between Australia and New Zealand”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Commerce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Rebecca McAtamney</dc:creator>
  <cp:lastModifiedBy>Tom Richards</cp:lastModifiedBy>
  <cp:revision>95</cp:revision>
  <cp:lastPrinted>2013-06-11T23:34:50Z</cp:lastPrinted>
  <dcterms:created xsi:type="dcterms:W3CDTF">2013-04-03T00:16:24Z</dcterms:created>
  <dcterms:modified xsi:type="dcterms:W3CDTF">2013-07-01T06:15:51Z</dcterms:modified>
</cp:coreProperties>
</file>