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 id="2147483673" r:id="rId7"/>
    <p:sldMasterId id="2147483686" r:id="rId8"/>
    <p:sldMasterId id="2147483698" r:id="rId9"/>
  </p:sldMasterIdLst>
  <p:notesMasterIdLst>
    <p:notesMasterId r:id="rId24"/>
  </p:notesMasterIdLst>
  <p:sldIdLst>
    <p:sldId id="314" r:id="rId10"/>
    <p:sldId id="322" r:id="rId11"/>
    <p:sldId id="317" r:id="rId12"/>
    <p:sldId id="297" r:id="rId13"/>
    <p:sldId id="306" r:id="rId14"/>
    <p:sldId id="308" r:id="rId15"/>
    <p:sldId id="301" r:id="rId16"/>
    <p:sldId id="258" r:id="rId17"/>
    <p:sldId id="307" r:id="rId18"/>
    <p:sldId id="319" r:id="rId19"/>
    <p:sldId id="320" r:id="rId20"/>
    <p:sldId id="321" r:id="rId21"/>
    <p:sldId id="311" r:id="rId22"/>
    <p:sldId id="318" r:id="rId23"/>
  </p:sldIdLst>
  <p:sldSz cx="9144000" cy="6858000" type="screen4x3"/>
  <p:notesSz cx="6805613"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OBERTSON, Pip (CMD)" initials="RP(" lastIdx="8" clrIdx="0"/>
  <p:cmAuthor id="1" name="MFAT" initials="RDH"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A4"/>
    <a:srgbClr val="EDED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40" autoAdjust="0"/>
    <p:restoredTop sz="70629" autoAdjust="0"/>
  </p:normalViewPr>
  <p:slideViewPr>
    <p:cSldViewPr>
      <p:cViewPr>
        <p:scale>
          <a:sx n="80" d="100"/>
          <a:sy n="80" d="100"/>
        </p:scale>
        <p:origin x="-2796" y="-120"/>
      </p:cViewPr>
      <p:guideLst>
        <p:guide orient="horz" pos="2160"/>
        <p:guide pos="240"/>
      </p:guideLst>
    </p:cSldViewPr>
  </p:slideViewPr>
  <p:outlineViewPr>
    <p:cViewPr>
      <p:scale>
        <a:sx n="33" d="100"/>
        <a:sy n="33" d="100"/>
      </p:scale>
      <p:origin x="0" y="5664"/>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3.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2.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2.xml"/><Relationship Id="rId24" Type="http://schemas.openxmlformats.org/officeDocument/2006/relationships/notesMaster" Target="notesMasters/notesMaster1.xml"/><Relationship Id="rId5" Type="http://schemas.openxmlformats.org/officeDocument/2006/relationships/customXml" Target="../customXml/item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customXml" Target="../customXml/item4.xml"/><Relationship Id="rId9" Type="http://schemas.openxmlformats.org/officeDocument/2006/relationships/slideMaster" Target="slideMasters/slideMaster4.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lang="en-NZ" dirty="0"/>
          </a:p>
        </p:txBody>
      </p:sp>
      <p:sp>
        <p:nvSpPr>
          <p:cNvPr id="3" name="Date Placeholder 2"/>
          <p:cNvSpPr>
            <a:spLocks noGrp="1"/>
          </p:cNvSpPr>
          <p:nvPr>
            <p:ph type="dt" idx="1"/>
          </p:nvPr>
        </p:nvSpPr>
        <p:spPr>
          <a:xfrm>
            <a:off x="3854939" y="0"/>
            <a:ext cx="2949099" cy="496967"/>
          </a:xfrm>
          <a:prstGeom prst="rect">
            <a:avLst/>
          </a:prstGeom>
        </p:spPr>
        <p:txBody>
          <a:bodyPr vert="horz" lIns="91440" tIns="45720" rIns="91440" bIns="45720" rtlCol="0"/>
          <a:lstStyle>
            <a:lvl1pPr algn="r">
              <a:defRPr sz="1200"/>
            </a:lvl1pPr>
          </a:lstStyle>
          <a:p>
            <a:fld id="{F7B803D5-9235-480E-BE64-74AA4E7EAD12}" type="datetimeFigureOut">
              <a:rPr lang="en-NZ" smtClean="0"/>
              <a:pPr/>
              <a:t>8/06/2018</a:t>
            </a:fld>
            <a:endParaRPr lang="en-NZ" dirty="0"/>
          </a:p>
        </p:txBody>
      </p:sp>
      <p:sp>
        <p:nvSpPr>
          <p:cNvPr id="4" name="Slide Image Placeholder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en-NZ" dirty="0"/>
          </a:p>
        </p:txBody>
      </p:sp>
      <p:sp>
        <p:nvSpPr>
          <p:cNvPr id="5" name="Notes Placeholder 4"/>
          <p:cNvSpPr>
            <a:spLocks noGrp="1"/>
          </p:cNvSpPr>
          <p:nvPr>
            <p:ph type="body" sz="quarter" idx="3"/>
          </p:nvPr>
        </p:nvSpPr>
        <p:spPr>
          <a:xfrm>
            <a:off x="680562" y="4721186"/>
            <a:ext cx="5444490" cy="447270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0" y="9440646"/>
            <a:ext cx="2949099" cy="496967"/>
          </a:xfrm>
          <a:prstGeom prst="rect">
            <a:avLst/>
          </a:prstGeom>
        </p:spPr>
        <p:txBody>
          <a:bodyPr vert="horz" lIns="91440" tIns="45720" rIns="91440" bIns="45720" rtlCol="0" anchor="b"/>
          <a:lstStyle>
            <a:lvl1pPr algn="l">
              <a:defRPr sz="1200"/>
            </a:lvl1pPr>
          </a:lstStyle>
          <a:p>
            <a:endParaRPr lang="en-NZ" dirty="0"/>
          </a:p>
        </p:txBody>
      </p:sp>
      <p:sp>
        <p:nvSpPr>
          <p:cNvPr id="7" name="Slide Number Placeholder 6"/>
          <p:cNvSpPr>
            <a:spLocks noGrp="1"/>
          </p:cNvSpPr>
          <p:nvPr>
            <p:ph type="sldNum" sz="quarter" idx="5"/>
          </p:nvPr>
        </p:nvSpPr>
        <p:spPr>
          <a:xfrm>
            <a:off x="3854939" y="9440646"/>
            <a:ext cx="2949099" cy="496967"/>
          </a:xfrm>
          <a:prstGeom prst="rect">
            <a:avLst/>
          </a:prstGeom>
        </p:spPr>
        <p:txBody>
          <a:bodyPr vert="horz" lIns="91440" tIns="45720" rIns="91440" bIns="45720" rtlCol="0" anchor="b"/>
          <a:lstStyle>
            <a:lvl1pPr algn="r">
              <a:defRPr sz="1200"/>
            </a:lvl1pPr>
          </a:lstStyle>
          <a:p>
            <a:fld id="{B8B25352-8636-461D-9592-A91E4C0FF350}" type="slidenum">
              <a:rPr lang="en-NZ" smtClean="0"/>
              <a:pPr/>
              <a:t>‹#›</a:t>
            </a:fld>
            <a:endParaRPr lang="en-NZ" dirty="0"/>
          </a:p>
        </p:txBody>
      </p:sp>
    </p:spTree>
    <p:extLst>
      <p:ext uri="{BB962C8B-B14F-4D97-AF65-F5344CB8AC3E}">
        <p14:creationId xmlns:p14="http://schemas.microsoft.com/office/powerpoint/2010/main" val="24252324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mfat.govt.nz/"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NZ"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26FD9100-D6C6-4852-AE11-CC2B38EE40CD}" type="slidenum">
              <a:rPr lang="en-US" smtClean="0"/>
              <a:pPr>
                <a:defRPr/>
              </a:pPr>
              <a:t>1</a:t>
            </a:fld>
            <a:endParaRPr lang="en-US" dirty="0"/>
          </a:p>
        </p:txBody>
      </p:sp>
    </p:spTree>
    <p:extLst>
      <p:ext uri="{BB962C8B-B14F-4D97-AF65-F5344CB8AC3E}">
        <p14:creationId xmlns:p14="http://schemas.microsoft.com/office/powerpoint/2010/main" val="21683231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NZ" sz="1200" kern="1200" dirty="0" smtClean="0">
                <a:solidFill>
                  <a:schemeClr val="tx1"/>
                </a:solidFill>
                <a:effectLst/>
                <a:latin typeface="+mn-lt"/>
                <a:ea typeface="+mn-ea"/>
                <a:cs typeface="+mn-cs"/>
              </a:rPr>
              <a:t>Also, if you are interested in those other negotiations you can be getting more information and be giving us your views now.  The first step is to go to </a:t>
            </a:r>
            <a:r>
              <a:rPr lang="en-NZ" sz="1200" b="1" kern="1200" dirty="0" smtClean="0">
                <a:solidFill>
                  <a:schemeClr val="tx1"/>
                </a:solidFill>
                <a:effectLst/>
                <a:latin typeface="+mn-lt"/>
                <a:ea typeface="+mn-ea"/>
                <a:cs typeface="+mn-cs"/>
              </a:rPr>
              <a:t>our website </a:t>
            </a:r>
            <a:r>
              <a:rPr lang="en-NZ" sz="1200" u="sng" kern="1200" dirty="0" smtClean="0">
                <a:solidFill>
                  <a:schemeClr val="tx1"/>
                </a:solidFill>
                <a:effectLst/>
                <a:latin typeface="+mn-lt"/>
                <a:ea typeface="+mn-ea"/>
                <a:cs typeface="+mn-cs"/>
                <a:hlinkClick r:id="rId3"/>
              </a:rPr>
              <a:t>www.mfat.govt.nz</a:t>
            </a:r>
            <a:r>
              <a:rPr lang="en-NZ" sz="1200" kern="1200" dirty="0" smtClean="0">
                <a:solidFill>
                  <a:schemeClr val="tx1"/>
                </a:solidFill>
                <a:effectLst/>
                <a:latin typeface="+mn-lt"/>
                <a:ea typeface="+mn-ea"/>
                <a:cs typeface="+mn-cs"/>
              </a:rPr>
              <a:t>.</a:t>
            </a:r>
          </a:p>
          <a:p>
            <a:pPr marL="171450" indent="-171450">
              <a:buFont typeface="Arial" panose="020B0604020202020204" pitchFamily="34" charset="0"/>
              <a:buChar char="•"/>
            </a:pPr>
            <a:endParaRPr lang="en-NZ" sz="1200" kern="1200" dirty="0" smtClean="0">
              <a:solidFill>
                <a:schemeClr val="tx1"/>
              </a:solidFill>
              <a:effectLst/>
              <a:latin typeface="+mn-lt"/>
              <a:ea typeface="+mn-ea"/>
              <a:cs typeface="+mn-cs"/>
            </a:endParaRPr>
          </a:p>
          <a:p>
            <a:pPr marL="0" indent="0">
              <a:buFont typeface="Arial" panose="020B0604020202020204" pitchFamily="34" charset="0"/>
              <a:buNone/>
            </a:pPr>
            <a:endParaRPr lang="en-NZ"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26FD9100-D6C6-4852-AE11-CC2B38EE40CD}" type="slidenum">
              <a:rPr lang="en-US" smtClean="0"/>
              <a:pPr>
                <a:defRPr/>
              </a:pPr>
              <a:t>10</a:t>
            </a:fld>
            <a:endParaRPr lang="en-US"/>
          </a:p>
        </p:txBody>
      </p:sp>
    </p:spTree>
    <p:extLst>
      <p:ext uri="{BB962C8B-B14F-4D97-AF65-F5344CB8AC3E}">
        <p14:creationId xmlns:p14="http://schemas.microsoft.com/office/powerpoint/2010/main" val="9420913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1200" kern="1200" dirty="0" smtClean="0">
                <a:solidFill>
                  <a:schemeClr val="tx1"/>
                </a:solidFill>
                <a:effectLst/>
                <a:latin typeface="+mn-lt"/>
                <a:ea typeface="+mn-ea"/>
                <a:cs typeface="+mn-cs"/>
              </a:rPr>
              <a:t>For the goods exporters amongst you, you will also find a ‘</a:t>
            </a:r>
            <a:r>
              <a:rPr lang="en-NZ" sz="1200" b="1" kern="1200" dirty="0" smtClean="0">
                <a:solidFill>
                  <a:schemeClr val="tx1"/>
                </a:solidFill>
                <a:effectLst/>
                <a:latin typeface="+mn-lt"/>
                <a:ea typeface="+mn-ea"/>
                <a:cs typeface="+mn-cs"/>
              </a:rPr>
              <a:t>tariff finder’</a:t>
            </a:r>
            <a:r>
              <a:rPr lang="en-NZ" sz="1200" kern="1200" dirty="0" smtClean="0">
                <a:solidFill>
                  <a:schemeClr val="tx1"/>
                </a:solidFill>
                <a:effectLst/>
                <a:latin typeface="+mn-lt"/>
                <a:ea typeface="+mn-ea"/>
                <a:cs typeface="+mn-cs"/>
              </a:rPr>
              <a:t> on our website.  That will tell you the preferential tariff rates you currently face in the markets of each of our FTA partners.</a:t>
            </a:r>
          </a:p>
          <a:p>
            <a:endParaRPr lang="en-NZ" dirty="0"/>
          </a:p>
        </p:txBody>
      </p:sp>
      <p:sp>
        <p:nvSpPr>
          <p:cNvPr id="4" name="Slide Number Placeholder 3"/>
          <p:cNvSpPr>
            <a:spLocks noGrp="1"/>
          </p:cNvSpPr>
          <p:nvPr>
            <p:ph type="sldNum" sz="quarter" idx="10"/>
          </p:nvPr>
        </p:nvSpPr>
        <p:spPr/>
        <p:txBody>
          <a:bodyPr/>
          <a:lstStyle/>
          <a:p>
            <a:fld id="{B8B25352-8636-461D-9592-A91E4C0FF350}" type="slidenum">
              <a:rPr lang="en-NZ" smtClean="0"/>
              <a:pPr/>
              <a:t>11</a:t>
            </a:fld>
            <a:endParaRPr lang="en-NZ" dirty="0"/>
          </a:p>
        </p:txBody>
      </p:sp>
    </p:spTree>
    <p:extLst>
      <p:ext uri="{BB962C8B-B14F-4D97-AF65-F5344CB8AC3E}">
        <p14:creationId xmlns:p14="http://schemas.microsoft.com/office/powerpoint/2010/main" val="26660717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NZ"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NZ" sz="1200" kern="1200" dirty="0" smtClean="0">
                <a:solidFill>
                  <a:schemeClr val="tx1"/>
                </a:solidFill>
                <a:effectLst/>
                <a:latin typeface="+mn-lt"/>
                <a:ea typeface="+mn-ea"/>
                <a:cs typeface="+mn-cs"/>
              </a:rPr>
              <a:t>I also want to tell you about one more website called </a:t>
            </a:r>
            <a:r>
              <a:rPr lang="en-NZ" sz="1200" b="1" kern="1200" dirty="0" smtClean="0">
                <a:solidFill>
                  <a:schemeClr val="tx1"/>
                </a:solidFill>
                <a:effectLst/>
                <a:latin typeface="+mn-lt"/>
                <a:ea typeface="+mn-ea"/>
                <a:cs typeface="+mn-cs"/>
              </a:rPr>
              <a:t>tradebarriers.govt.nz</a:t>
            </a:r>
            <a:r>
              <a:rPr lang="en-NZ" sz="1200" kern="1200" dirty="0" smtClean="0">
                <a:solidFill>
                  <a:schemeClr val="tx1"/>
                </a:solidFill>
                <a:effectLst/>
                <a:latin typeface="+mn-lt"/>
                <a:ea typeface="+mn-ea"/>
                <a:cs typeface="+mn-cs"/>
              </a:rPr>
              <a:t>. That is a website where you can tell us about a trade barrier that you face in one of your export markets and we will see what we can do to help you fix that.  The export market does not have to be a country with whom we have a free trade agreement with. </a:t>
            </a:r>
          </a:p>
          <a:p>
            <a:pPr marL="171450" indent="-171450">
              <a:buFont typeface="Arial" panose="020B0604020202020204" pitchFamily="34" charset="0"/>
              <a:buChar char="•"/>
            </a:pPr>
            <a:endParaRPr lang="en-NZ"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mi-NZ" sz="1200" kern="1200" dirty="0" smtClean="0">
                <a:solidFill>
                  <a:schemeClr val="tx1"/>
                </a:solidFill>
                <a:effectLst/>
                <a:latin typeface="+mn-lt"/>
                <a:ea typeface="+mn-ea"/>
                <a:cs typeface="+mn-cs"/>
              </a:rPr>
              <a:t>We’ll provide an initial</a:t>
            </a:r>
            <a:r>
              <a:rPr lang="mi-NZ" sz="1200" kern="1200" baseline="0" dirty="0" smtClean="0">
                <a:solidFill>
                  <a:schemeClr val="tx1"/>
                </a:solidFill>
                <a:effectLst/>
                <a:latin typeface="+mn-lt"/>
                <a:ea typeface="+mn-ea"/>
                <a:cs typeface="+mn-cs"/>
              </a:rPr>
              <a:t> response </a:t>
            </a:r>
            <a:r>
              <a:rPr lang="mi-NZ" sz="1200" kern="1200" dirty="0" smtClean="0">
                <a:solidFill>
                  <a:schemeClr val="tx1"/>
                </a:solidFill>
                <a:effectLst/>
                <a:latin typeface="+mn-lt"/>
                <a:ea typeface="+mn-ea"/>
                <a:cs typeface="+mn-cs"/>
              </a:rPr>
              <a:t>within 48 hours.  And within 6 weeks we’ll provide you with a plan for how to tackle the barrier you have identified.  Sometimes that may involve</a:t>
            </a:r>
            <a:r>
              <a:rPr lang="mi-NZ" sz="1200" kern="1200" baseline="0" dirty="0" smtClean="0">
                <a:solidFill>
                  <a:schemeClr val="tx1"/>
                </a:solidFill>
                <a:effectLst/>
                <a:latin typeface="+mn-lt"/>
                <a:ea typeface="+mn-ea"/>
                <a:cs typeface="+mn-cs"/>
              </a:rPr>
              <a:t> working with other countries in the market conserned to pursue your issue as a group</a:t>
            </a:r>
            <a:r>
              <a:rPr lang="mi-NZ" sz="1200" kern="1200" dirty="0" smtClean="0">
                <a:solidFill>
                  <a:schemeClr val="tx1"/>
                </a:solidFill>
                <a:effectLst/>
                <a:latin typeface="+mn-lt"/>
                <a:ea typeface="+mn-ea"/>
                <a:cs typeface="+mn-cs"/>
              </a:rPr>
              <a:t>.  And if you’ve identified something which may be a legitimate barrier,</a:t>
            </a:r>
            <a:r>
              <a:rPr lang="mi-NZ" sz="1200" kern="1200" baseline="0" dirty="0" smtClean="0">
                <a:solidFill>
                  <a:schemeClr val="tx1"/>
                </a:solidFill>
                <a:effectLst/>
                <a:latin typeface="+mn-lt"/>
                <a:ea typeface="+mn-ea"/>
                <a:cs typeface="+mn-cs"/>
              </a:rPr>
              <a:t> we’ll tell you that straight.</a:t>
            </a:r>
            <a:endParaRPr lang="en-NZ" sz="1200" kern="1200" dirty="0" smtClean="0">
              <a:solidFill>
                <a:schemeClr val="tx1"/>
              </a:solidFill>
              <a:effectLst/>
              <a:latin typeface="+mn-lt"/>
              <a:ea typeface="+mn-ea"/>
              <a:cs typeface="+mn-cs"/>
            </a:endParaRPr>
          </a:p>
          <a:p>
            <a:endParaRPr lang="en-NZ" dirty="0"/>
          </a:p>
        </p:txBody>
      </p:sp>
      <p:sp>
        <p:nvSpPr>
          <p:cNvPr id="4" name="Slide Number Placeholder 3"/>
          <p:cNvSpPr>
            <a:spLocks noGrp="1"/>
          </p:cNvSpPr>
          <p:nvPr>
            <p:ph type="sldNum" sz="quarter" idx="10"/>
          </p:nvPr>
        </p:nvSpPr>
        <p:spPr/>
        <p:txBody>
          <a:bodyPr/>
          <a:lstStyle/>
          <a:p>
            <a:fld id="{B8B25352-8636-461D-9592-A91E4C0FF350}" type="slidenum">
              <a:rPr lang="en-NZ" smtClean="0"/>
              <a:pPr/>
              <a:t>12</a:t>
            </a:fld>
            <a:endParaRPr lang="en-NZ" dirty="0"/>
          </a:p>
        </p:txBody>
      </p:sp>
    </p:spTree>
    <p:extLst>
      <p:ext uri="{BB962C8B-B14F-4D97-AF65-F5344CB8AC3E}">
        <p14:creationId xmlns:p14="http://schemas.microsoft.com/office/powerpoint/2010/main" val="18314718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u="sng" kern="1200" dirty="0" smtClean="0">
                <a:solidFill>
                  <a:schemeClr val="tx1"/>
                </a:solidFill>
                <a:effectLst/>
                <a:latin typeface="+mn-lt"/>
                <a:ea typeface="+mn-ea"/>
                <a:cs typeface="+mn-cs"/>
              </a:rPr>
              <a:t>Form:</a:t>
            </a:r>
          </a:p>
          <a:p>
            <a:pPr marL="171450" indent="-171450">
              <a:buFont typeface="Arial" panose="020B0604020202020204" pitchFamily="34" charset="0"/>
              <a:buChar char="•"/>
            </a:pPr>
            <a:r>
              <a:rPr lang="en-NZ" sz="1200" kern="1200" dirty="0" smtClean="0">
                <a:solidFill>
                  <a:schemeClr val="tx1"/>
                </a:solidFill>
                <a:effectLst/>
                <a:latin typeface="+mn-lt"/>
                <a:ea typeface="+mn-ea"/>
                <a:cs typeface="+mn-cs"/>
              </a:rPr>
              <a:t>Text of the TPP Agreement has been available since 2015, freely available on our website</a:t>
            </a:r>
            <a:r>
              <a:rPr lang="en-NZ" sz="1200" kern="1200" baseline="0" dirty="0" smtClean="0">
                <a:solidFill>
                  <a:schemeClr val="tx1"/>
                </a:solidFill>
                <a:effectLst/>
                <a:latin typeface="+mn-lt"/>
                <a:ea typeface="+mn-ea"/>
                <a:cs typeface="+mn-cs"/>
              </a:rPr>
              <a:t> [www.tpp.mfat.govt.nz]</a:t>
            </a:r>
            <a:endParaRPr lang="en-NZ"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NZ" sz="1200" kern="1200" dirty="0" smtClean="0">
                <a:solidFill>
                  <a:schemeClr val="tx1"/>
                </a:solidFill>
                <a:effectLst/>
                <a:latin typeface="+mn-lt"/>
                <a:ea typeface="+mn-ea"/>
                <a:cs typeface="+mn-cs"/>
              </a:rPr>
              <a:t>Negotiations formally</a:t>
            </a:r>
            <a:r>
              <a:rPr lang="en-NZ" sz="1200" kern="1200" baseline="0" dirty="0" smtClean="0">
                <a:solidFill>
                  <a:schemeClr val="tx1"/>
                </a:solidFill>
                <a:effectLst/>
                <a:latin typeface="+mn-lt"/>
                <a:ea typeface="+mn-ea"/>
                <a:cs typeface="+mn-cs"/>
              </a:rPr>
              <a:t> concluded on 23 January 2018, and the Agreement was signed on 8 March 2018 in Santiago, Chile.</a:t>
            </a:r>
          </a:p>
          <a:p>
            <a:pPr marL="171450" lvl="0" indent="-171450">
              <a:buFont typeface="Arial" panose="020B0604020202020204" pitchFamily="34" charset="0"/>
              <a:buChar char="•"/>
            </a:pPr>
            <a:r>
              <a:rPr lang="en-NZ" sz="1200" i="0" kern="1200" baseline="0" dirty="0" smtClean="0">
                <a:solidFill>
                  <a:schemeClr val="tx1"/>
                </a:solidFill>
                <a:effectLst/>
                <a:latin typeface="+mn-lt"/>
                <a:ea typeface="+mn-ea"/>
                <a:cs typeface="+mn-cs"/>
              </a:rPr>
              <a:t>On 21 February 2018, the full text of CPTPP and the Government’s National Interest Analysis were publically released.</a:t>
            </a:r>
          </a:p>
          <a:p>
            <a:pPr marL="171450" lvl="0" indent="-171450">
              <a:buFont typeface="Arial" panose="020B0604020202020204" pitchFamily="34" charset="0"/>
              <a:buChar char="•"/>
            </a:pPr>
            <a:r>
              <a:rPr lang="en-NZ" sz="1200" kern="1200" dirty="0" smtClean="0">
                <a:solidFill>
                  <a:schemeClr val="tx1"/>
                </a:solidFill>
                <a:effectLst/>
                <a:latin typeface="+mn-lt"/>
                <a:ea typeface="+mn-ea"/>
                <a:cs typeface="+mn-cs"/>
              </a:rPr>
              <a:t>New Treaty is 3-4 pages long and incorporates the TPP Agreement and lists the 22 elements that have been suspended.</a:t>
            </a:r>
            <a:endParaRPr lang="en-NZ" sz="1200" i="1" kern="1200" dirty="0" smtClean="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200" kern="1200" dirty="0" smtClean="0">
                <a:solidFill>
                  <a:schemeClr val="tx1"/>
                </a:solidFill>
                <a:effectLst/>
                <a:latin typeface="+mn-lt"/>
                <a:ea typeface="+mn-ea"/>
                <a:cs typeface="+mn-cs"/>
              </a:rPr>
              <a:t>Suspended</a:t>
            </a:r>
            <a:r>
              <a:rPr lang="en-NZ" sz="1200" kern="1200" baseline="0" dirty="0" smtClean="0">
                <a:solidFill>
                  <a:schemeClr val="tx1"/>
                </a:solidFill>
                <a:effectLst/>
                <a:latin typeface="+mn-lt"/>
                <a:ea typeface="+mn-ea"/>
                <a:cs typeface="+mn-cs"/>
              </a:rPr>
              <a:t> p</a:t>
            </a:r>
            <a:r>
              <a:rPr lang="en-NZ" sz="1200" kern="1200" dirty="0" smtClean="0">
                <a:solidFill>
                  <a:schemeClr val="tx1"/>
                </a:solidFill>
                <a:effectLst/>
                <a:latin typeface="+mn-lt"/>
                <a:ea typeface="+mn-ea"/>
                <a:cs typeface="+mn-cs"/>
              </a:rPr>
              <a:t>rovisions can only be brought into the CPTPP agreement if there is consensus. NZ would have to agree to bring the provisions back into force.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200" kern="1200" dirty="0" smtClean="0">
                <a:solidFill>
                  <a:schemeClr val="tx1"/>
                </a:solidFill>
                <a:effectLst/>
                <a:latin typeface="+mn-lt"/>
                <a:ea typeface="+mn-ea"/>
                <a:cs typeface="+mn-cs"/>
              </a:rPr>
              <a:t>MFAT website explains what those elements are, including what it means for NZ.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200" kern="1200" dirty="0" smtClean="0">
                <a:solidFill>
                  <a:schemeClr val="tx1"/>
                </a:solidFill>
                <a:effectLst/>
                <a:latin typeface="+mn-lt"/>
                <a:ea typeface="+mn-ea"/>
                <a:cs typeface="+mn-cs"/>
              </a:rPr>
              <a:t>We didn’t get everything we wanted</a:t>
            </a:r>
            <a:r>
              <a:rPr lang="en-NZ" sz="1200" kern="1200" baseline="0" dirty="0" smtClean="0">
                <a:solidFill>
                  <a:schemeClr val="tx1"/>
                </a:solidFill>
                <a:effectLst/>
                <a:latin typeface="+mn-lt"/>
                <a:ea typeface="+mn-ea"/>
                <a:cs typeface="+mn-cs"/>
              </a:rPr>
              <a:t> –</a:t>
            </a:r>
            <a:r>
              <a:rPr lang="en-NZ" sz="1200" kern="1200" dirty="0" smtClean="0">
                <a:solidFill>
                  <a:schemeClr val="tx1"/>
                </a:solidFill>
                <a:effectLst/>
                <a:latin typeface="+mn-lt"/>
                <a:ea typeface="+mn-ea"/>
                <a:cs typeface="+mn-cs"/>
              </a:rPr>
              <a:t> we would have liked more provisions suspended</a:t>
            </a:r>
            <a:r>
              <a:rPr lang="en-NZ" sz="1200" kern="1200" baseline="0" dirty="0" smtClean="0">
                <a:solidFill>
                  <a:schemeClr val="tx1"/>
                </a:solidFill>
                <a:effectLst/>
                <a:latin typeface="+mn-lt"/>
                <a:ea typeface="+mn-ea"/>
                <a:cs typeface="+mn-cs"/>
              </a:rPr>
              <a:t> –</a:t>
            </a:r>
            <a:r>
              <a:rPr lang="en-NZ" sz="1200" kern="1200" dirty="0" smtClean="0">
                <a:solidFill>
                  <a:schemeClr val="tx1"/>
                </a:solidFill>
                <a:effectLst/>
                <a:latin typeface="+mn-lt"/>
                <a:ea typeface="+mn-ea"/>
                <a:cs typeface="+mn-cs"/>
              </a:rPr>
              <a:t> but in terms of highest priorities we were successful.</a:t>
            </a:r>
          </a:p>
          <a:p>
            <a:pPr marL="171450" lvl="0" indent="-171450">
              <a:buFont typeface="Arial" panose="020B0604020202020204" pitchFamily="34" charset="0"/>
              <a:buChar char="•"/>
            </a:pPr>
            <a:r>
              <a:rPr lang="en-NZ" sz="1200" kern="1200" dirty="0" smtClean="0">
                <a:solidFill>
                  <a:schemeClr val="tx1"/>
                </a:solidFill>
                <a:effectLst/>
                <a:latin typeface="+mn-lt"/>
                <a:ea typeface="+mn-ea"/>
                <a:cs typeface="+mn-cs"/>
              </a:rPr>
              <a:t>Elements that have been suspended relate to the rules of the agreement. Do not affect the market access commitments.</a:t>
            </a:r>
          </a:p>
          <a:p>
            <a:pPr marL="628650" lvl="1" indent="-171450">
              <a:buFont typeface="Arial" panose="020B0604020202020204" pitchFamily="34" charset="0"/>
              <a:buChar char="•"/>
            </a:pPr>
            <a:r>
              <a:rPr lang="en-NZ" sz="1200" kern="1200" dirty="0" smtClean="0">
                <a:solidFill>
                  <a:schemeClr val="tx1"/>
                </a:solidFill>
                <a:effectLst/>
                <a:latin typeface="+mn-lt"/>
                <a:ea typeface="+mn-ea"/>
                <a:cs typeface="+mn-cs"/>
              </a:rPr>
              <a:t>Can be grouped into 2 parts:</a:t>
            </a:r>
            <a:r>
              <a:rPr lang="en-NZ" sz="1200" kern="1200" baseline="0" dirty="0" smtClean="0">
                <a:solidFill>
                  <a:schemeClr val="tx1"/>
                </a:solidFill>
                <a:effectLst/>
                <a:latin typeface="+mn-lt"/>
                <a:ea typeface="+mn-ea"/>
                <a:cs typeface="+mn-cs"/>
              </a:rPr>
              <a:t> </a:t>
            </a:r>
            <a:r>
              <a:rPr lang="en-NZ" sz="1200" kern="1200" dirty="0" smtClean="0">
                <a:solidFill>
                  <a:schemeClr val="tx1"/>
                </a:solidFill>
                <a:effectLst/>
                <a:latin typeface="+mn-lt"/>
                <a:ea typeface="+mn-ea"/>
                <a:cs typeface="+mn-cs"/>
              </a:rPr>
              <a:t> IP rights and ‘other issues’ (range of other areas</a:t>
            </a:r>
            <a:r>
              <a:rPr lang="en-NZ" sz="1200" kern="1200" baseline="0" dirty="0" smtClean="0">
                <a:solidFill>
                  <a:schemeClr val="tx1"/>
                </a:solidFill>
                <a:effectLst/>
                <a:latin typeface="+mn-lt"/>
                <a:ea typeface="+mn-ea"/>
                <a:cs typeface="+mn-cs"/>
              </a:rPr>
              <a:t> – ISDS mechanism, financial services etc.)</a:t>
            </a:r>
            <a:endParaRPr lang="en-NZ"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 </a:t>
            </a:r>
          </a:p>
          <a:p>
            <a:r>
              <a:rPr lang="en-NZ" sz="1200" u="sng" kern="1200" dirty="0" smtClean="0">
                <a:solidFill>
                  <a:schemeClr val="tx1"/>
                </a:solidFill>
                <a:effectLst/>
                <a:latin typeface="+mn-lt"/>
                <a:ea typeface="+mn-ea"/>
                <a:cs typeface="+mn-cs"/>
              </a:rPr>
              <a:t>Substance:</a:t>
            </a:r>
          </a:p>
          <a:p>
            <a:pPr marL="171450" indent="-171450">
              <a:buFont typeface="Arial" panose="020B0604020202020204" pitchFamily="34" charset="0"/>
              <a:buChar char="•"/>
            </a:pPr>
            <a:r>
              <a:rPr lang="en-NZ" sz="1200" kern="1200" dirty="0" smtClean="0">
                <a:solidFill>
                  <a:schemeClr val="tx1"/>
                </a:solidFill>
                <a:effectLst/>
                <a:latin typeface="+mn-lt"/>
                <a:ea typeface="+mn-ea"/>
                <a:cs typeface="+mn-cs"/>
              </a:rPr>
              <a:t>Important agreement because it keeps NZ in the “group of 11”</a:t>
            </a:r>
            <a:r>
              <a:rPr lang="en-NZ" sz="1200" kern="1200" baseline="0" dirty="0" smtClean="0">
                <a:solidFill>
                  <a:schemeClr val="tx1"/>
                </a:solidFill>
                <a:effectLst/>
                <a:latin typeface="+mn-lt"/>
                <a:ea typeface="+mn-ea"/>
                <a:cs typeface="+mn-cs"/>
              </a:rPr>
              <a:t>. </a:t>
            </a:r>
            <a:r>
              <a:rPr lang="en-NZ" sz="1200" kern="1200" dirty="0" smtClean="0">
                <a:solidFill>
                  <a:schemeClr val="tx1"/>
                </a:solidFill>
                <a:effectLst/>
                <a:latin typeface="+mn-lt"/>
                <a:ea typeface="+mn-ea"/>
                <a:cs typeface="+mn-cs"/>
              </a:rPr>
              <a:t>Plus the idea is also</a:t>
            </a:r>
            <a:r>
              <a:rPr lang="en-NZ" sz="1200" kern="1200" baseline="0" dirty="0" smtClean="0">
                <a:solidFill>
                  <a:schemeClr val="tx1"/>
                </a:solidFill>
                <a:effectLst/>
                <a:latin typeface="+mn-lt"/>
                <a:ea typeface="+mn-ea"/>
                <a:cs typeface="+mn-cs"/>
              </a:rPr>
              <a:t> </a:t>
            </a:r>
            <a:r>
              <a:rPr lang="en-NZ" sz="1200" kern="1200" dirty="0" smtClean="0">
                <a:solidFill>
                  <a:schemeClr val="tx1"/>
                </a:solidFill>
                <a:effectLst/>
                <a:latin typeface="+mn-lt"/>
                <a:ea typeface="+mn-ea"/>
                <a:cs typeface="+mn-cs"/>
              </a:rPr>
              <a:t>that CPTPP is not a static agreement, but that other countries will want to join – have already had indications of interest from a number of countries. </a:t>
            </a:r>
          </a:p>
          <a:p>
            <a:pPr marL="171450" indent="-171450">
              <a:buFont typeface="Arial" panose="020B0604020202020204" pitchFamily="34" charset="0"/>
              <a:buChar char="•"/>
            </a:pPr>
            <a:r>
              <a:rPr lang="en-NZ" sz="1200" kern="1200" dirty="0" smtClean="0">
                <a:solidFill>
                  <a:schemeClr val="tx1"/>
                </a:solidFill>
                <a:effectLst/>
                <a:latin typeface="+mn-lt"/>
                <a:ea typeface="+mn-ea"/>
                <a:cs typeface="+mn-cs"/>
              </a:rPr>
              <a:t>CPTPP gives us effectively 4 new trade agreements – countries where we didn’t have FTAs before:</a:t>
            </a:r>
            <a:r>
              <a:rPr lang="en-NZ" sz="1200" kern="1200" baseline="0" dirty="0" smtClean="0">
                <a:solidFill>
                  <a:schemeClr val="tx1"/>
                </a:solidFill>
                <a:effectLst/>
                <a:latin typeface="+mn-lt"/>
                <a:ea typeface="+mn-ea"/>
                <a:cs typeface="+mn-cs"/>
              </a:rPr>
              <a:t> </a:t>
            </a:r>
            <a:r>
              <a:rPr lang="en-NZ" sz="1200" kern="1200" dirty="0" smtClean="0">
                <a:solidFill>
                  <a:schemeClr val="tx1"/>
                </a:solidFill>
                <a:effectLst/>
                <a:latin typeface="+mn-lt"/>
                <a:ea typeface="+mn-ea"/>
                <a:cs typeface="+mn-cs"/>
              </a:rPr>
              <a:t>Peru, Mexico, Canada and Japan (highest value market for a range of products). It also gives us improvements on all existing FTAs with countries like Chile, Viet Nam, Singapore, Brunei, Australia and Malaysia.</a:t>
            </a:r>
          </a:p>
          <a:p>
            <a:pPr marL="171450" indent="-171450">
              <a:buFont typeface="Arial" panose="020B0604020202020204" pitchFamily="34" charset="0"/>
              <a:buChar char="•"/>
            </a:pPr>
            <a:r>
              <a:rPr lang="en-NZ" sz="1200" kern="1200" dirty="0" smtClean="0">
                <a:solidFill>
                  <a:schemeClr val="tx1"/>
                </a:solidFill>
                <a:effectLst/>
                <a:latin typeface="+mn-lt"/>
                <a:ea typeface="+mn-ea"/>
                <a:cs typeface="+mn-cs"/>
              </a:rPr>
              <a:t>It is different agreement to TPP – different composition for a start, the US is</a:t>
            </a:r>
            <a:r>
              <a:rPr lang="en-NZ" sz="1200" kern="1200" baseline="0" dirty="0" smtClean="0">
                <a:solidFill>
                  <a:schemeClr val="tx1"/>
                </a:solidFill>
                <a:effectLst/>
                <a:latin typeface="+mn-lt"/>
                <a:ea typeface="+mn-ea"/>
                <a:cs typeface="+mn-cs"/>
              </a:rPr>
              <a:t> not part of the</a:t>
            </a:r>
            <a:r>
              <a:rPr lang="en-NZ" sz="1200" kern="1200" dirty="0" smtClean="0">
                <a:solidFill>
                  <a:schemeClr val="tx1"/>
                </a:solidFill>
                <a:effectLst/>
                <a:latin typeface="+mn-lt"/>
                <a:ea typeface="+mn-ea"/>
                <a:cs typeface="+mn-cs"/>
              </a:rPr>
              <a:t> CPTPP</a:t>
            </a:r>
            <a:r>
              <a:rPr lang="en-NZ" sz="1200" kern="1200" baseline="0" dirty="0" smtClean="0">
                <a:solidFill>
                  <a:schemeClr val="tx1"/>
                </a:solidFill>
                <a:effectLst/>
                <a:latin typeface="+mn-lt"/>
                <a:ea typeface="+mn-ea"/>
                <a:cs typeface="+mn-cs"/>
              </a:rPr>
              <a:t>.</a:t>
            </a:r>
            <a:r>
              <a:rPr lang="en-NZ" sz="1200" kern="1200" dirty="0" smtClean="0">
                <a:solidFill>
                  <a:schemeClr val="tx1"/>
                </a:solidFill>
                <a:effectLst/>
                <a:latin typeface="+mn-lt"/>
                <a:ea typeface="+mn-ea"/>
                <a:cs typeface="+mn-cs"/>
              </a:rPr>
              <a:t> </a:t>
            </a:r>
          </a:p>
          <a:p>
            <a:pPr marL="628650" lvl="1" indent="-171450">
              <a:buFont typeface="Arial" panose="020B0604020202020204" pitchFamily="34" charset="0"/>
              <a:buChar char="•"/>
            </a:pPr>
            <a:r>
              <a:rPr lang="en-NZ" sz="1200" kern="1200" dirty="0" smtClean="0">
                <a:solidFill>
                  <a:schemeClr val="tx1"/>
                </a:solidFill>
                <a:effectLst/>
                <a:latin typeface="+mn-lt"/>
                <a:ea typeface="+mn-ea"/>
                <a:cs typeface="+mn-cs"/>
              </a:rPr>
              <a:t>Treaty of Waitangi</a:t>
            </a:r>
            <a:r>
              <a:rPr lang="en-NZ" sz="1200" kern="1200" baseline="0" dirty="0" smtClean="0">
                <a:solidFill>
                  <a:schemeClr val="tx1"/>
                </a:solidFill>
                <a:effectLst/>
                <a:latin typeface="+mn-lt"/>
                <a:ea typeface="+mn-ea"/>
                <a:cs typeface="+mn-cs"/>
              </a:rPr>
              <a:t> provision is retained</a:t>
            </a:r>
            <a:r>
              <a:rPr lang="en-NZ" sz="1200" kern="1200" dirty="0" smtClean="0">
                <a:solidFill>
                  <a:schemeClr val="tx1"/>
                </a:solidFill>
                <a:effectLst/>
                <a:latin typeface="+mn-lt"/>
                <a:ea typeface="+mn-ea"/>
                <a:cs typeface="+mn-cs"/>
              </a:rPr>
              <a:t>.</a:t>
            </a:r>
          </a:p>
          <a:p>
            <a:pPr marL="628650" lvl="1" indent="-171450">
              <a:buFont typeface="Arial" panose="020B0604020202020204" pitchFamily="34" charset="0"/>
              <a:buChar char="•"/>
            </a:pPr>
            <a:r>
              <a:rPr lang="en-NZ" sz="1200" kern="1200" dirty="0" err="1" smtClean="0">
                <a:solidFill>
                  <a:schemeClr val="tx1"/>
                </a:solidFill>
                <a:effectLst/>
                <a:latin typeface="+mn-lt"/>
                <a:ea typeface="+mn-ea"/>
                <a:cs typeface="+mn-cs"/>
              </a:rPr>
              <a:t>Pharmac</a:t>
            </a:r>
            <a:r>
              <a:rPr lang="en-NZ" sz="1200" kern="1200" dirty="0" smtClean="0">
                <a:solidFill>
                  <a:schemeClr val="tx1"/>
                </a:solidFill>
                <a:effectLst/>
                <a:latin typeface="+mn-lt"/>
                <a:ea typeface="+mn-ea"/>
                <a:cs typeface="+mn-cs"/>
              </a:rPr>
              <a:t> model is still protected.</a:t>
            </a:r>
          </a:p>
          <a:p>
            <a:pPr marL="628650" lvl="1" indent="-171450">
              <a:buFont typeface="Arial" panose="020B0604020202020204" pitchFamily="34" charset="0"/>
              <a:buChar char="•"/>
            </a:pPr>
            <a:r>
              <a:rPr lang="en-NZ" sz="1200" kern="1200" dirty="0" smtClean="0">
                <a:solidFill>
                  <a:schemeClr val="tx1"/>
                </a:solidFill>
                <a:effectLst/>
                <a:latin typeface="+mn-lt"/>
                <a:ea typeface="+mn-ea"/>
                <a:cs typeface="+mn-cs"/>
              </a:rPr>
              <a:t>Government’s right to regulate in the legitimate public interest</a:t>
            </a:r>
            <a:r>
              <a:rPr lang="en-NZ" sz="1200" kern="1200" baseline="0" dirty="0" smtClean="0">
                <a:solidFill>
                  <a:schemeClr val="tx1"/>
                </a:solidFill>
                <a:effectLst/>
                <a:latin typeface="+mn-lt"/>
                <a:ea typeface="+mn-ea"/>
                <a:cs typeface="+mn-cs"/>
              </a:rPr>
              <a:t> (</a:t>
            </a:r>
            <a:r>
              <a:rPr lang="en-NZ" sz="1200" kern="1200" dirty="0" smtClean="0">
                <a:solidFill>
                  <a:schemeClr val="tx1"/>
                </a:solidFill>
                <a:effectLst/>
                <a:latin typeface="+mn-lt"/>
                <a:ea typeface="+mn-ea"/>
                <a:cs typeface="+mn-cs"/>
              </a:rPr>
              <a:t>the environment, public health, education</a:t>
            </a:r>
            <a:r>
              <a:rPr lang="en-NZ" sz="1200" kern="1200" baseline="0" dirty="0" smtClean="0">
                <a:solidFill>
                  <a:schemeClr val="tx1"/>
                </a:solidFill>
                <a:effectLst/>
                <a:latin typeface="+mn-lt"/>
                <a:ea typeface="+mn-ea"/>
                <a:cs typeface="+mn-cs"/>
              </a:rPr>
              <a:t> etc.) is still protected.</a:t>
            </a:r>
          </a:p>
          <a:p>
            <a:pPr marL="171450" indent="-171450">
              <a:buFont typeface="Arial" panose="020B0604020202020204" pitchFamily="34" charset="0"/>
              <a:buChar char="•"/>
            </a:pPr>
            <a:r>
              <a:rPr lang="en-NZ" sz="1200" kern="1200" dirty="0" smtClean="0">
                <a:solidFill>
                  <a:schemeClr val="tx1"/>
                </a:solidFill>
                <a:effectLst/>
                <a:latin typeface="+mn-lt"/>
                <a:ea typeface="+mn-ea"/>
                <a:cs typeface="+mn-cs"/>
              </a:rPr>
              <a:t>Many of the more controversial provisions from the</a:t>
            </a:r>
            <a:r>
              <a:rPr lang="en-NZ" sz="1200" kern="1200" baseline="0" dirty="0" smtClean="0">
                <a:solidFill>
                  <a:schemeClr val="tx1"/>
                </a:solidFill>
                <a:effectLst/>
                <a:latin typeface="+mn-lt"/>
                <a:ea typeface="+mn-ea"/>
                <a:cs typeface="+mn-cs"/>
              </a:rPr>
              <a:t> </a:t>
            </a:r>
            <a:r>
              <a:rPr lang="en-NZ" sz="1200" kern="1200" dirty="0" smtClean="0">
                <a:solidFill>
                  <a:schemeClr val="tx1"/>
                </a:solidFill>
                <a:effectLst/>
                <a:latin typeface="+mn-lt"/>
                <a:ea typeface="+mn-ea"/>
                <a:cs typeface="+mn-cs"/>
              </a:rPr>
              <a:t>original TPP have been suspended:</a:t>
            </a:r>
          </a:p>
          <a:p>
            <a:pPr marL="628650" lvl="1" indent="-171450">
              <a:buFont typeface="Arial" panose="020B0604020202020204" pitchFamily="34" charset="0"/>
              <a:buChar char="•"/>
            </a:pPr>
            <a:r>
              <a:rPr lang="en-NZ" sz="1200" kern="1200" dirty="0" smtClean="0">
                <a:solidFill>
                  <a:schemeClr val="tx1"/>
                </a:solidFill>
                <a:effectLst/>
                <a:latin typeface="+mn-lt"/>
                <a:ea typeface="+mn-ea"/>
                <a:cs typeface="+mn-cs"/>
              </a:rPr>
              <a:t>Copyright term –</a:t>
            </a:r>
            <a:r>
              <a:rPr lang="en-NZ" sz="1200" kern="1200" baseline="0" dirty="0" smtClean="0">
                <a:solidFill>
                  <a:schemeClr val="tx1"/>
                </a:solidFill>
                <a:effectLst/>
                <a:latin typeface="+mn-lt"/>
                <a:ea typeface="+mn-ea"/>
                <a:cs typeface="+mn-cs"/>
              </a:rPr>
              <a:t> the provision which would have extended this to 70 years from 50 years </a:t>
            </a:r>
            <a:r>
              <a:rPr lang="en-NZ" sz="1200" kern="1200" dirty="0" smtClean="0">
                <a:solidFill>
                  <a:schemeClr val="tx1"/>
                </a:solidFill>
                <a:effectLst/>
                <a:latin typeface="+mn-lt"/>
                <a:ea typeface="+mn-ea"/>
                <a:cs typeface="+mn-cs"/>
              </a:rPr>
              <a:t>has been suspended.</a:t>
            </a:r>
            <a:r>
              <a:rPr lang="en-NZ" sz="1200" kern="1200" baseline="0" dirty="0" smtClean="0">
                <a:solidFill>
                  <a:schemeClr val="tx1"/>
                </a:solidFill>
                <a:effectLst/>
                <a:latin typeface="+mn-lt"/>
                <a:ea typeface="+mn-ea"/>
                <a:cs typeface="+mn-cs"/>
              </a:rPr>
              <a:t> W</a:t>
            </a:r>
            <a:r>
              <a:rPr lang="en-NZ" sz="1200" kern="1200" dirty="0" smtClean="0">
                <a:solidFill>
                  <a:schemeClr val="tx1"/>
                </a:solidFill>
                <a:effectLst/>
                <a:latin typeface="+mn-lt"/>
                <a:ea typeface="+mn-ea"/>
                <a:cs typeface="+mn-cs"/>
              </a:rPr>
              <a:t>e will be able to keep our system just as it is i.e. (</a:t>
            </a:r>
            <a:r>
              <a:rPr lang="en-NZ" sz="1200" kern="1200" dirty="0" err="1" smtClean="0">
                <a:solidFill>
                  <a:schemeClr val="tx1"/>
                </a:solidFill>
                <a:effectLst/>
                <a:latin typeface="+mn-lt"/>
                <a:ea typeface="+mn-ea"/>
                <a:cs typeface="+mn-cs"/>
              </a:rPr>
              <a:t>i</a:t>
            </a:r>
            <a:r>
              <a:rPr lang="en-NZ" sz="1200" kern="1200" dirty="0" smtClean="0">
                <a:solidFill>
                  <a:schemeClr val="tx1"/>
                </a:solidFill>
                <a:effectLst/>
                <a:latin typeface="+mn-lt"/>
                <a:ea typeface="+mn-ea"/>
                <a:cs typeface="+mn-cs"/>
              </a:rPr>
              <a:t>) lifetime of author + 50 years for written works; and (ii) publication date + 50 years for films and sound recordings.</a:t>
            </a:r>
          </a:p>
          <a:p>
            <a:pPr marL="628650" lvl="1" indent="-171450">
              <a:buFont typeface="Arial" panose="020B0604020202020204" pitchFamily="34" charset="0"/>
              <a:buChar char="•"/>
            </a:pPr>
            <a:r>
              <a:rPr lang="en-NZ" sz="1200" kern="1200" dirty="0" smtClean="0">
                <a:solidFill>
                  <a:schemeClr val="tx1"/>
                </a:solidFill>
                <a:effectLst/>
                <a:latin typeface="+mn-lt"/>
                <a:ea typeface="+mn-ea"/>
                <a:cs typeface="+mn-cs"/>
              </a:rPr>
              <a:t>Biologics</a:t>
            </a:r>
            <a:r>
              <a:rPr lang="en-NZ" sz="1200" kern="1200" baseline="0" dirty="0" smtClean="0">
                <a:solidFill>
                  <a:schemeClr val="tx1"/>
                </a:solidFill>
                <a:effectLst/>
                <a:latin typeface="+mn-lt"/>
                <a:ea typeface="+mn-ea"/>
                <a:cs typeface="+mn-cs"/>
              </a:rPr>
              <a:t>.</a:t>
            </a:r>
          </a:p>
          <a:p>
            <a:pPr marL="628650" lvl="1" indent="-171450">
              <a:buFont typeface="Arial" panose="020B0604020202020204" pitchFamily="34" charset="0"/>
              <a:buChar char="•"/>
            </a:pPr>
            <a:r>
              <a:rPr lang="en-NZ" sz="1200" kern="1200" dirty="0" err="1" smtClean="0">
                <a:solidFill>
                  <a:schemeClr val="tx1"/>
                </a:solidFill>
                <a:effectLst/>
                <a:latin typeface="+mn-lt"/>
                <a:ea typeface="+mn-ea"/>
                <a:cs typeface="+mn-cs"/>
              </a:rPr>
              <a:t>Pharmac</a:t>
            </a:r>
            <a:r>
              <a:rPr lang="en-NZ" sz="1200" kern="1200" dirty="0" smtClean="0">
                <a:solidFill>
                  <a:schemeClr val="tx1"/>
                </a:solidFill>
                <a:effectLst/>
                <a:latin typeface="+mn-lt"/>
                <a:ea typeface="+mn-ea"/>
                <a:cs typeface="+mn-cs"/>
              </a:rPr>
              <a:t> – would have been required to make some administrative changes resulting in a cost of NZ4.5m in the first year followed by annual costs of $2.2m.</a:t>
            </a:r>
            <a:r>
              <a:rPr lang="en-NZ" sz="1200" kern="1200" baseline="0" dirty="0" smtClean="0">
                <a:solidFill>
                  <a:schemeClr val="tx1"/>
                </a:solidFill>
                <a:effectLst/>
                <a:latin typeface="+mn-lt"/>
                <a:ea typeface="+mn-ea"/>
                <a:cs typeface="+mn-cs"/>
              </a:rPr>
              <a:t> T</a:t>
            </a:r>
            <a:r>
              <a:rPr lang="en-NZ" sz="1200" kern="1200" dirty="0" smtClean="0">
                <a:solidFill>
                  <a:schemeClr val="tx1"/>
                </a:solidFill>
                <a:effectLst/>
                <a:latin typeface="+mn-lt"/>
                <a:ea typeface="+mn-ea"/>
                <a:cs typeface="+mn-cs"/>
              </a:rPr>
              <a:t>hat part of the agreement has</a:t>
            </a:r>
            <a:r>
              <a:rPr lang="en-NZ" sz="1200" kern="1200" baseline="0" dirty="0" smtClean="0">
                <a:solidFill>
                  <a:schemeClr val="tx1"/>
                </a:solidFill>
                <a:effectLst/>
                <a:latin typeface="+mn-lt"/>
                <a:ea typeface="+mn-ea"/>
                <a:cs typeface="+mn-cs"/>
              </a:rPr>
              <a:t> also</a:t>
            </a:r>
            <a:r>
              <a:rPr lang="en-NZ" sz="1200" kern="1200" dirty="0" smtClean="0">
                <a:solidFill>
                  <a:schemeClr val="tx1"/>
                </a:solidFill>
                <a:effectLst/>
                <a:latin typeface="+mn-lt"/>
                <a:ea typeface="+mn-ea"/>
                <a:cs typeface="+mn-cs"/>
              </a:rPr>
              <a:t> been suspended.</a:t>
            </a:r>
          </a:p>
          <a:p>
            <a:pPr marL="171450" indent="-171450">
              <a:buFont typeface="Arial" panose="020B0604020202020204" pitchFamily="34" charset="0"/>
              <a:buChar char="•"/>
            </a:pPr>
            <a:r>
              <a:rPr lang="en-NZ" sz="1200" kern="1200" dirty="0" smtClean="0">
                <a:solidFill>
                  <a:schemeClr val="tx1"/>
                </a:solidFill>
                <a:effectLst/>
                <a:latin typeface="+mn-lt"/>
                <a:ea typeface="+mn-ea"/>
                <a:cs typeface="+mn-cs"/>
              </a:rPr>
              <a:t>Mitigation</a:t>
            </a:r>
            <a:r>
              <a:rPr lang="en-NZ" sz="1200" kern="1200" baseline="0" dirty="0" smtClean="0">
                <a:solidFill>
                  <a:schemeClr val="tx1"/>
                </a:solidFill>
                <a:effectLst/>
                <a:latin typeface="+mn-lt"/>
                <a:ea typeface="+mn-ea"/>
                <a:cs typeface="+mn-cs"/>
              </a:rPr>
              <a:t> of</a:t>
            </a:r>
            <a:r>
              <a:rPr lang="en-NZ" sz="1200" kern="1200" dirty="0" smtClean="0">
                <a:solidFill>
                  <a:schemeClr val="tx1"/>
                </a:solidFill>
                <a:effectLst/>
                <a:latin typeface="+mn-lt"/>
                <a:ea typeface="+mn-ea"/>
                <a:cs typeface="+mn-cs"/>
              </a:rPr>
              <a:t> the risk of ISDS. </a:t>
            </a:r>
          </a:p>
          <a:p>
            <a:pPr marL="628650" lvl="1" indent="-171450">
              <a:buFont typeface="Arial" panose="020B0604020202020204" pitchFamily="34" charset="0"/>
              <a:buChar char="•"/>
            </a:pPr>
            <a:r>
              <a:rPr lang="en-NZ" sz="1200" kern="1200" dirty="0" smtClean="0">
                <a:solidFill>
                  <a:schemeClr val="tx1"/>
                </a:solidFill>
                <a:effectLst/>
                <a:latin typeface="+mn-lt"/>
                <a:ea typeface="+mn-ea"/>
                <a:cs typeface="+mn-cs"/>
              </a:rPr>
              <a:t>When the new government took office, we were given clear instructions that NZ’s position on ISDS had changed. </a:t>
            </a:r>
          </a:p>
          <a:p>
            <a:pPr marL="628650" lvl="1" indent="-171450">
              <a:buFont typeface="Arial" panose="020B0604020202020204" pitchFamily="34" charset="0"/>
              <a:buChar char="•"/>
            </a:pPr>
            <a:r>
              <a:rPr lang="en-NZ" sz="1200" kern="1200" dirty="0" smtClean="0">
                <a:solidFill>
                  <a:schemeClr val="tx1"/>
                </a:solidFill>
                <a:effectLst/>
                <a:latin typeface="+mn-lt"/>
                <a:ea typeface="+mn-ea"/>
                <a:cs typeface="+mn-cs"/>
              </a:rPr>
              <a:t>We were unable to completely extract ourselves from the ISDS mechanism in CPTPP</a:t>
            </a:r>
            <a:r>
              <a:rPr lang="en-NZ" sz="1200" kern="1200" baseline="0" dirty="0" smtClean="0">
                <a:solidFill>
                  <a:schemeClr val="tx1"/>
                </a:solidFill>
                <a:effectLst/>
                <a:latin typeface="+mn-lt"/>
                <a:ea typeface="+mn-ea"/>
                <a:cs typeface="+mn-cs"/>
              </a:rPr>
              <a:t> </a:t>
            </a:r>
            <a:r>
              <a:rPr lang="en-NZ" sz="1200" kern="1200" dirty="0" smtClean="0">
                <a:solidFill>
                  <a:schemeClr val="tx1"/>
                </a:solidFill>
                <a:effectLst/>
                <a:latin typeface="+mn-lt"/>
                <a:ea typeface="+mn-ea"/>
                <a:cs typeface="+mn-cs"/>
              </a:rPr>
              <a:t>BUT we were able to get five CPTPP countries including</a:t>
            </a:r>
            <a:r>
              <a:rPr lang="en-NZ" sz="1200" kern="1200" baseline="0" dirty="0" smtClean="0">
                <a:solidFill>
                  <a:schemeClr val="tx1"/>
                </a:solidFill>
                <a:effectLst/>
                <a:latin typeface="+mn-lt"/>
                <a:ea typeface="+mn-ea"/>
                <a:cs typeface="+mn-cs"/>
              </a:rPr>
              <a:t> Australia to sign </a:t>
            </a:r>
            <a:r>
              <a:rPr lang="en-NZ" sz="1200" kern="1200" dirty="0" smtClean="0">
                <a:solidFill>
                  <a:schemeClr val="tx1"/>
                </a:solidFill>
                <a:effectLst/>
                <a:latin typeface="+mn-lt"/>
                <a:ea typeface="+mn-ea"/>
                <a:cs typeface="+mn-cs"/>
              </a:rPr>
              <a:t>a treaty</a:t>
            </a:r>
            <a:r>
              <a:rPr lang="en-NZ" sz="1200" kern="1200" baseline="0" dirty="0" smtClean="0">
                <a:solidFill>
                  <a:schemeClr val="tx1"/>
                </a:solidFill>
                <a:effectLst/>
                <a:latin typeface="+mn-lt"/>
                <a:ea typeface="+mn-ea"/>
                <a:cs typeface="+mn-cs"/>
              </a:rPr>
              <a:t>-status side letter </a:t>
            </a:r>
            <a:r>
              <a:rPr lang="en-NZ" sz="1200" kern="1200" dirty="0" smtClean="0">
                <a:solidFill>
                  <a:schemeClr val="tx1"/>
                </a:solidFill>
                <a:effectLst/>
                <a:latin typeface="+mn-lt"/>
                <a:ea typeface="+mn-ea"/>
                <a:cs typeface="+mn-cs"/>
              </a:rPr>
              <a:t>that would carve out ISDS between NZ and those countries. </a:t>
            </a:r>
          </a:p>
          <a:p>
            <a:pPr marL="1085850" lvl="2" indent="-171450">
              <a:buFont typeface="Arial" panose="020B0604020202020204" pitchFamily="34" charset="0"/>
              <a:buChar char="•"/>
            </a:pPr>
            <a:r>
              <a:rPr lang="en-NZ" sz="1200" kern="1200" dirty="0" smtClean="0">
                <a:solidFill>
                  <a:schemeClr val="tx1"/>
                </a:solidFill>
                <a:effectLst/>
                <a:latin typeface="+mn-lt"/>
                <a:ea typeface="+mn-ea"/>
                <a:cs typeface="+mn-cs"/>
              </a:rPr>
              <a:t>That is particularly significant because 80% of investment that comes from the TPP 11 comes out of Australia.</a:t>
            </a:r>
          </a:p>
          <a:p>
            <a:pPr marL="1085850" lvl="2" indent="-171450">
              <a:buFont typeface="Arial" panose="020B0604020202020204" pitchFamily="34" charset="0"/>
              <a:buChar char="•"/>
            </a:pPr>
            <a:r>
              <a:rPr lang="en-NZ" sz="1200" kern="1200" dirty="0" smtClean="0">
                <a:solidFill>
                  <a:schemeClr val="tx1"/>
                </a:solidFill>
                <a:effectLst/>
                <a:latin typeface="+mn-lt"/>
                <a:ea typeface="+mn-ea"/>
                <a:cs typeface="+mn-cs"/>
              </a:rPr>
              <a:t>The other countries that signed were Brunei, Malaysia,</a:t>
            </a:r>
            <a:r>
              <a:rPr lang="en-NZ" sz="1200" kern="1200" baseline="0" dirty="0" smtClean="0">
                <a:solidFill>
                  <a:schemeClr val="tx1"/>
                </a:solidFill>
                <a:effectLst/>
                <a:latin typeface="+mn-lt"/>
                <a:ea typeface="+mn-ea"/>
                <a:cs typeface="+mn-cs"/>
              </a:rPr>
              <a:t> Peru and Viet Nam.</a:t>
            </a:r>
            <a:endParaRPr lang="en-NZ"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NZ" sz="1200" kern="1200" dirty="0" smtClean="0">
                <a:solidFill>
                  <a:schemeClr val="tx1"/>
                </a:solidFill>
                <a:effectLst/>
                <a:latin typeface="+mn-lt"/>
                <a:ea typeface="+mn-ea"/>
                <a:cs typeface="+mn-cs"/>
              </a:rPr>
              <a:t>Narrowed the scope</a:t>
            </a:r>
            <a:r>
              <a:rPr lang="en-NZ" sz="1200" kern="1200" baseline="0" dirty="0" smtClean="0">
                <a:solidFill>
                  <a:schemeClr val="tx1"/>
                </a:solidFill>
                <a:effectLst/>
                <a:latin typeface="+mn-lt"/>
                <a:ea typeface="+mn-ea"/>
                <a:cs typeface="+mn-cs"/>
              </a:rPr>
              <a:t> (</a:t>
            </a:r>
            <a:r>
              <a:rPr lang="en-NZ" dirty="0" smtClean="0"/>
              <a:t>private companies who enter into an investment contract with the Government will not be able to use ISDS if there is a dispute about that contract).</a:t>
            </a:r>
          </a:p>
          <a:p>
            <a:pPr marL="628650" lvl="1" indent="-171450">
              <a:buFont typeface="Arial" panose="020B0604020202020204" pitchFamily="34" charset="0"/>
              <a:buChar char="•"/>
            </a:pPr>
            <a:r>
              <a:rPr lang="en-NZ" sz="1200" kern="1200" dirty="0" smtClean="0">
                <a:solidFill>
                  <a:schemeClr val="tx1"/>
                </a:solidFill>
                <a:effectLst/>
                <a:latin typeface="+mn-lt"/>
                <a:ea typeface="+mn-ea"/>
                <a:cs typeface="+mn-cs"/>
              </a:rPr>
              <a:t>Preserved all 11 safeguards</a:t>
            </a:r>
            <a:r>
              <a:rPr lang="en-NZ" sz="1200" kern="1200" baseline="0" dirty="0" smtClean="0">
                <a:solidFill>
                  <a:schemeClr val="tx1"/>
                </a:solidFill>
                <a:effectLst/>
                <a:latin typeface="+mn-lt"/>
                <a:ea typeface="+mn-ea"/>
                <a:cs typeface="+mn-cs"/>
              </a:rPr>
              <a:t> (listed on MFAT website). [https://tpp.mfat.govt.nz/assets/docs/TPP_factsheet_Investment.pdf]</a:t>
            </a:r>
          </a:p>
          <a:p>
            <a:pPr marL="171450" indent="-171450">
              <a:buFont typeface="Arial" panose="020B0604020202020204" pitchFamily="34" charset="0"/>
              <a:buChar char="•"/>
            </a:pPr>
            <a:r>
              <a:rPr lang="en-NZ" sz="1200" kern="1200" dirty="0" smtClean="0">
                <a:solidFill>
                  <a:schemeClr val="tx1"/>
                </a:solidFill>
                <a:effectLst/>
                <a:latin typeface="+mn-lt"/>
                <a:ea typeface="+mn-ea"/>
                <a:cs typeface="+mn-cs"/>
              </a:rPr>
              <a:t>Labour and Environment –</a:t>
            </a:r>
            <a:r>
              <a:rPr lang="en-NZ" sz="1200" kern="1200" baseline="0" dirty="0" smtClean="0">
                <a:solidFill>
                  <a:schemeClr val="tx1"/>
                </a:solidFill>
                <a:effectLst/>
                <a:latin typeface="+mn-lt"/>
                <a:ea typeface="+mn-ea"/>
                <a:cs typeface="+mn-cs"/>
              </a:rPr>
              <a:t> </a:t>
            </a:r>
            <a:r>
              <a:rPr lang="en-NZ" sz="1200" kern="1200" dirty="0" smtClean="0">
                <a:solidFill>
                  <a:schemeClr val="tx1"/>
                </a:solidFill>
                <a:effectLst/>
                <a:latin typeface="+mn-lt"/>
                <a:ea typeface="+mn-ea"/>
                <a:cs typeface="+mn-cs"/>
              </a:rPr>
              <a:t>we</a:t>
            </a:r>
            <a:r>
              <a:rPr lang="en-NZ" sz="1200" kern="1200" baseline="0" dirty="0" smtClean="0">
                <a:solidFill>
                  <a:schemeClr val="tx1"/>
                </a:solidFill>
                <a:effectLst/>
                <a:latin typeface="+mn-lt"/>
                <a:ea typeface="+mn-ea"/>
                <a:cs typeface="+mn-cs"/>
              </a:rPr>
              <a:t> wanted to </a:t>
            </a:r>
            <a:r>
              <a:rPr lang="en-NZ" sz="1200" kern="1200" dirty="0" smtClean="0">
                <a:solidFill>
                  <a:schemeClr val="tx1"/>
                </a:solidFill>
                <a:effectLst/>
                <a:latin typeface="+mn-lt"/>
                <a:ea typeface="+mn-ea"/>
                <a:cs typeface="+mn-cs"/>
              </a:rPr>
              <a:t>preserve the TPP enforceable set of rules around trade and labour, and trade and environment standards. </a:t>
            </a:r>
          </a:p>
          <a:p>
            <a:pPr marL="628650" lvl="1" indent="-171450">
              <a:buFont typeface="Arial" panose="020B0604020202020204" pitchFamily="34" charset="0"/>
              <a:buChar char="•"/>
            </a:pPr>
            <a:r>
              <a:rPr lang="en-NZ" sz="1200" kern="1200" dirty="0" smtClean="0">
                <a:solidFill>
                  <a:schemeClr val="tx1"/>
                </a:solidFill>
                <a:effectLst/>
                <a:latin typeface="+mn-lt"/>
                <a:ea typeface="+mn-ea"/>
                <a:cs typeface="+mn-cs"/>
              </a:rPr>
              <a:t>Previous similar</a:t>
            </a:r>
            <a:r>
              <a:rPr lang="en-NZ" sz="1200" kern="1200" baseline="0" dirty="0" smtClean="0">
                <a:solidFill>
                  <a:schemeClr val="tx1"/>
                </a:solidFill>
                <a:effectLst/>
                <a:latin typeface="+mn-lt"/>
                <a:ea typeface="+mn-ea"/>
                <a:cs typeface="+mn-cs"/>
              </a:rPr>
              <a:t> agreements have </a:t>
            </a:r>
            <a:r>
              <a:rPr lang="en-NZ" sz="1200" kern="1200" dirty="0" smtClean="0">
                <a:solidFill>
                  <a:schemeClr val="tx1"/>
                </a:solidFill>
                <a:effectLst/>
                <a:latin typeface="+mn-lt"/>
                <a:ea typeface="+mn-ea"/>
                <a:cs typeface="+mn-cs"/>
              </a:rPr>
              <a:t>not been enforceable –</a:t>
            </a:r>
            <a:r>
              <a:rPr lang="en-NZ" sz="1200" kern="1200" baseline="0" dirty="0" smtClean="0">
                <a:solidFill>
                  <a:schemeClr val="tx1"/>
                </a:solidFill>
                <a:effectLst/>
                <a:latin typeface="+mn-lt"/>
                <a:ea typeface="+mn-ea"/>
                <a:cs typeface="+mn-cs"/>
              </a:rPr>
              <a:t> </a:t>
            </a:r>
            <a:r>
              <a:rPr lang="en-NZ" sz="1200" kern="1200" dirty="0" smtClean="0">
                <a:solidFill>
                  <a:schemeClr val="tx1"/>
                </a:solidFill>
                <a:effectLst/>
                <a:latin typeface="+mn-lt"/>
                <a:ea typeface="+mn-ea"/>
                <a:cs typeface="+mn-cs"/>
              </a:rPr>
              <a:t>don’t have dispute settlement provisions,</a:t>
            </a:r>
            <a:r>
              <a:rPr lang="en-NZ" sz="1200" kern="1200" baseline="0" dirty="0" smtClean="0">
                <a:solidFill>
                  <a:schemeClr val="tx1"/>
                </a:solidFill>
                <a:effectLst/>
                <a:latin typeface="+mn-lt"/>
                <a:ea typeface="+mn-ea"/>
                <a:cs typeface="+mn-cs"/>
              </a:rPr>
              <a:t> </a:t>
            </a:r>
            <a:r>
              <a:rPr lang="en-NZ" sz="1200" kern="1200" dirty="0" smtClean="0">
                <a:solidFill>
                  <a:schemeClr val="tx1"/>
                </a:solidFill>
                <a:effectLst/>
                <a:latin typeface="+mn-lt"/>
                <a:ea typeface="+mn-ea"/>
                <a:cs typeface="+mn-cs"/>
              </a:rPr>
              <a:t>ability to impose trade sanctions, ability to impose fines etc. CPTPP is the first and only agreement we have that allows us to do this.</a:t>
            </a:r>
          </a:p>
          <a:p>
            <a:r>
              <a:rPr lang="en-NZ" sz="1200" kern="1200" dirty="0" smtClean="0">
                <a:solidFill>
                  <a:schemeClr val="tx1"/>
                </a:solidFill>
                <a:effectLst/>
                <a:latin typeface="+mn-lt"/>
                <a:ea typeface="+mn-ea"/>
                <a:cs typeface="+mn-cs"/>
              </a:rPr>
              <a:t> </a:t>
            </a:r>
          </a:p>
          <a:p>
            <a:r>
              <a:rPr lang="en-NZ" sz="1200" u="sng" kern="1200" dirty="0" smtClean="0">
                <a:solidFill>
                  <a:schemeClr val="tx1"/>
                </a:solidFill>
                <a:effectLst/>
                <a:latin typeface="+mn-lt"/>
                <a:ea typeface="+mn-ea"/>
                <a:cs typeface="+mn-cs"/>
              </a:rPr>
              <a:t>Market access benefits:</a:t>
            </a:r>
          </a:p>
          <a:p>
            <a:pPr marL="171450" indent="-171450">
              <a:buFont typeface="Arial" panose="020B0604020202020204" pitchFamily="34" charset="0"/>
              <a:buChar char="•"/>
            </a:pPr>
            <a:r>
              <a:rPr lang="en-NZ" sz="1200" kern="1200" dirty="0" smtClean="0">
                <a:solidFill>
                  <a:schemeClr val="tx1"/>
                </a:solidFill>
                <a:effectLst/>
                <a:latin typeface="+mn-lt"/>
                <a:ea typeface="+mn-ea"/>
                <a:cs typeface="+mn-cs"/>
              </a:rPr>
              <a:t>Day one of the agreement $92 million worth of tariffs will be saved by NZ exporters when they trade internationally based on current trade flows.</a:t>
            </a:r>
          </a:p>
          <a:p>
            <a:pPr marL="171450" indent="-171450">
              <a:buFont typeface="Arial" panose="020B0604020202020204" pitchFamily="34" charset="0"/>
              <a:buChar char="•"/>
            </a:pPr>
            <a:r>
              <a:rPr lang="en-NZ" sz="1200" kern="1200" dirty="0" smtClean="0">
                <a:solidFill>
                  <a:schemeClr val="tx1"/>
                </a:solidFill>
                <a:effectLst/>
                <a:latin typeface="+mn-lt"/>
                <a:ea typeface="+mn-ea"/>
                <a:cs typeface="+mn-cs"/>
              </a:rPr>
              <a:t>Based on current trade we expect to save $222 million annually when the CPTPP is fully implemented. </a:t>
            </a:r>
          </a:p>
          <a:p>
            <a:pPr marL="171450" indent="-171450">
              <a:buFont typeface="Arial" panose="020B0604020202020204" pitchFamily="34" charset="0"/>
              <a:buChar char="•"/>
            </a:pPr>
            <a:r>
              <a:rPr lang="en-NZ" sz="1200" kern="1200" dirty="0" smtClean="0">
                <a:solidFill>
                  <a:schemeClr val="tx1"/>
                </a:solidFill>
                <a:effectLst/>
                <a:latin typeface="+mn-lt"/>
                <a:ea typeface="+mn-ea"/>
                <a:cs typeface="+mn-cs"/>
              </a:rPr>
              <a:t>Kiwifruit:</a:t>
            </a:r>
            <a:r>
              <a:rPr lang="en-NZ" sz="1200" kern="1200" baseline="0" dirty="0" smtClean="0">
                <a:solidFill>
                  <a:schemeClr val="tx1"/>
                </a:solidFill>
                <a:effectLst/>
                <a:latin typeface="+mn-lt"/>
                <a:ea typeface="+mn-ea"/>
                <a:cs typeface="+mn-cs"/>
              </a:rPr>
              <a:t> </a:t>
            </a:r>
          </a:p>
          <a:p>
            <a:pPr marL="628650" lvl="1" indent="-171450">
              <a:buFont typeface="Arial" panose="020B0604020202020204" pitchFamily="34" charset="0"/>
              <a:buChar char="•"/>
            </a:pPr>
            <a:r>
              <a:rPr lang="en-NZ" sz="1200" kern="1200" dirty="0" smtClean="0">
                <a:solidFill>
                  <a:schemeClr val="tx1"/>
                </a:solidFill>
                <a:effectLst/>
                <a:latin typeface="+mn-lt"/>
                <a:ea typeface="+mn-ea"/>
                <a:cs typeface="+mn-cs"/>
              </a:rPr>
              <a:t>Tariff into Japan is 6.4%, Chile pays 0%. </a:t>
            </a:r>
            <a:r>
              <a:rPr lang="en-NZ" sz="1200" kern="1200" dirty="0" err="1" smtClean="0">
                <a:solidFill>
                  <a:schemeClr val="tx1"/>
                </a:solidFill>
                <a:effectLst/>
                <a:latin typeface="+mn-lt"/>
                <a:ea typeface="+mn-ea"/>
                <a:cs typeface="+mn-cs"/>
              </a:rPr>
              <a:t>Zespri</a:t>
            </a:r>
            <a:r>
              <a:rPr lang="en-NZ" sz="1200" kern="1200" dirty="0" smtClean="0">
                <a:solidFill>
                  <a:schemeClr val="tx1"/>
                </a:solidFill>
                <a:effectLst/>
                <a:latin typeface="+mn-lt"/>
                <a:ea typeface="+mn-ea"/>
                <a:cs typeface="+mn-cs"/>
              </a:rPr>
              <a:t> estimates that it will save</a:t>
            </a:r>
            <a:r>
              <a:rPr lang="en-NZ" sz="1200" kern="1200" baseline="0" dirty="0" smtClean="0">
                <a:solidFill>
                  <a:schemeClr val="tx1"/>
                </a:solidFill>
                <a:effectLst/>
                <a:latin typeface="+mn-lt"/>
                <a:ea typeface="+mn-ea"/>
                <a:cs typeface="+mn-cs"/>
              </a:rPr>
              <a:t> </a:t>
            </a:r>
            <a:r>
              <a:rPr lang="en-NZ" sz="1200" kern="1200" dirty="0" smtClean="0">
                <a:solidFill>
                  <a:schemeClr val="tx1"/>
                </a:solidFill>
                <a:effectLst/>
                <a:latin typeface="+mn-lt"/>
                <a:ea typeface="+mn-ea"/>
                <a:cs typeface="+mn-cs"/>
              </a:rPr>
              <a:t>$26 million a year in tariffs based on current trade alone. </a:t>
            </a:r>
          </a:p>
          <a:p>
            <a:pPr marL="171450" indent="-171450">
              <a:buFont typeface="Arial" panose="020B0604020202020204" pitchFamily="34" charset="0"/>
              <a:buChar char="•"/>
            </a:pPr>
            <a:r>
              <a:rPr lang="en-NZ" sz="1200" kern="1200" dirty="0" smtClean="0">
                <a:solidFill>
                  <a:schemeClr val="tx1"/>
                </a:solidFill>
                <a:effectLst/>
                <a:latin typeface="+mn-lt"/>
                <a:ea typeface="+mn-ea"/>
                <a:cs typeface="+mn-cs"/>
              </a:rPr>
              <a:t>Wine: </a:t>
            </a:r>
          </a:p>
          <a:p>
            <a:pPr marL="628650" lvl="1" indent="-171450">
              <a:buFont typeface="Arial" panose="020B0604020202020204" pitchFamily="34" charset="0"/>
              <a:buChar char="•"/>
            </a:pPr>
            <a:r>
              <a:rPr lang="en-NZ" sz="1200" kern="1200" dirty="0" smtClean="0">
                <a:solidFill>
                  <a:schemeClr val="tx1"/>
                </a:solidFill>
                <a:effectLst/>
                <a:latin typeface="+mn-lt"/>
                <a:ea typeface="+mn-ea"/>
                <a:cs typeface="+mn-cs"/>
              </a:rPr>
              <a:t>Tariff</a:t>
            </a:r>
            <a:r>
              <a:rPr lang="en-NZ" sz="1200" kern="1200" baseline="0" dirty="0" smtClean="0">
                <a:solidFill>
                  <a:schemeClr val="tx1"/>
                </a:solidFill>
                <a:effectLst/>
                <a:latin typeface="+mn-lt"/>
                <a:ea typeface="+mn-ea"/>
                <a:cs typeface="+mn-cs"/>
              </a:rPr>
              <a:t> into Japan is </a:t>
            </a:r>
            <a:r>
              <a:rPr lang="en-NZ" sz="1200" kern="1200" dirty="0" smtClean="0">
                <a:solidFill>
                  <a:schemeClr val="tx1"/>
                </a:solidFill>
                <a:effectLst/>
                <a:latin typeface="+mn-lt"/>
                <a:ea typeface="+mn-ea"/>
                <a:cs typeface="+mn-cs"/>
              </a:rPr>
              <a:t>currently 15%, Chileans (major competitor of ours) only pay 4.3%. </a:t>
            </a:r>
          </a:p>
          <a:p>
            <a:pPr marL="628650" lvl="1" indent="-171450">
              <a:buFont typeface="Arial" panose="020B0604020202020204" pitchFamily="34" charset="0"/>
              <a:buChar char="•"/>
            </a:pPr>
            <a:r>
              <a:rPr lang="en-NZ" sz="1200" kern="1200" dirty="0" smtClean="0">
                <a:solidFill>
                  <a:schemeClr val="tx1"/>
                </a:solidFill>
                <a:effectLst/>
                <a:latin typeface="+mn-lt"/>
                <a:ea typeface="+mn-ea"/>
                <a:cs typeface="+mn-cs"/>
              </a:rPr>
              <a:t>4</a:t>
            </a:r>
            <a:r>
              <a:rPr lang="en-NZ" sz="1200" kern="1200" baseline="30000" dirty="0" smtClean="0">
                <a:solidFill>
                  <a:schemeClr val="tx1"/>
                </a:solidFill>
                <a:effectLst/>
                <a:latin typeface="+mn-lt"/>
                <a:ea typeface="+mn-ea"/>
                <a:cs typeface="+mn-cs"/>
              </a:rPr>
              <a:t>th</a:t>
            </a:r>
            <a:r>
              <a:rPr lang="en-NZ" sz="1200" kern="1200" dirty="0" smtClean="0">
                <a:solidFill>
                  <a:schemeClr val="tx1"/>
                </a:solidFill>
                <a:effectLst/>
                <a:latin typeface="+mn-lt"/>
                <a:ea typeface="+mn-ea"/>
                <a:cs typeface="+mn-cs"/>
              </a:rPr>
              <a:t> most important market for NZ for wine internationally is Canada, tariff</a:t>
            </a:r>
            <a:r>
              <a:rPr lang="en-NZ" sz="1200" kern="1200" baseline="0" dirty="0" smtClean="0">
                <a:solidFill>
                  <a:schemeClr val="tx1"/>
                </a:solidFill>
                <a:effectLst/>
                <a:latin typeface="+mn-lt"/>
                <a:ea typeface="+mn-ea"/>
                <a:cs typeface="+mn-cs"/>
              </a:rPr>
              <a:t> free access into Canada under CPTPP.</a:t>
            </a:r>
            <a:endParaRPr lang="en-NZ"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NZ" sz="1200" kern="1200" dirty="0" smtClean="0">
                <a:solidFill>
                  <a:schemeClr val="tx1"/>
                </a:solidFill>
                <a:effectLst/>
                <a:latin typeface="+mn-lt"/>
                <a:ea typeface="+mn-ea"/>
                <a:cs typeface="+mn-cs"/>
              </a:rPr>
              <a:t>Beef:</a:t>
            </a:r>
          </a:p>
          <a:p>
            <a:pPr marL="628650" lvl="1" indent="-171450">
              <a:buFont typeface="Arial" panose="020B0604020202020204" pitchFamily="34" charset="0"/>
              <a:buChar char="•"/>
            </a:pPr>
            <a:r>
              <a:rPr lang="en-NZ" sz="1200" kern="1200" dirty="0" smtClean="0">
                <a:solidFill>
                  <a:schemeClr val="tx1"/>
                </a:solidFill>
                <a:effectLst/>
                <a:latin typeface="+mn-lt"/>
                <a:ea typeface="+mn-ea"/>
                <a:cs typeface="+mn-cs"/>
              </a:rPr>
              <a:t>The current tariff on beef into Japan is 38.5%.</a:t>
            </a:r>
            <a:r>
              <a:rPr lang="en-NZ" sz="1200" kern="1200" baseline="0" dirty="0" smtClean="0">
                <a:solidFill>
                  <a:schemeClr val="tx1"/>
                </a:solidFill>
                <a:effectLst/>
                <a:latin typeface="+mn-lt"/>
                <a:ea typeface="+mn-ea"/>
                <a:cs typeface="+mn-cs"/>
              </a:rPr>
              <a:t> </a:t>
            </a:r>
            <a:r>
              <a:rPr lang="en-NZ" sz="1200" kern="1200" dirty="0" smtClean="0">
                <a:solidFill>
                  <a:schemeClr val="tx1"/>
                </a:solidFill>
                <a:effectLst/>
                <a:latin typeface="+mn-lt"/>
                <a:ea typeface="+mn-ea"/>
                <a:cs typeface="+mn-cs"/>
              </a:rPr>
              <a:t>Australia has an agreement in place with Japan – has been in place for a year – they pay 27.5% tariff. </a:t>
            </a:r>
          </a:p>
          <a:p>
            <a:pPr marL="628650" lvl="1" indent="-171450">
              <a:buFont typeface="Arial" panose="020B0604020202020204" pitchFamily="34" charset="0"/>
              <a:buChar char="•"/>
            </a:pPr>
            <a:r>
              <a:rPr lang="en-NZ" sz="1200" kern="1200" dirty="0" smtClean="0">
                <a:solidFill>
                  <a:schemeClr val="tx1"/>
                </a:solidFill>
                <a:effectLst/>
                <a:latin typeface="+mn-lt"/>
                <a:ea typeface="+mn-ea"/>
                <a:cs typeface="+mn-cs"/>
              </a:rPr>
              <a:t>According to </a:t>
            </a:r>
            <a:r>
              <a:rPr lang="en-NZ" sz="1200" kern="1200" dirty="0" err="1" smtClean="0">
                <a:solidFill>
                  <a:schemeClr val="tx1"/>
                </a:solidFill>
                <a:effectLst/>
                <a:latin typeface="+mn-lt"/>
                <a:ea typeface="+mn-ea"/>
                <a:cs typeface="+mn-cs"/>
              </a:rPr>
              <a:t>Beef+Lamb</a:t>
            </a:r>
            <a:r>
              <a:rPr lang="en-NZ" sz="1200" kern="1200" dirty="0" smtClean="0">
                <a:solidFill>
                  <a:schemeClr val="tx1"/>
                </a:solidFill>
                <a:effectLst/>
                <a:latin typeface="+mn-lt"/>
                <a:ea typeface="+mn-ea"/>
                <a:cs typeface="+mn-cs"/>
              </a:rPr>
              <a:t> frozen beef exports have collapsed by 70% just in that year as a consequence of the preference that Australia enjoys over us into</a:t>
            </a:r>
            <a:r>
              <a:rPr lang="en-NZ" sz="1200" kern="1200" baseline="0" dirty="0" smtClean="0">
                <a:solidFill>
                  <a:schemeClr val="tx1"/>
                </a:solidFill>
                <a:effectLst/>
                <a:latin typeface="+mn-lt"/>
                <a:ea typeface="+mn-ea"/>
                <a:cs typeface="+mn-cs"/>
              </a:rPr>
              <a:t> </a:t>
            </a:r>
            <a:r>
              <a:rPr lang="en-NZ" sz="1200" kern="1200" dirty="0" smtClean="0">
                <a:solidFill>
                  <a:schemeClr val="tx1"/>
                </a:solidFill>
                <a:effectLst/>
                <a:latin typeface="+mn-lt"/>
                <a:ea typeface="+mn-ea"/>
                <a:cs typeface="+mn-cs"/>
              </a:rPr>
              <a:t>Japan. </a:t>
            </a:r>
          </a:p>
          <a:p>
            <a:pPr marL="628650" lvl="1" indent="-171450">
              <a:buFont typeface="Arial" panose="020B0604020202020204" pitchFamily="34" charset="0"/>
              <a:buChar char="•"/>
            </a:pPr>
            <a:r>
              <a:rPr lang="en-NZ" sz="1200" kern="1200" dirty="0" err="1" smtClean="0">
                <a:solidFill>
                  <a:schemeClr val="tx1"/>
                </a:solidFill>
                <a:effectLst/>
                <a:latin typeface="+mn-lt"/>
                <a:ea typeface="+mn-ea"/>
                <a:cs typeface="+mn-cs"/>
              </a:rPr>
              <a:t>Beef+Lamb</a:t>
            </a:r>
            <a:r>
              <a:rPr lang="en-NZ" sz="1200" kern="1200" dirty="0" smtClean="0">
                <a:solidFill>
                  <a:schemeClr val="tx1"/>
                </a:solidFill>
                <a:effectLst/>
                <a:latin typeface="+mn-lt"/>
                <a:ea typeface="+mn-ea"/>
                <a:cs typeface="+mn-cs"/>
              </a:rPr>
              <a:t> NZ have also advised that up to New Zealand 60,000 jobs depend on world openness to our beef and lamb products.</a:t>
            </a:r>
          </a:p>
          <a:p>
            <a:pPr marL="628650" lvl="1" indent="-171450">
              <a:buFont typeface="Arial" panose="020B0604020202020204" pitchFamily="34" charset="0"/>
              <a:buChar char="•"/>
            </a:pPr>
            <a:r>
              <a:rPr lang="en-NZ" sz="1200" kern="1200" dirty="0" smtClean="0">
                <a:solidFill>
                  <a:schemeClr val="tx1"/>
                </a:solidFill>
                <a:effectLst/>
                <a:latin typeface="+mn-lt"/>
                <a:ea typeface="+mn-ea"/>
                <a:cs typeface="+mn-cs"/>
              </a:rPr>
              <a:t>EU – another major beef exporter (28/27 countries) – have also concluded a FTA with Japan, so we expect that very quickly they will also have tariff preference over us. </a:t>
            </a:r>
          </a:p>
          <a:p>
            <a:pPr marL="628650" lvl="1" indent="-171450">
              <a:buFont typeface="Arial" panose="020B0604020202020204" pitchFamily="34" charset="0"/>
              <a:buChar char="•"/>
            </a:pPr>
            <a:r>
              <a:rPr lang="en-NZ" sz="1200" kern="1200" dirty="0" smtClean="0">
                <a:solidFill>
                  <a:schemeClr val="tx1"/>
                </a:solidFill>
                <a:effectLst/>
                <a:latin typeface="+mn-lt"/>
                <a:ea typeface="+mn-ea"/>
                <a:cs typeface="+mn-cs"/>
              </a:rPr>
              <a:t>CPTPP immediately levels the playing field – on Day 1 of the agreement coming into force we immediately have parity with Australia.</a:t>
            </a:r>
          </a:p>
          <a:p>
            <a:r>
              <a:rPr lang="en-NZ" sz="1200" kern="1200" dirty="0" smtClean="0">
                <a:solidFill>
                  <a:schemeClr val="tx1"/>
                </a:solidFill>
                <a:effectLst/>
                <a:latin typeface="+mn-lt"/>
                <a:ea typeface="+mn-ea"/>
                <a:cs typeface="+mn-cs"/>
              </a:rPr>
              <a:t> </a:t>
            </a:r>
          </a:p>
          <a:p>
            <a:r>
              <a:rPr lang="en-NZ" sz="1200" u="sng" kern="1200" dirty="0" smtClean="0">
                <a:solidFill>
                  <a:schemeClr val="tx1"/>
                </a:solidFill>
                <a:effectLst/>
                <a:latin typeface="+mn-lt"/>
                <a:ea typeface="+mn-ea"/>
                <a:cs typeface="+mn-cs"/>
              </a:rPr>
              <a:t>Next steps:</a:t>
            </a:r>
          </a:p>
          <a:p>
            <a:pPr marL="171450" indent="-171450">
              <a:buFont typeface="Arial" panose="020B0604020202020204" pitchFamily="34" charset="0"/>
              <a:buChar char="•"/>
            </a:pPr>
            <a:endParaRPr lang="en-NZ"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NZ" sz="1200" kern="1200" dirty="0" smtClean="0">
                <a:solidFill>
                  <a:schemeClr val="tx1"/>
                </a:solidFill>
                <a:effectLst/>
                <a:latin typeface="+mn-lt"/>
                <a:ea typeface="+mn-ea"/>
                <a:cs typeface="+mn-cs"/>
              </a:rPr>
              <a:t>In order for the agreement to come into force</a:t>
            </a:r>
            <a:r>
              <a:rPr lang="en-NZ" sz="1200" kern="1200" baseline="0" dirty="0" smtClean="0">
                <a:solidFill>
                  <a:schemeClr val="tx1"/>
                </a:solidFill>
                <a:effectLst/>
                <a:latin typeface="+mn-lt"/>
                <a:ea typeface="+mn-ea"/>
                <a:cs typeface="+mn-cs"/>
              </a:rPr>
              <a:t> </a:t>
            </a:r>
            <a:r>
              <a:rPr lang="en-NZ" sz="1200" kern="1200" dirty="0" smtClean="0">
                <a:solidFill>
                  <a:schemeClr val="tx1"/>
                </a:solidFill>
                <a:effectLst/>
                <a:latin typeface="+mn-lt"/>
                <a:ea typeface="+mn-ea"/>
                <a:cs typeface="+mn-cs"/>
              </a:rPr>
              <a:t>we need 50% of the original CPTPP signatories to ratify the agreement through their domestic parliamentary procedures, and then the agreement comes into force for those countries</a:t>
            </a:r>
            <a:r>
              <a:rPr lang="en-NZ" sz="1200" kern="1200" baseline="0" dirty="0" smtClean="0">
                <a:solidFill>
                  <a:schemeClr val="tx1"/>
                </a:solidFill>
                <a:effectLst/>
                <a:latin typeface="+mn-lt"/>
                <a:ea typeface="+mn-ea"/>
                <a:cs typeface="+mn-cs"/>
              </a:rPr>
              <a:t> that have ratified.</a:t>
            </a:r>
            <a:endParaRPr lang="en-NZ"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NZ" sz="1200" kern="1200" dirty="0" smtClean="0">
                <a:solidFill>
                  <a:schemeClr val="tx1"/>
                </a:solidFill>
                <a:effectLst/>
                <a:latin typeface="+mn-lt"/>
                <a:ea typeface="+mn-ea"/>
                <a:cs typeface="+mn-cs"/>
              </a:rPr>
              <a:t>Important change over the original TPP which</a:t>
            </a:r>
            <a:r>
              <a:rPr lang="en-NZ" sz="1200" kern="1200" baseline="0" dirty="0" smtClean="0">
                <a:solidFill>
                  <a:schemeClr val="tx1"/>
                </a:solidFill>
                <a:effectLst/>
                <a:latin typeface="+mn-lt"/>
                <a:ea typeface="+mn-ea"/>
                <a:cs typeface="+mn-cs"/>
              </a:rPr>
              <a:t> had</a:t>
            </a:r>
            <a:r>
              <a:rPr lang="en-NZ" sz="1200" kern="1200" dirty="0" smtClean="0">
                <a:solidFill>
                  <a:schemeClr val="tx1"/>
                </a:solidFill>
                <a:effectLst/>
                <a:latin typeface="+mn-lt"/>
                <a:ea typeface="+mn-ea"/>
                <a:cs typeface="+mn-cs"/>
              </a:rPr>
              <a:t> a GDP threshold</a:t>
            </a:r>
            <a:r>
              <a:rPr lang="en-NZ" sz="1200" kern="1200" baseline="0" dirty="0" smtClean="0">
                <a:solidFill>
                  <a:schemeClr val="tx1"/>
                </a:solidFill>
                <a:effectLst/>
                <a:latin typeface="+mn-lt"/>
                <a:ea typeface="+mn-ea"/>
                <a:cs typeface="+mn-cs"/>
              </a:rPr>
              <a:t>. </a:t>
            </a:r>
          </a:p>
          <a:p>
            <a:pPr marL="171450" lvl="0" indent="-171450">
              <a:buFont typeface="Arial" panose="020B0604020202020204" pitchFamily="34" charset="0"/>
              <a:buChar char="•"/>
            </a:pPr>
            <a:r>
              <a:rPr lang="en-NZ" sz="1200" kern="1200" dirty="0" smtClean="0">
                <a:solidFill>
                  <a:schemeClr val="tx1"/>
                </a:solidFill>
                <a:effectLst/>
                <a:latin typeface="+mn-lt"/>
                <a:ea typeface="+mn-ea"/>
                <a:cs typeface="+mn-cs"/>
              </a:rPr>
              <a:t>The</a:t>
            </a:r>
            <a:r>
              <a:rPr lang="en-NZ" sz="1200" kern="1200" baseline="0" dirty="0" smtClean="0">
                <a:solidFill>
                  <a:schemeClr val="tx1"/>
                </a:solidFill>
                <a:effectLst/>
                <a:latin typeface="+mn-lt"/>
                <a:ea typeface="+mn-ea"/>
                <a:cs typeface="+mn-cs"/>
              </a:rPr>
              <a:t> </a:t>
            </a:r>
            <a:r>
              <a:rPr lang="en-NZ" sz="1200" kern="1200" dirty="0" smtClean="0">
                <a:solidFill>
                  <a:schemeClr val="tx1"/>
                </a:solidFill>
                <a:effectLst/>
                <a:latin typeface="+mn-lt"/>
                <a:ea typeface="+mn-ea"/>
                <a:cs typeface="+mn-cs"/>
              </a:rPr>
              <a:t>NZ consultation process is ongoing. We will report to Ministers what we heard from you today.</a:t>
            </a:r>
          </a:p>
          <a:p>
            <a:pPr marL="171450" lvl="0" indent="-171450">
              <a:buFont typeface="Arial" panose="020B0604020202020204" pitchFamily="34" charset="0"/>
              <a:buChar char="•"/>
            </a:pPr>
            <a:r>
              <a:rPr lang="en-NZ" sz="1200" kern="1200" dirty="0" smtClean="0">
                <a:solidFill>
                  <a:schemeClr val="tx1"/>
                </a:solidFill>
                <a:effectLst/>
                <a:latin typeface="+mn-lt"/>
                <a:ea typeface="+mn-ea"/>
                <a:cs typeface="+mn-cs"/>
              </a:rPr>
              <a:t>Parliament has two opportunities to consider the CPTPP:</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200" kern="1200" dirty="0" smtClean="0">
                <a:solidFill>
                  <a:schemeClr val="tx1"/>
                </a:solidFill>
                <a:effectLst/>
                <a:latin typeface="+mn-lt"/>
                <a:ea typeface="+mn-ea"/>
                <a:cs typeface="+mn-cs"/>
              </a:rPr>
              <a:t>There is a proper treaty examination in accordance with Parliamentary Standing Orders, and a Select Committee that then reviews the agreement.</a:t>
            </a:r>
            <a:r>
              <a:rPr lang="en-NZ" sz="1200" kern="1200" baseline="0" dirty="0" smtClean="0">
                <a:solidFill>
                  <a:schemeClr val="tx1"/>
                </a:solidFill>
                <a:effectLst/>
                <a:latin typeface="+mn-lt"/>
                <a:ea typeface="+mn-ea"/>
                <a:cs typeface="+mn-cs"/>
              </a:rPr>
              <a:t> This process has been under way since mid-March 2018, and included a public submissions process conducted through the </a:t>
            </a:r>
            <a:r>
              <a:rPr lang="en-NZ" sz="1200" kern="1200" dirty="0" smtClean="0">
                <a:solidFill>
                  <a:schemeClr val="tx1"/>
                </a:solidFill>
                <a:effectLst/>
                <a:latin typeface="+mn-lt"/>
                <a:ea typeface="+mn-ea"/>
                <a:cs typeface="+mn-cs"/>
              </a:rPr>
              <a:t>Foreign Affairs,</a:t>
            </a:r>
            <a:r>
              <a:rPr lang="en-NZ" sz="1200" kern="1200" baseline="0" dirty="0" smtClean="0">
                <a:solidFill>
                  <a:schemeClr val="tx1"/>
                </a:solidFill>
                <a:effectLst/>
                <a:latin typeface="+mn-lt"/>
                <a:ea typeface="+mn-ea"/>
                <a:cs typeface="+mn-cs"/>
              </a:rPr>
              <a:t> Defence and Trade Committee (FADTC) of parliament. [https://www.parliament.nz/en/pb/sc/scl/foreign-affairs-defence-and-trade/]</a:t>
            </a:r>
            <a:endParaRPr lang="en-NZ" sz="1200" kern="1200" dirty="0" smtClean="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200" kern="1200" dirty="0" smtClean="0">
                <a:solidFill>
                  <a:schemeClr val="tx1"/>
                </a:solidFill>
                <a:effectLst/>
                <a:latin typeface="+mn-lt"/>
                <a:ea typeface="+mn-ea"/>
                <a:cs typeface="+mn-cs"/>
              </a:rPr>
              <a:t>Parliament has another opportunity when the</a:t>
            </a:r>
            <a:r>
              <a:rPr lang="en-NZ" sz="1200" kern="1200" baseline="0" dirty="0" smtClean="0">
                <a:solidFill>
                  <a:schemeClr val="tx1"/>
                </a:solidFill>
                <a:effectLst/>
                <a:latin typeface="+mn-lt"/>
                <a:ea typeface="+mn-ea"/>
                <a:cs typeface="+mn-cs"/>
              </a:rPr>
              <a:t> </a:t>
            </a:r>
            <a:r>
              <a:rPr lang="en-NZ" sz="1200" kern="1200" dirty="0" smtClean="0">
                <a:solidFill>
                  <a:schemeClr val="tx1"/>
                </a:solidFill>
                <a:effectLst/>
                <a:latin typeface="+mn-lt"/>
                <a:ea typeface="+mn-ea"/>
                <a:cs typeface="+mn-cs"/>
              </a:rPr>
              <a:t>legislation to bring the agreement into force is put to Parliament for debate.</a:t>
            </a:r>
          </a:p>
        </p:txBody>
      </p:sp>
      <p:sp>
        <p:nvSpPr>
          <p:cNvPr id="4" name="Slide Number Placeholder 3"/>
          <p:cNvSpPr>
            <a:spLocks noGrp="1"/>
          </p:cNvSpPr>
          <p:nvPr>
            <p:ph type="sldNum" sz="quarter" idx="10"/>
          </p:nvPr>
        </p:nvSpPr>
        <p:spPr/>
        <p:txBody>
          <a:bodyPr/>
          <a:lstStyle/>
          <a:p>
            <a:fld id="{B8B25352-8636-461D-9592-A91E4C0FF350}" type="slidenum">
              <a:rPr lang="en-NZ" smtClean="0"/>
              <a:pPr/>
              <a:t>13</a:t>
            </a:fld>
            <a:endParaRPr lang="en-NZ" dirty="0"/>
          </a:p>
        </p:txBody>
      </p:sp>
    </p:spTree>
    <p:extLst>
      <p:ext uri="{BB962C8B-B14F-4D97-AF65-F5344CB8AC3E}">
        <p14:creationId xmlns:p14="http://schemas.microsoft.com/office/powerpoint/2010/main" val="3678134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dirty="0" err="1" smtClean="0"/>
              <a:t>Tēnā</a:t>
            </a:r>
            <a:r>
              <a:rPr lang="en-NZ" dirty="0" smtClean="0"/>
              <a:t> </a:t>
            </a:r>
            <a:r>
              <a:rPr lang="en-NZ" dirty="0" err="1" smtClean="0"/>
              <a:t>koutou</a:t>
            </a:r>
            <a:r>
              <a:rPr lang="en-NZ" dirty="0" smtClean="0"/>
              <a:t> katoa</a:t>
            </a:r>
            <a:endParaRPr lang="en-NZ" dirty="0"/>
          </a:p>
        </p:txBody>
      </p:sp>
      <p:sp>
        <p:nvSpPr>
          <p:cNvPr id="4" name="Slide Number Placeholder 3"/>
          <p:cNvSpPr>
            <a:spLocks noGrp="1"/>
          </p:cNvSpPr>
          <p:nvPr>
            <p:ph type="sldNum" sz="quarter" idx="10"/>
          </p:nvPr>
        </p:nvSpPr>
        <p:spPr/>
        <p:txBody>
          <a:bodyPr/>
          <a:lstStyle/>
          <a:p>
            <a:pPr>
              <a:defRPr/>
            </a:pPr>
            <a:fld id="{26FD9100-D6C6-4852-AE11-CC2B38EE40CD}" type="slidenum">
              <a:rPr lang="en-US" smtClean="0"/>
              <a:pPr>
                <a:defRPr/>
              </a:pPr>
              <a:t>14</a:t>
            </a:fld>
            <a:endParaRPr lang="en-US"/>
          </a:p>
        </p:txBody>
      </p:sp>
    </p:spTree>
    <p:extLst>
      <p:ext uri="{BB962C8B-B14F-4D97-AF65-F5344CB8AC3E}">
        <p14:creationId xmlns:p14="http://schemas.microsoft.com/office/powerpoint/2010/main" val="942091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NZ" dirty="0" smtClean="0"/>
              <a:t>So why do we and our trading partners do trade</a:t>
            </a:r>
            <a:r>
              <a:rPr lang="en-NZ" baseline="0" dirty="0" smtClean="0"/>
              <a:t> agreements?</a:t>
            </a:r>
          </a:p>
          <a:p>
            <a:endParaRPr lang="en-NZ" baseline="0" dirty="0" smtClean="0"/>
          </a:p>
          <a:p>
            <a:r>
              <a:rPr lang="en-NZ" dirty="0" smtClean="0"/>
              <a:t>We do trade agreements because we believe increased trade through trade agreements is good for the New Zealand economy and its good for the global economy.</a:t>
            </a:r>
          </a:p>
          <a:p>
            <a:endParaRPr lang="en-NZ" dirty="0" smtClean="0"/>
          </a:p>
          <a:p>
            <a:r>
              <a:rPr lang="en-NZ" dirty="0" smtClean="0"/>
              <a:t>When we and our trading partners open our markets and expose our businesses to increased competition two things happen:</a:t>
            </a:r>
          </a:p>
          <a:p>
            <a:pPr marL="171450" indent="-171450">
              <a:buFont typeface="Arial" panose="020B0604020202020204" pitchFamily="34" charset="0"/>
              <a:buChar char="•"/>
            </a:pPr>
            <a:r>
              <a:rPr lang="en-NZ" dirty="0" smtClean="0"/>
              <a:t>We see a more efficient allocation of resources</a:t>
            </a:r>
          </a:p>
          <a:p>
            <a:pPr marL="171450" indent="-171450">
              <a:buFont typeface="Arial" panose="020B0604020202020204" pitchFamily="34" charset="0"/>
              <a:buChar char="•"/>
            </a:pPr>
            <a:r>
              <a:rPr lang="en-NZ" dirty="0" smtClean="0"/>
              <a:t>And we become more resilient to economic shocks</a:t>
            </a:r>
          </a:p>
          <a:p>
            <a:pPr marL="171450" indent="-171450">
              <a:buFont typeface="Arial" panose="020B0604020202020204" pitchFamily="34" charset="0"/>
              <a:buChar char="•"/>
            </a:pPr>
            <a:endParaRPr lang="en-NZ" dirty="0" smtClean="0"/>
          </a:p>
          <a:p>
            <a:pPr marL="0" indent="0">
              <a:buFont typeface="Arial" panose="020B0604020202020204" pitchFamily="34" charset="0"/>
              <a:buNone/>
            </a:pPr>
            <a:r>
              <a:rPr lang="en-NZ" dirty="0" smtClean="0"/>
              <a:t>If you complement that with sound government policies in other areas the result is sustainable and inclusive economic growth.  That’s something our Minister is absolutely committed to.</a:t>
            </a:r>
          </a:p>
          <a:p>
            <a:endParaRPr lang="mi-NZ" dirty="0" smtClean="0"/>
          </a:p>
          <a:p>
            <a:r>
              <a:rPr lang="mi-NZ" sz="1200" kern="1200" dirty="0" smtClean="0">
                <a:solidFill>
                  <a:schemeClr val="tx1"/>
                </a:solidFill>
                <a:effectLst/>
                <a:latin typeface="+mn-lt"/>
                <a:ea typeface="+mn-ea"/>
                <a:cs typeface="+mn-cs"/>
              </a:rPr>
              <a:t>W</a:t>
            </a:r>
            <a:r>
              <a:rPr lang="en-NZ" sz="1200" kern="1200" dirty="0" smtClean="0">
                <a:solidFill>
                  <a:schemeClr val="tx1"/>
                </a:solidFill>
                <a:effectLst/>
                <a:latin typeface="+mn-lt"/>
                <a:ea typeface="+mn-ea"/>
                <a:cs typeface="+mn-cs"/>
              </a:rPr>
              <a:t>e are a small distant economy, small population base. </a:t>
            </a:r>
            <a:r>
              <a:rPr lang="en-NZ" sz="1200" kern="1200" baseline="0" dirty="0" smtClean="0">
                <a:solidFill>
                  <a:schemeClr val="tx1"/>
                </a:solidFill>
                <a:effectLst/>
                <a:latin typeface="+mn-lt"/>
                <a:ea typeface="+mn-ea"/>
                <a:cs typeface="+mn-cs"/>
              </a:rPr>
              <a:t>Trade agreements help us level the playing field with our competitors.</a:t>
            </a:r>
          </a:p>
          <a:p>
            <a:pPr marL="1714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200" kern="1200" dirty="0" smtClean="0">
                <a:solidFill>
                  <a:schemeClr val="tx1"/>
                </a:solidFill>
                <a:effectLst/>
                <a:latin typeface="+mn-lt"/>
                <a:ea typeface="+mn-ea"/>
                <a:cs typeface="+mn-cs"/>
              </a:rPr>
              <a:t>Example: EU – we pay 22% tariff on frozen fish. Our main competitors pay 0%. Not a sustainable situation for New Zealand to be in – need to correct that. </a:t>
            </a:r>
          </a:p>
        </p:txBody>
      </p:sp>
      <p:sp>
        <p:nvSpPr>
          <p:cNvPr id="4" name="Slide Number Placeholder 3"/>
          <p:cNvSpPr>
            <a:spLocks noGrp="1"/>
          </p:cNvSpPr>
          <p:nvPr>
            <p:ph type="sldNum" sz="quarter" idx="10"/>
          </p:nvPr>
        </p:nvSpPr>
        <p:spPr/>
        <p:txBody>
          <a:bodyPr/>
          <a:lstStyle/>
          <a:p>
            <a:pPr>
              <a:defRPr/>
            </a:pPr>
            <a:fld id="{26FD9100-D6C6-4852-AE11-CC2B38EE40CD}" type="slidenum">
              <a:rPr lang="en-US" smtClean="0"/>
              <a:pPr>
                <a:defRPr/>
              </a:pPr>
              <a:t>2</a:t>
            </a:fld>
            <a:endParaRPr lang="en-US"/>
          </a:p>
        </p:txBody>
      </p:sp>
    </p:spTree>
    <p:extLst>
      <p:ext uri="{BB962C8B-B14F-4D97-AF65-F5344CB8AC3E}">
        <p14:creationId xmlns:p14="http://schemas.microsoft.com/office/powerpoint/2010/main" val="30786561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sz="1200" b="1" kern="1200" dirty="0" smtClean="0">
                <a:solidFill>
                  <a:schemeClr val="tx1"/>
                </a:solidFill>
                <a:effectLst/>
                <a:latin typeface="+mn-lt"/>
                <a:ea typeface="+mn-ea"/>
                <a:cs typeface="+mn-cs"/>
              </a:rPr>
              <a:t> </a:t>
            </a:r>
            <a:endParaRPr lang="en-NZ" sz="1200" kern="1200" dirty="0" smtClean="0">
              <a:solidFill>
                <a:schemeClr val="tx1"/>
              </a:solidFill>
              <a:effectLst/>
              <a:latin typeface="+mn-lt"/>
              <a:ea typeface="+mn-ea"/>
              <a:cs typeface="+mn-cs"/>
            </a:endParaRPr>
          </a:p>
          <a:p>
            <a:pPr lvl="0"/>
            <a:r>
              <a:rPr lang="en-NZ" sz="1200" kern="1200" dirty="0" smtClean="0">
                <a:solidFill>
                  <a:schemeClr val="tx1"/>
                </a:solidFill>
                <a:effectLst/>
                <a:latin typeface="+mn-lt"/>
                <a:ea typeface="+mn-ea"/>
                <a:cs typeface="+mn-cs"/>
              </a:rPr>
              <a:t>In a moment, I will tell you where you can go for more information on New Zealand’s trade agreements and then John will talk about the CPTPP.</a:t>
            </a:r>
          </a:p>
          <a:p>
            <a:pPr lvl="0"/>
            <a:endParaRPr lang="en-NZ" sz="1050" kern="1200" dirty="0" smtClean="0">
              <a:solidFill>
                <a:schemeClr val="tx1"/>
              </a:solidFill>
              <a:effectLst/>
              <a:latin typeface="+mn-lt"/>
              <a:ea typeface="+mn-ea"/>
              <a:cs typeface="+mn-cs"/>
            </a:endParaRPr>
          </a:p>
          <a:p>
            <a:pPr lvl="0"/>
            <a:r>
              <a:rPr lang="en-NZ" sz="1200" kern="1200" dirty="0" smtClean="0">
                <a:solidFill>
                  <a:schemeClr val="tx1"/>
                </a:solidFill>
                <a:effectLst/>
                <a:latin typeface="+mn-lt"/>
                <a:ea typeface="+mn-ea"/>
                <a:cs typeface="+mn-cs"/>
              </a:rPr>
              <a:t>Before that I’ll talk a little about the </a:t>
            </a:r>
            <a:r>
              <a:rPr lang="en-NZ" sz="1200" u="sng" kern="1200" dirty="0" smtClean="0">
                <a:solidFill>
                  <a:schemeClr val="tx1"/>
                </a:solidFill>
                <a:effectLst/>
                <a:latin typeface="+mn-lt"/>
                <a:ea typeface="+mn-ea"/>
                <a:cs typeface="+mn-cs"/>
              </a:rPr>
              <a:t>other</a:t>
            </a:r>
            <a:r>
              <a:rPr lang="en-NZ" sz="1200" kern="1200" dirty="0" smtClean="0">
                <a:solidFill>
                  <a:schemeClr val="tx1"/>
                </a:solidFill>
                <a:effectLst/>
                <a:latin typeface="+mn-lt"/>
                <a:ea typeface="+mn-ea"/>
                <a:cs typeface="+mn-cs"/>
              </a:rPr>
              <a:t> trade agreements that we’re currently involved in.</a:t>
            </a:r>
          </a:p>
          <a:p>
            <a:pPr lvl="0"/>
            <a:endParaRPr lang="en-NZ" sz="1050" kern="1200" dirty="0" smtClean="0">
              <a:solidFill>
                <a:schemeClr val="tx1"/>
              </a:solidFill>
              <a:effectLst/>
              <a:latin typeface="+mn-lt"/>
              <a:ea typeface="+mn-ea"/>
              <a:cs typeface="+mn-cs"/>
            </a:endParaRPr>
          </a:p>
          <a:p>
            <a:pPr lvl="0"/>
            <a:r>
              <a:rPr lang="en-NZ" sz="1200" kern="1200" dirty="0" smtClean="0">
                <a:solidFill>
                  <a:schemeClr val="tx1"/>
                </a:solidFill>
                <a:effectLst/>
                <a:latin typeface="+mn-lt"/>
                <a:ea typeface="+mn-ea"/>
                <a:cs typeface="+mn-cs"/>
              </a:rPr>
              <a:t>Firstly, trade agreements other than the CPTPP… </a:t>
            </a:r>
          </a:p>
          <a:p>
            <a:pPr lvl="0"/>
            <a:endParaRPr lang="en-NZ" sz="1050" kern="1200" dirty="0" smtClean="0">
              <a:solidFill>
                <a:schemeClr val="tx1"/>
              </a:solidFill>
              <a:effectLst/>
              <a:latin typeface="+mn-lt"/>
              <a:ea typeface="+mn-ea"/>
              <a:cs typeface="+mn-cs"/>
            </a:endParaRPr>
          </a:p>
          <a:p>
            <a:pPr lvl="0"/>
            <a:r>
              <a:rPr lang="en-NZ" sz="1200" kern="1200" dirty="0" smtClean="0">
                <a:solidFill>
                  <a:schemeClr val="tx1"/>
                </a:solidFill>
                <a:effectLst/>
                <a:latin typeface="+mn-lt"/>
                <a:ea typeface="+mn-ea"/>
                <a:cs typeface="+mn-cs"/>
              </a:rPr>
              <a:t>Even though there is a lot of interest in CPTPP, if you’re interested in CPTPP you should probably also be interested in other trade agreements because they cover some similar issues.  </a:t>
            </a:r>
          </a:p>
          <a:p>
            <a:pPr lvl="0"/>
            <a:endParaRPr lang="en-NZ" sz="1050" kern="1200" dirty="0" smtClean="0">
              <a:solidFill>
                <a:schemeClr val="tx1"/>
              </a:solidFill>
              <a:effectLst/>
              <a:latin typeface="+mn-lt"/>
              <a:ea typeface="+mn-ea"/>
              <a:cs typeface="+mn-cs"/>
            </a:endParaRPr>
          </a:p>
          <a:p>
            <a:pPr lvl="0"/>
            <a:r>
              <a:rPr lang="en-NZ" sz="1200" kern="1200" dirty="0" smtClean="0">
                <a:solidFill>
                  <a:schemeClr val="tx1"/>
                </a:solidFill>
                <a:effectLst/>
                <a:latin typeface="+mn-lt"/>
                <a:ea typeface="+mn-ea"/>
                <a:cs typeface="+mn-cs"/>
              </a:rPr>
              <a:t>In terms of the trade agreements New Zealand has in force:</a:t>
            </a:r>
            <a:endParaRPr lang="en-NZ" sz="105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NZ" sz="1200" kern="1200" dirty="0" smtClean="0">
                <a:solidFill>
                  <a:schemeClr val="tx1"/>
                </a:solidFill>
                <a:effectLst/>
                <a:latin typeface="+mn-lt"/>
                <a:ea typeface="+mn-ea"/>
                <a:cs typeface="+mn-cs"/>
              </a:rPr>
              <a:t>One massive trade agreement with around 160 economies - WTO</a:t>
            </a:r>
            <a:endParaRPr lang="en-NZ" sz="105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NZ" sz="1200" kern="1200" dirty="0" smtClean="0">
                <a:solidFill>
                  <a:schemeClr val="tx1"/>
                </a:solidFill>
                <a:effectLst/>
                <a:latin typeface="+mn-lt"/>
                <a:ea typeface="+mn-ea"/>
                <a:cs typeface="+mn-cs"/>
              </a:rPr>
              <a:t>Another 9 free trade agreements with around 15 economies</a:t>
            </a:r>
          </a:p>
          <a:p>
            <a:pPr lvl="1"/>
            <a:endParaRPr lang="en-NZ" sz="1050" kern="1200" dirty="0" smtClean="0">
              <a:solidFill>
                <a:schemeClr val="tx1"/>
              </a:solidFill>
              <a:effectLst/>
              <a:latin typeface="+mn-lt"/>
              <a:ea typeface="+mn-ea"/>
              <a:cs typeface="+mn-cs"/>
            </a:endParaRPr>
          </a:p>
          <a:p>
            <a:pPr lvl="0"/>
            <a:r>
              <a:rPr lang="en-NZ" sz="1200" kern="1200" dirty="0" smtClean="0">
                <a:solidFill>
                  <a:schemeClr val="tx1"/>
                </a:solidFill>
                <a:effectLst/>
                <a:latin typeface="+mn-lt"/>
                <a:ea typeface="+mn-ea"/>
                <a:cs typeface="+mn-cs"/>
              </a:rPr>
              <a:t>Of the free trade agreements that have not entered into force:</a:t>
            </a:r>
            <a:endParaRPr lang="en-NZ" sz="105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NZ" sz="1200" kern="1200" dirty="0" smtClean="0">
                <a:solidFill>
                  <a:schemeClr val="tx1"/>
                </a:solidFill>
                <a:effectLst/>
                <a:latin typeface="+mn-lt"/>
                <a:ea typeface="+mn-ea"/>
                <a:cs typeface="+mn-cs"/>
              </a:rPr>
              <a:t>Two that have been signed and are being examined by NZ parliament</a:t>
            </a:r>
            <a:endParaRPr lang="en-NZ" sz="105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NZ" sz="1200" kern="1200" dirty="0" smtClean="0">
                <a:solidFill>
                  <a:schemeClr val="tx1"/>
                </a:solidFill>
                <a:effectLst/>
                <a:latin typeface="+mn-lt"/>
                <a:ea typeface="+mn-ea"/>
                <a:cs typeface="+mn-cs"/>
              </a:rPr>
              <a:t>Five that are currently under active negotiation</a:t>
            </a:r>
            <a:endParaRPr lang="en-NZ" sz="105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NZ" sz="1200" kern="1200" dirty="0" smtClean="0">
                <a:solidFill>
                  <a:schemeClr val="tx1"/>
                </a:solidFill>
                <a:effectLst/>
                <a:latin typeface="+mn-lt"/>
                <a:ea typeface="+mn-ea"/>
                <a:cs typeface="+mn-cs"/>
              </a:rPr>
              <a:t>One that we hope to launch next month</a:t>
            </a:r>
            <a:endParaRPr lang="en-NZ" sz="1050" kern="1200" dirty="0" smtClean="0">
              <a:solidFill>
                <a:schemeClr val="tx1"/>
              </a:solidFill>
              <a:effectLst/>
              <a:latin typeface="+mn-lt"/>
              <a:ea typeface="+mn-ea"/>
              <a:cs typeface="+mn-cs"/>
            </a:endParaRPr>
          </a:p>
          <a:p>
            <a:pPr lvl="1"/>
            <a:endParaRPr lang="en-NZ" sz="1200" kern="1200" dirty="0" smtClean="0">
              <a:solidFill>
                <a:schemeClr val="tx1"/>
              </a:solidFill>
              <a:effectLst/>
              <a:latin typeface="+mn-lt"/>
              <a:ea typeface="+mn-ea"/>
              <a:cs typeface="+mn-cs"/>
            </a:endParaRPr>
          </a:p>
          <a:p>
            <a:pPr lvl="0"/>
            <a:r>
              <a:rPr lang="en-NZ" sz="1200" kern="1200" dirty="0" smtClean="0">
                <a:solidFill>
                  <a:schemeClr val="tx1"/>
                </a:solidFill>
                <a:effectLst/>
                <a:latin typeface="+mn-lt"/>
                <a:ea typeface="+mn-ea"/>
                <a:cs typeface="+mn-cs"/>
              </a:rPr>
              <a:t>On to NZ’s various trade negotiations…</a:t>
            </a:r>
            <a:endParaRPr lang="en-NZ" sz="105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 </a:t>
            </a:r>
            <a:endParaRPr lang="en-NZ" sz="105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 </a:t>
            </a:r>
            <a:endParaRPr lang="en-NZ" sz="105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26FD9100-D6C6-4852-AE11-CC2B38EE40CD}" type="slidenum">
              <a:rPr lang="en-US" smtClean="0"/>
              <a:pPr>
                <a:defRPr/>
              </a:pPr>
              <a:t>3</a:t>
            </a:fld>
            <a:endParaRPr lang="en-US"/>
          </a:p>
        </p:txBody>
      </p:sp>
    </p:spTree>
    <p:extLst>
      <p:ext uri="{BB962C8B-B14F-4D97-AF65-F5344CB8AC3E}">
        <p14:creationId xmlns:p14="http://schemas.microsoft.com/office/powerpoint/2010/main" val="942091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NZ" sz="1200" b="1" i="1" kern="1200" dirty="0" smtClean="0">
                <a:solidFill>
                  <a:schemeClr val="tx1"/>
                </a:solidFill>
                <a:effectLst/>
                <a:latin typeface="+mn-lt"/>
                <a:ea typeface="+mn-ea"/>
                <a:cs typeface="+mn-cs"/>
              </a:rPr>
              <a:t>PACER Plus:</a:t>
            </a:r>
            <a:endParaRPr lang="en-NZ" sz="1050" kern="1200" dirty="0" smtClean="0">
              <a:solidFill>
                <a:schemeClr val="tx1"/>
              </a:solidFill>
              <a:effectLst/>
              <a:latin typeface="+mn-lt"/>
              <a:ea typeface="+mn-ea"/>
              <a:cs typeface="+mn-cs"/>
            </a:endParaRPr>
          </a:p>
          <a:p>
            <a:pPr marL="1085850" lvl="2" indent="-171450">
              <a:buFont typeface="Arial" panose="020B0604020202020204" pitchFamily="34" charset="0"/>
              <a:buChar char="•"/>
            </a:pPr>
            <a:r>
              <a:rPr lang="en-NZ" sz="1200" kern="1200" dirty="0" smtClean="0">
                <a:solidFill>
                  <a:schemeClr val="tx1"/>
                </a:solidFill>
                <a:effectLst/>
                <a:latin typeface="+mn-lt"/>
                <a:ea typeface="+mn-ea"/>
                <a:cs typeface="+mn-cs"/>
              </a:rPr>
              <a:t>Like CPTPP, this is currently in front of the NZ parliament.</a:t>
            </a:r>
            <a:endParaRPr lang="en-NZ" sz="1050" kern="1200" dirty="0" smtClean="0">
              <a:solidFill>
                <a:schemeClr val="tx1"/>
              </a:solidFill>
              <a:effectLst/>
              <a:latin typeface="+mn-lt"/>
              <a:ea typeface="+mn-ea"/>
              <a:cs typeface="+mn-cs"/>
            </a:endParaRPr>
          </a:p>
          <a:p>
            <a:pPr marL="1085850" lvl="2" indent="-171450">
              <a:buFont typeface="Arial" panose="020B0604020202020204" pitchFamily="34" charset="0"/>
              <a:buChar char="•"/>
            </a:pPr>
            <a:r>
              <a:rPr lang="en-NZ" sz="1200" kern="1200" dirty="0" smtClean="0">
                <a:solidFill>
                  <a:schemeClr val="tx1"/>
                </a:solidFill>
                <a:effectLst/>
                <a:latin typeface="+mn-lt"/>
                <a:ea typeface="+mn-ea"/>
                <a:cs typeface="+mn-cs"/>
              </a:rPr>
              <a:t>With 10 other countries (i.e.: NZ, Australia and 9 Pacific Islands).</a:t>
            </a:r>
            <a:endParaRPr lang="en-NZ" sz="1050" kern="1200" dirty="0" smtClean="0">
              <a:solidFill>
                <a:schemeClr val="tx1"/>
              </a:solidFill>
              <a:effectLst/>
              <a:latin typeface="+mn-lt"/>
              <a:ea typeface="+mn-ea"/>
              <a:cs typeface="+mn-cs"/>
            </a:endParaRPr>
          </a:p>
          <a:p>
            <a:pPr marL="1085850" lvl="2" indent="-171450">
              <a:buFont typeface="Arial" panose="020B0604020202020204" pitchFamily="34" charset="0"/>
              <a:buChar char="•"/>
            </a:pPr>
            <a:r>
              <a:rPr lang="en-NZ" sz="1200" kern="1200" dirty="0" smtClean="0">
                <a:solidFill>
                  <a:schemeClr val="tx1"/>
                </a:solidFill>
                <a:effectLst/>
                <a:latin typeface="+mn-lt"/>
                <a:ea typeface="+mn-ea"/>
                <a:cs typeface="+mn-cs"/>
              </a:rPr>
              <a:t>Significant development focus.  We wanted them to have better access to the New Zealand market but at the same time we didn’t ask them to open their markets to Australia and New Zealand immediately. </a:t>
            </a:r>
            <a:endParaRPr lang="en-NZ" sz="1050" kern="1200" dirty="0" smtClean="0">
              <a:solidFill>
                <a:schemeClr val="tx1"/>
              </a:solidFill>
              <a:effectLst/>
              <a:latin typeface="+mn-lt"/>
              <a:ea typeface="+mn-ea"/>
              <a:cs typeface="+mn-cs"/>
            </a:endParaRPr>
          </a:p>
          <a:p>
            <a:pPr marL="1085850" lvl="2" indent="-171450">
              <a:buFont typeface="Arial" panose="020B0604020202020204" pitchFamily="34" charset="0"/>
              <a:buChar char="•"/>
            </a:pPr>
            <a:r>
              <a:rPr lang="en-NZ" sz="1200" kern="1200" dirty="0" smtClean="0">
                <a:solidFill>
                  <a:schemeClr val="tx1"/>
                </a:solidFill>
                <a:effectLst/>
                <a:latin typeface="+mn-lt"/>
                <a:ea typeface="+mn-ea"/>
                <a:cs typeface="+mn-cs"/>
              </a:rPr>
              <a:t>That said, it ensures NZ businesses won’t be disadvantaged in the future if our Pacific neighbours do trade deals with others. </a:t>
            </a:r>
            <a:endParaRPr lang="en-NZ" sz="105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 </a:t>
            </a:r>
            <a:endParaRPr lang="en-NZ" sz="105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8B25352-8636-461D-9592-A91E4C0FF350}" type="slidenum">
              <a:rPr lang="en-NZ" smtClean="0">
                <a:solidFill>
                  <a:prstClr val="black"/>
                </a:solidFill>
              </a:rPr>
              <a:pPr/>
              <a:t>4</a:t>
            </a:fld>
            <a:endParaRPr lang="en-NZ" dirty="0">
              <a:solidFill>
                <a:prstClr val="black"/>
              </a:solidFill>
            </a:endParaRPr>
          </a:p>
        </p:txBody>
      </p:sp>
    </p:spTree>
    <p:extLst>
      <p:ext uri="{BB962C8B-B14F-4D97-AF65-F5344CB8AC3E}">
        <p14:creationId xmlns:p14="http://schemas.microsoft.com/office/powerpoint/2010/main" val="460583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NZ" sz="1200" b="1" i="1" kern="1200" dirty="0" smtClean="0">
                <a:solidFill>
                  <a:schemeClr val="tx1"/>
                </a:solidFill>
                <a:effectLst/>
                <a:latin typeface="+mn-lt"/>
                <a:ea typeface="+mn-ea"/>
                <a:cs typeface="+mn-cs"/>
              </a:rPr>
              <a:t>RCEP:</a:t>
            </a:r>
            <a:endParaRPr lang="en-NZ" sz="1050" kern="1200" dirty="0" smtClean="0">
              <a:solidFill>
                <a:schemeClr val="tx1"/>
              </a:solidFill>
              <a:effectLst/>
              <a:latin typeface="+mn-lt"/>
              <a:ea typeface="+mn-ea"/>
              <a:cs typeface="+mn-cs"/>
            </a:endParaRPr>
          </a:p>
          <a:p>
            <a:pPr marL="1085850" lvl="2" indent="-171450">
              <a:buFont typeface="Arial" panose="020B0604020202020204" pitchFamily="34" charset="0"/>
              <a:buChar char="•"/>
            </a:pPr>
            <a:r>
              <a:rPr lang="en-NZ" sz="1200" kern="1200" dirty="0" smtClean="0">
                <a:solidFill>
                  <a:schemeClr val="tx1"/>
                </a:solidFill>
                <a:effectLst/>
                <a:latin typeface="+mn-lt"/>
                <a:ea typeface="+mn-ea"/>
                <a:cs typeface="+mn-cs"/>
              </a:rPr>
              <a:t>ASEAN, the 3 big North Asian countries (China, Japan, Korea), India, Australia and NZ.</a:t>
            </a:r>
            <a:endParaRPr lang="en-NZ" sz="1050" kern="1200" dirty="0" smtClean="0">
              <a:solidFill>
                <a:schemeClr val="tx1"/>
              </a:solidFill>
              <a:effectLst/>
              <a:latin typeface="+mn-lt"/>
              <a:ea typeface="+mn-ea"/>
              <a:cs typeface="+mn-cs"/>
            </a:endParaRPr>
          </a:p>
          <a:p>
            <a:pPr marL="1085850" lvl="2" indent="-171450">
              <a:buFont typeface="Arial" panose="020B0604020202020204" pitchFamily="34" charset="0"/>
              <a:buChar char="•"/>
            </a:pPr>
            <a:r>
              <a:rPr lang="en-NZ" sz="1200" kern="1200" dirty="0" smtClean="0">
                <a:solidFill>
                  <a:schemeClr val="tx1"/>
                </a:solidFill>
                <a:effectLst/>
                <a:latin typeface="+mn-lt"/>
                <a:ea typeface="+mn-ea"/>
                <a:cs typeface="+mn-cs"/>
              </a:rPr>
              <a:t>Almost half of world’s population; 7 of NZ’s top 10 export markets; 56% of NZ goods and services exports - that’s over $40 billion of our exports. </a:t>
            </a:r>
            <a:endParaRPr lang="en-NZ" sz="1050" kern="1200" dirty="0" smtClean="0">
              <a:solidFill>
                <a:schemeClr val="tx1"/>
              </a:solidFill>
              <a:effectLst/>
              <a:latin typeface="+mn-lt"/>
              <a:ea typeface="+mn-ea"/>
              <a:cs typeface="+mn-cs"/>
            </a:endParaRPr>
          </a:p>
          <a:p>
            <a:pPr marL="1085850" lvl="2" indent="-171450">
              <a:buFont typeface="Arial" panose="020B0604020202020204" pitchFamily="34" charset="0"/>
              <a:buChar char="•"/>
            </a:pPr>
            <a:r>
              <a:rPr lang="en-NZ" sz="1200" kern="1200" dirty="0" smtClean="0">
                <a:solidFill>
                  <a:schemeClr val="tx1"/>
                </a:solidFill>
                <a:effectLst/>
                <a:latin typeface="+mn-lt"/>
                <a:ea typeface="+mn-ea"/>
                <a:cs typeface="+mn-cs"/>
              </a:rPr>
              <a:t>Will build on existing FTAs. </a:t>
            </a:r>
            <a:endParaRPr lang="en-NZ" sz="1050" kern="1200" dirty="0" smtClean="0">
              <a:solidFill>
                <a:schemeClr val="tx1"/>
              </a:solidFill>
              <a:effectLst/>
              <a:latin typeface="+mn-lt"/>
              <a:ea typeface="+mn-ea"/>
              <a:cs typeface="+mn-cs"/>
            </a:endParaRPr>
          </a:p>
          <a:p>
            <a:pPr marL="1085850" lvl="2" indent="-171450">
              <a:buFont typeface="Arial" panose="020B0604020202020204" pitchFamily="34" charset="0"/>
              <a:buChar char="•"/>
            </a:pPr>
            <a:r>
              <a:rPr lang="en-NZ" sz="1200" kern="1200" dirty="0" smtClean="0">
                <a:solidFill>
                  <a:schemeClr val="tx1"/>
                </a:solidFill>
                <a:effectLst/>
                <a:latin typeface="+mn-lt"/>
                <a:ea typeface="+mn-ea"/>
                <a:cs typeface="+mn-cs"/>
              </a:rPr>
              <a:t>If successful, gain preferential access to Indian market for the first time.  </a:t>
            </a:r>
            <a:endParaRPr lang="en-NZ" sz="1050" kern="1200" dirty="0" smtClean="0">
              <a:solidFill>
                <a:schemeClr val="tx1"/>
              </a:solidFill>
              <a:effectLst/>
              <a:latin typeface="+mn-lt"/>
              <a:ea typeface="+mn-ea"/>
              <a:cs typeface="+mn-cs"/>
            </a:endParaRPr>
          </a:p>
          <a:p>
            <a:pPr marL="1085850" lvl="2" indent="-171450">
              <a:buFont typeface="Arial" panose="020B0604020202020204" pitchFamily="34" charset="0"/>
              <a:buChar char="•"/>
            </a:pPr>
            <a:r>
              <a:rPr lang="en-NZ" sz="1200" kern="1200" dirty="0" smtClean="0">
                <a:solidFill>
                  <a:schemeClr val="tx1"/>
                </a:solidFill>
                <a:effectLst/>
                <a:latin typeface="+mn-lt"/>
                <a:ea typeface="+mn-ea"/>
                <a:cs typeface="+mn-cs"/>
              </a:rPr>
              <a:t>Also some improvements in market access in services and for our investors (mainly in ASEAN), and </a:t>
            </a:r>
            <a:endParaRPr lang="en-NZ" sz="1050" kern="1200" dirty="0" smtClean="0">
              <a:solidFill>
                <a:schemeClr val="tx1"/>
              </a:solidFill>
              <a:effectLst/>
              <a:latin typeface="+mn-lt"/>
              <a:ea typeface="+mn-ea"/>
              <a:cs typeface="+mn-cs"/>
            </a:endParaRPr>
          </a:p>
          <a:p>
            <a:pPr marL="1085850" lvl="2" indent="-171450">
              <a:buFont typeface="Arial" panose="020B0604020202020204" pitchFamily="34" charset="0"/>
              <a:buChar char="•"/>
            </a:pPr>
            <a:r>
              <a:rPr lang="en-NZ" sz="1200" kern="1200" dirty="0" smtClean="0">
                <a:solidFill>
                  <a:schemeClr val="tx1"/>
                </a:solidFill>
                <a:effectLst/>
                <a:latin typeface="+mn-lt"/>
                <a:ea typeface="+mn-ea"/>
                <a:cs typeface="+mn-cs"/>
              </a:rPr>
              <a:t>useful improvements in overarching ‘Rule book’.</a:t>
            </a:r>
            <a:endParaRPr lang="en-NZ" sz="1050" kern="1200" dirty="0" smtClean="0">
              <a:solidFill>
                <a:schemeClr val="tx1"/>
              </a:solidFill>
              <a:effectLst/>
              <a:latin typeface="+mn-lt"/>
              <a:ea typeface="+mn-ea"/>
              <a:cs typeface="+mn-cs"/>
            </a:endParaRPr>
          </a:p>
          <a:p>
            <a:pPr marL="1085850" lvl="2" indent="-171450">
              <a:buFont typeface="Arial" panose="020B0604020202020204" pitchFamily="34" charset="0"/>
              <a:buChar char="•"/>
            </a:pPr>
            <a:r>
              <a:rPr lang="en-NZ" sz="1200" kern="1200" dirty="0" smtClean="0">
                <a:solidFill>
                  <a:schemeClr val="tx1"/>
                </a:solidFill>
                <a:effectLst/>
                <a:latin typeface="+mn-lt"/>
                <a:ea typeface="+mn-ea"/>
                <a:cs typeface="+mn-cs"/>
              </a:rPr>
              <a:t>China and ASEAN are pushing for conclusion this year.  New Zealand also wants to conclude as quickly as possible, but there’s a lot of work to do and we are still seeking a high quality trade agreement.</a:t>
            </a:r>
            <a:endParaRPr lang="en-NZ" sz="105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 </a:t>
            </a:r>
            <a:endParaRPr lang="en-NZ" sz="1050" kern="1200" dirty="0" smtClean="0">
              <a:solidFill>
                <a:schemeClr val="tx1"/>
              </a:solidFill>
              <a:effectLst/>
              <a:latin typeface="+mn-lt"/>
              <a:ea typeface="+mn-ea"/>
              <a:cs typeface="+mn-cs"/>
            </a:endParaRPr>
          </a:p>
          <a:p>
            <a:pPr lvl="1"/>
            <a:r>
              <a:rPr lang="en-NZ" sz="1200" b="1" i="1" kern="1200" dirty="0" smtClean="0">
                <a:solidFill>
                  <a:schemeClr val="tx1"/>
                </a:solidFill>
                <a:effectLst/>
                <a:latin typeface="+mn-lt"/>
                <a:ea typeface="+mn-ea"/>
                <a:cs typeface="+mn-cs"/>
              </a:rPr>
              <a:t>India:</a:t>
            </a:r>
            <a:endParaRPr lang="en-NZ" sz="1050" kern="1200" dirty="0" smtClean="0">
              <a:solidFill>
                <a:schemeClr val="tx1"/>
              </a:solidFill>
              <a:effectLst/>
              <a:latin typeface="+mn-lt"/>
              <a:ea typeface="+mn-ea"/>
              <a:cs typeface="+mn-cs"/>
            </a:endParaRPr>
          </a:p>
          <a:p>
            <a:pPr marL="1085850" lvl="2" indent="-171450">
              <a:buFont typeface="Arial" panose="020B0604020202020204" pitchFamily="34" charset="0"/>
              <a:buChar char="•"/>
            </a:pPr>
            <a:r>
              <a:rPr lang="en-NZ" sz="1200" kern="1200" dirty="0" smtClean="0">
                <a:solidFill>
                  <a:schemeClr val="tx1"/>
                </a:solidFill>
                <a:effectLst/>
                <a:latin typeface="+mn-lt"/>
                <a:ea typeface="+mn-ea"/>
                <a:cs typeface="+mn-cs"/>
              </a:rPr>
              <a:t>Two tracks vital for NZ: through RCEP and the bilateral FTA negotiations.</a:t>
            </a:r>
            <a:endParaRPr lang="en-NZ" sz="1050" kern="1200" dirty="0" smtClean="0">
              <a:solidFill>
                <a:schemeClr val="tx1"/>
              </a:solidFill>
              <a:effectLst/>
              <a:latin typeface="+mn-lt"/>
              <a:ea typeface="+mn-ea"/>
              <a:cs typeface="+mn-cs"/>
            </a:endParaRPr>
          </a:p>
          <a:p>
            <a:pPr marL="1085850" lvl="2" indent="-171450">
              <a:buFont typeface="Arial" panose="020B0604020202020204" pitchFamily="34" charset="0"/>
              <a:buChar char="•"/>
            </a:pPr>
            <a:r>
              <a:rPr lang="en-NZ" sz="1200" kern="1200" dirty="0" smtClean="0">
                <a:solidFill>
                  <a:schemeClr val="tx1"/>
                </a:solidFill>
                <a:effectLst/>
                <a:latin typeface="+mn-lt"/>
                <a:ea typeface="+mn-ea"/>
                <a:cs typeface="+mn-cs"/>
              </a:rPr>
              <a:t>Not clear when the bilateral might conclude.  Officials have not met formally since Feb 2015.</a:t>
            </a:r>
            <a:endParaRPr lang="en-NZ" sz="1050" kern="1200" dirty="0" smtClean="0">
              <a:solidFill>
                <a:schemeClr val="tx1"/>
              </a:solidFill>
              <a:effectLst/>
              <a:latin typeface="+mn-lt"/>
              <a:ea typeface="+mn-ea"/>
              <a:cs typeface="+mn-cs"/>
            </a:endParaRPr>
          </a:p>
          <a:p>
            <a:pPr marL="1085850" lvl="2" indent="-171450">
              <a:buFont typeface="Arial" panose="020B0604020202020204" pitchFamily="34" charset="0"/>
              <a:buChar char="•"/>
            </a:pPr>
            <a:r>
              <a:rPr lang="en-NZ" sz="1200" kern="1200" dirty="0" smtClean="0">
                <a:solidFill>
                  <a:schemeClr val="tx1"/>
                </a:solidFill>
                <a:effectLst/>
                <a:latin typeface="+mn-lt"/>
                <a:ea typeface="+mn-ea"/>
                <a:cs typeface="+mn-cs"/>
              </a:rPr>
              <a:t>But important market for New Zealand so we have kept up active contacts between Lead Negotiators and Trade Ministers.</a:t>
            </a:r>
            <a:endParaRPr lang="en-NZ" sz="1050" kern="1200" dirty="0" smtClean="0">
              <a:solidFill>
                <a:schemeClr val="tx1"/>
              </a:solidFill>
              <a:effectLst/>
              <a:latin typeface="+mn-lt"/>
              <a:ea typeface="+mn-ea"/>
              <a:cs typeface="+mn-cs"/>
            </a:endParaRPr>
          </a:p>
          <a:p>
            <a:pPr marL="1085850" lvl="2" indent="-171450">
              <a:buFont typeface="Arial" panose="020B0604020202020204" pitchFamily="34" charset="0"/>
              <a:buChar char="•"/>
            </a:pPr>
            <a:r>
              <a:rPr lang="en-NZ" sz="1200" kern="1200" dirty="0" smtClean="0">
                <a:solidFill>
                  <a:schemeClr val="tx1"/>
                </a:solidFill>
                <a:effectLst/>
                <a:latin typeface="+mn-lt"/>
                <a:ea typeface="+mn-ea"/>
                <a:cs typeface="+mn-cs"/>
              </a:rPr>
              <a:t>At present the ball is in India’s court.</a:t>
            </a:r>
            <a:endParaRPr lang="en-NZ" sz="1050" kern="1200" dirty="0" smtClean="0">
              <a:solidFill>
                <a:schemeClr val="tx1"/>
              </a:solidFill>
              <a:effectLst/>
              <a:latin typeface="+mn-lt"/>
              <a:ea typeface="+mn-ea"/>
              <a:cs typeface="+mn-cs"/>
            </a:endParaRPr>
          </a:p>
          <a:p>
            <a:pPr marL="1085850" lvl="2" indent="-171450">
              <a:buFont typeface="Arial" panose="020B0604020202020204" pitchFamily="34" charset="0"/>
              <a:buChar char="•"/>
            </a:pPr>
            <a:r>
              <a:rPr lang="en-NZ" sz="1200" kern="1200" dirty="0" smtClean="0">
                <a:solidFill>
                  <a:schemeClr val="tx1"/>
                </a:solidFill>
                <a:effectLst/>
                <a:latin typeface="+mn-lt"/>
                <a:ea typeface="+mn-ea"/>
                <a:cs typeface="+mn-cs"/>
              </a:rPr>
              <a:t>Progress will likely depend on India substantially improving its offer to New Zealand on tariff cuts for NZ’s goods.</a:t>
            </a:r>
            <a:endParaRPr lang="en-NZ" sz="105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8B25352-8636-461D-9592-A91E4C0FF350}" type="slidenum">
              <a:rPr lang="en-NZ" smtClean="0">
                <a:solidFill>
                  <a:prstClr val="black"/>
                </a:solidFill>
              </a:rPr>
              <a:pPr/>
              <a:t>5</a:t>
            </a:fld>
            <a:endParaRPr lang="en-NZ" dirty="0">
              <a:solidFill>
                <a:prstClr val="black"/>
              </a:solidFill>
            </a:endParaRPr>
          </a:p>
        </p:txBody>
      </p:sp>
    </p:spTree>
    <p:extLst>
      <p:ext uri="{BB962C8B-B14F-4D97-AF65-F5344CB8AC3E}">
        <p14:creationId xmlns:p14="http://schemas.microsoft.com/office/powerpoint/2010/main" val="3631376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NZ" sz="1200" b="1" i="1" kern="1200" dirty="0" smtClean="0">
                <a:solidFill>
                  <a:schemeClr val="tx1"/>
                </a:solidFill>
                <a:effectLst/>
                <a:latin typeface="+mn-lt"/>
                <a:ea typeface="+mn-ea"/>
                <a:cs typeface="+mn-cs"/>
              </a:rPr>
              <a:t>Pacific Alliance:</a:t>
            </a:r>
            <a:endParaRPr lang="en-NZ" sz="1050" kern="1200" dirty="0" smtClean="0">
              <a:solidFill>
                <a:schemeClr val="tx1"/>
              </a:solidFill>
              <a:effectLst/>
              <a:latin typeface="+mn-lt"/>
              <a:ea typeface="+mn-ea"/>
              <a:cs typeface="+mn-cs"/>
            </a:endParaRPr>
          </a:p>
          <a:p>
            <a:pPr marL="1085850" lvl="2" indent="-171450">
              <a:buFont typeface="Arial" panose="020B0604020202020204" pitchFamily="34" charset="0"/>
              <a:buChar char="•"/>
            </a:pPr>
            <a:r>
              <a:rPr lang="en-NZ" sz="1200" kern="1200" dirty="0" smtClean="0">
                <a:solidFill>
                  <a:schemeClr val="tx1"/>
                </a:solidFill>
                <a:effectLst/>
                <a:latin typeface="+mn-lt"/>
                <a:ea typeface="+mn-ea"/>
                <a:cs typeface="+mn-cs"/>
              </a:rPr>
              <a:t>Chile, Colombia, Mexico, and Peru (first FTA with Colombia).</a:t>
            </a:r>
            <a:endParaRPr lang="en-NZ" sz="1050" kern="1200" dirty="0" smtClean="0">
              <a:solidFill>
                <a:schemeClr val="tx1"/>
              </a:solidFill>
              <a:effectLst/>
              <a:latin typeface="+mn-lt"/>
              <a:ea typeface="+mn-ea"/>
              <a:cs typeface="+mn-cs"/>
            </a:endParaRPr>
          </a:p>
          <a:p>
            <a:pPr marL="1085850" lvl="2" indent="-171450">
              <a:buFont typeface="Arial" panose="020B0604020202020204" pitchFamily="34" charset="0"/>
              <a:buChar char="•"/>
            </a:pPr>
            <a:r>
              <a:rPr lang="en-NZ" sz="1200" kern="1200" dirty="0" smtClean="0">
                <a:solidFill>
                  <a:schemeClr val="tx1"/>
                </a:solidFill>
                <a:effectLst/>
                <a:latin typeface="+mn-lt"/>
                <a:ea typeface="+mn-ea"/>
                <a:cs typeface="+mn-cs"/>
              </a:rPr>
              <a:t>Bloc: world’s 6</a:t>
            </a:r>
            <a:r>
              <a:rPr lang="en-NZ" sz="1200" kern="1200" baseline="30000" dirty="0" smtClean="0">
                <a:solidFill>
                  <a:schemeClr val="tx1"/>
                </a:solidFill>
                <a:effectLst/>
                <a:latin typeface="+mn-lt"/>
                <a:ea typeface="+mn-ea"/>
                <a:cs typeface="+mn-cs"/>
              </a:rPr>
              <a:t>th</a:t>
            </a:r>
            <a:r>
              <a:rPr lang="en-NZ" sz="1200" kern="1200" dirty="0" smtClean="0">
                <a:solidFill>
                  <a:schemeClr val="tx1"/>
                </a:solidFill>
                <a:effectLst/>
                <a:latin typeface="+mn-lt"/>
                <a:ea typeface="+mn-ea"/>
                <a:cs typeface="+mn-cs"/>
              </a:rPr>
              <a:t> largest economy, home to over 220 million people.</a:t>
            </a:r>
            <a:endParaRPr lang="en-NZ" sz="1050" kern="1200" dirty="0" smtClean="0">
              <a:solidFill>
                <a:schemeClr val="tx1"/>
              </a:solidFill>
              <a:effectLst/>
              <a:latin typeface="+mn-lt"/>
              <a:ea typeface="+mn-ea"/>
              <a:cs typeface="+mn-cs"/>
            </a:endParaRPr>
          </a:p>
          <a:p>
            <a:pPr marL="1085850" lvl="2" indent="-171450">
              <a:buFont typeface="Arial" panose="020B0604020202020204" pitchFamily="34" charset="0"/>
              <a:buChar char="•"/>
            </a:pPr>
            <a:r>
              <a:rPr lang="en-NZ" sz="1200" kern="1200" dirty="0" smtClean="0">
                <a:solidFill>
                  <a:schemeClr val="tx1"/>
                </a:solidFill>
                <a:effectLst/>
                <a:latin typeface="+mn-lt"/>
                <a:ea typeface="+mn-ea"/>
                <a:cs typeface="+mn-cs"/>
              </a:rPr>
              <a:t>Negotiations aiming to conclude this year.</a:t>
            </a:r>
            <a:endParaRPr lang="en-NZ" sz="1050" kern="1200" dirty="0" smtClean="0">
              <a:solidFill>
                <a:schemeClr val="tx1"/>
              </a:solidFill>
              <a:effectLst/>
              <a:latin typeface="+mn-lt"/>
              <a:ea typeface="+mn-ea"/>
              <a:cs typeface="+mn-cs"/>
            </a:endParaRPr>
          </a:p>
          <a:p>
            <a:pPr marL="1085850" lvl="2" indent="-171450">
              <a:buFont typeface="Arial" panose="020B0604020202020204" pitchFamily="34" charset="0"/>
              <a:buChar char="•"/>
            </a:pPr>
            <a:r>
              <a:rPr lang="en-NZ" sz="1200" kern="1200" dirty="0" smtClean="0">
                <a:solidFill>
                  <a:schemeClr val="tx1"/>
                </a:solidFill>
                <a:effectLst/>
                <a:latin typeface="+mn-lt"/>
                <a:ea typeface="+mn-ea"/>
                <a:cs typeface="+mn-cs"/>
              </a:rPr>
              <a:t>Round going on right now.</a:t>
            </a:r>
            <a:endParaRPr lang="en-NZ" sz="105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8B25352-8636-461D-9592-A91E4C0FF350}" type="slidenum">
              <a:rPr lang="en-NZ" smtClean="0"/>
              <a:pPr/>
              <a:t>6</a:t>
            </a:fld>
            <a:endParaRPr lang="en-NZ" dirty="0"/>
          </a:p>
        </p:txBody>
      </p:sp>
    </p:spTree>
    <p:extLst>
      <p:ext uri="{BB962C8B-B14F-4D97-AF65-F5344CB8AC3E}">
        <p14:creationId xmlns:p14="http://schemas.microsoft.com/office/powerpoint/2010/main" val="23493434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NZ" sz="1200" b="1" i="1" kern="1200" dirty="0" smtClean="0">
                <a:solidFill>
                  <a:schemeClr val="tx1"/>
                </a:solidFill>
                <a:effectLst/>
                <a:latin typeface="+mn-lt"/>
                <a:ea typeface="+mn-ea"/>
                <a:cs typeface="+mn-cs"/>
              </a:rPr>
              <a:t>China</a:t>
            </a:r>
            <a:endParaRPr lang="en-NZ" sz="105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NZ" sz="1200" kern="1200" dirty="0" smtClean="0">
                <a:solidFill>
                  <a:schemeClr val="tx1"/>
                </a:solidFill>
                <a:effectLst/>
                <a:latin typeface="+mn-lt"/>
                <a:ea typeface="+mn-ea"/>
                <a:cs typeface="+mn-cs"/>
              </a:rPr>
              <a:t>We were the first (developed country) to get an FTA with China in 2008, but China has since done trade deals with others giving them faster tariff cuts in some areas. The upgrade is about reflecting this and thus bringing the agreement into line with more recent FTAs</a:t>
            </a:r>
            <a:endParaRPr lang="en-NZ" sz="105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NZ" sz="1200" kern="1200" dirty="0" smtClean="0">
                <a:solidFill>
                  <a:schemeClr val="tx1"/>
                </a:solidFill>
                <a:effectLst/>
                <a:latin typeface="+mn-lt"/>
                <a:ea typeface="+mn-ea"/>
                <a:cs typeface="+mn-cs"/>
              </a:rPr>
              <a:t>What are some of the issues?  We want dairy safeguards removed sooner</a:t>
            </a:r>
            <a:endParaRPr lang="en-NZ" sz="105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NZ" sz="1200" kern="1200" dirty="0" smtClean="0">
                <a:solidFill>
                  <a:schemeClr val="tx1"/>
                </a:solidFill>
                <a:effectLst/>
                <a:latin typeface="+mn-lt"/>
                <a:ea typeface="+mn-ea"/>
                <a:cs typeface="+mn-cs"/>
              </a:rPr>
              <a:t>We didn’t get tariff elimination on some paper products with China, so that’s unfinished business</a:t>
            </a:r>
            <a:endParaRPr lang="en-NZ" sz="105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NZ" sz="1200" kern="1200" dirty="0" smtClean="0">
                <a:solidFill>
                  <a:schemeClr val="tx1"/>
                </a:solidFill>
                <a:effectLst/>
                <a:latin typeface="+mn-lt"/>
                <a:ea typeface="+mn-ea"/>
                <a:cs typeface="+mn-cs"/>
              </a:rPr>
              <a:t>Other issues on our agenda include better access for services exports, digital trade and updating the provisions on trade and environment.</a:t>
            </a:r>
            <a:endParaRPr lang="en-NZ" sz="1050" kern="1200" dirty="0" smtClean="0">
              <a:solidFill>
                <a:schemeClr val="tx1"/>
              </a:solidFill>
              <a:effectLst/>
              <a:latin typeface="+mn-lt"/>
              <a:ea typeface="+mn-ea"/>
              <a:cs typeface="+mn-cs"/>
            </a:endParaRPr>
          </a:p>
          <a:p>
            <a:r>
              <a:rPr lang="en-NZ" sz="1200" b="1" i="1" kern="1200" dirty="0" smtClean="0">
                <a:solidFill>
                  <a:schemeClr val="tx1"/>
                </a:solidFill>
                <a:effectLst/>
                <a:latin typeface="+mn-lt"/>
                <a:ea typeface="+mn-ea"/>
                <a:cs typeface="+mn-cs"/>
              </a:rPr>
              <a:t> </a:t>
            </a:r>
            <a:endParaRPr lang="en-NZ" sz="1050" kern="1200" dirty="0" smtClean="0">
              <a:solidFill>
                <a:schemeClr val="tx1"/>
              </a:solidFill>
              <a:effectLst/>
              <a:latin typeface="+mn-lt"/>
              <a:ea typeface="+mn-ea"/>
              <a:cs typeface="+mn-cs"/>
            </a:endParaRPr>
          </a:p>
          <a:p>
            <a:r>
              <a:rPr lang="en-NZ" sz="1200" b="1" i="1" kern="1200" dirty="0" smtClean="0">
                <a:solidFill>
                  <a:schemeClr val="tx1"/>
                </a:solidFill>
                <a:effectLst/>
                <a:latin typeface="+mn-lt"/>
                <a:ea typeface="+mn-ea"/>
                <a:cs typeface="+mn-cs"/>
              </a:rPr>
              <a:t>Singapore</a:t>
            </a:r>
            <a:endParaRPr lang="en-NZ" sz="105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NZ" sz="1200" kern="1200" dirty="0" smtClean="0">
                <a:solidFill>
                  <a:schemeClr val="tx1"/>
                </a:solidFill>
                <a:effectLst/>
                <a:latin typeface="+mn-lt"/>
                <a:ea typeface="+mn-ea"/>
                <a:cs typeface="+mn-cs"/>
              </a:rPr>
              <a:t>We are also working with Singapore on something we’re calling an enhanced partnership that includes science, defence cooperation and what is really important in the Singapore-New Zealand relationship – cultural and people to people linkages in both their economic and personal dimensions.</a:t>
            </a:r>
            <a:endParaRPr lang="en-NZ" sz="105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NZ" sz="1200" kern="1200" dirty="0" smtClean="0">
                <a:solidFill>
                  <a:schemeClr val="tx1"/>
                </a:solidFill>
                <a:effectLst/>
                <a:latin typeface="+mn-lt"/>
                <a:ea typeface="+mn-ea"/>
                <a:cs typeface="+mn-cs"/>
              </a:rPr>
              <a:t>Upgrading the FTA is part of this process.  </a:t>
            </a:r>
            <a:endParaRPr lang="en-NZ" sz="105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NZ" sz="1200" kern="1200" dirty="0" smtClean="0">
                <a:solidFill>
                  <a:schemeClr val="tx1"/>
                </a:solidFill>
                <a:effectLst/>
                <a:latin typeface="+mn-lt"/>
                <a:ea typeface="+mn-ea"/>
                <a:cs typeface="+mn-cs"/>
              </a:rPr>
              <a:t>We already have good market access so we are looking at areas like regulatory barriers to see if we can make life easier for exporters and investors.</a:t>
            </a:r>
            <a:endParaRPr lang="en-NZ" sz="105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NZ" sz="1200" kern="1200" dirty="0" smtClean="0">
                <a:solidFill>
                  <a:schemeClr val="tx1"/>
                </a:solidFill>
                <a:effectLst/>
                <a:latin typeface="+mn-lt"/>
                <a:ea typeface="+mn-ea"/>
                <a:cs typeface="+mn-cs"/>
              </a:rPr>
              <a:t>We hope to finish negotiations this year.</a:t>
            </a:r>
            <a:endParaRPr lang="en-NZ" sz="105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8B25352-8636-461D-9592-A91E4C0FF350}" type="slidenum">
              <a:rPr lang="en-NZ" smtClean="0"/>
              <a:pPr/>
              <a:t>7</a:t>
            </a:fld>
            <a:endParaRPr lang="en-NZ" dirty="0"/>
          </a:p>
        </p:txBody>
      </p:sp>
    </p:spTree>
    <p:extLst>
      <p:ext uri="{BB962C8B-B14F-4D97-AF65-F5344CB8AC3E}">
        <p14:creationId xmlns:p14="http://schemas.microsoft.com/office/powerpoint/2010/main" val="31611935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b="1" i="1" kern="1200" dirty="0" smtClean="0">
                <a:solidFill>
                  <a:schemeClr val="tx1"/>
                </a:solidFill>
                <a:effectLst/>
                <a:latin typeface="+mn-lt"/>
                <a:ea typeface="+mn-ea"/>
                <a:cs typeface="+mn-cs"/>
              </a:rPr>
              <a:t>EU FTA</a:t>
            </a:r>
            <a:endParaRPr lang="en-NZ" sz="105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NZ" sz="1200" kern="1200" dirty="0" smtClean="0">
                <a:solidFill>
                  <a:schemeClr val="tx1"/>
                </a:solidFill>
                <a:effectLst/>
                <a:latin typeface="+mn-lt"/>
                <a:ea typeface="+mn-ea"/>
                <a:cs typeface="+mn-cs"/>
              </a:rPr>
              <a:t>Highest priority other than CPTPP.</a:t>
            </a:r>
            <a:endParaRPr lang="en-NZ" sz="105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NZ" sz="1200" kern="1200" dirty="0" smtClean="0">
                <a:solidFill>
                  <a:schemeClr val="tx1"/>
                </a:solidFill>
                <a:effectLst/>
                <a:latin typeface="+mn-lt"/>
                <a:ea typeface="+mn-ea"/>
                <a:cs typeface="+mn-cs"/>
              </a:rPr>
              <a:t>12% of exports and NZD20 billion two way trade.</a:t>
            </a:r>
            <a:endParaRPr lang="en-NZ" sz="105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NZ" sz="1200" kern="1200" dirty="0" smtClean="0">
                <a:solidFill>
                  <a:schemeClr val="tx1"/>
                </a:solidFill>
                <a:effectLst/>
                <a:latin typeface="+mn-lt"/>
                <a:ea typeface="+mn-ea"/>
                <a:cs typeface="+mn-cs"/>
              </a:rPr>
              <a:t>We can expect some areas to be challenging e.g.:</a:t>
            </a:r>
            <a:endParaRPr lang="en-NZ" sz="105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NZ" sz="1200" kern="1200" dirty="0" smtClean="0">
                <a:solidFill>
                  <a:schemeClr val="tx1"/>
                </a:solidFill>
                <a:effectLst/>
                <a:latin typeface="+mn-lt"/>
                <a:ea typeface="+mn-ea"/>
                <a:cs typeface="+mn-cs"/>
              </a:rPr>
              <a:t>Intellectual property</a:t>
            </a:r>
            <a:endParaRPr lang="en-NZ" sz="105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NZ" sz="1200" kern="1200" dirty="0" smtClean="0">
                <a:solidFill>
                  <a:schemeClr val="tx1"/>
                </a:solidFill>
                <a:effectLst/>
                <a:latin typeface="+mn-lt"/>
                <a:ea typeface="+mn-ea"/>
                <a:cs typeface="+mn-cs"/>
              </a:rPr>
              <a:t>Geographical indicators</a:t>
            </a:r>
            <a:endParaRPr lang="en-NZ" sz="105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NZ" sz="1200" kern="1200" dirty="0" smtClean="0">
                <a:solidFill>
                  <a:schemeClr val="tx1"/>
                </a:solidFill>
                <a:effectLst/>
                <a:latin typeface="+mn-lt"/>
                <a:ea typeface="+mn-ea"/>
                <a:cs typeface="+mn-cs"/>
              </a:rPr>
              <a:t>We think they could be open to negotiating provisions relating to sustainable economic development  labour, environment, gender, indigenous peoples, regional development. </a:t>
            </a:r>
            <a:endParaRPr lang="en-NZ" sz="105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mi-NZ" sz="1200" kern="1200" dirty="0" smtClean="0">
                <a:solidFill>
                  <a:schemeClr val="tx1"/>
                </a:solidFill>
                <a:effectLst/>
                <a:latin typeface="+mn-lt"/>
                <a:ea typeface="+mn-ea"/>
                <a:cs typeface="+mn-cs"/>
              </a:rPr>
              <a:t>It’s looking increasingly likely that negotiations will be launched in June with actual</a:t>
            </a:r>
            <a:r>
              <a:rPr lang="mi-NZ" sz="1200" kern="1200" baseline="0" dirty="0" smtClean="0">
                <a:solidFill>
                  <a:schemeClr val="tx1"/>
                </a:solidFill>
                <a:effectLst/>
                <a:latin typeface="+mn-lt"/>
                <a:ea typeface="+mn-ea"/>
                <a:cs typeface="+mn-cs"/>
              </a:rPr>
              <a:t> negotiations starting as soon as July.</a:t>
            </a:r>
            <a:endParaRPr lang="en-NZ" sz="105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 </a:t>
            </a:r>
            <a:endParaRPr lang="en-NZ" sz="105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77C8EDD-5923-4918-8541-E8F989C1192C}" type="slidenum">
              <a:rPr lang="en-NZ" smtClean="0"/>
              <a:pPr/>
              <a:t>8</a:t>
            </a:fld>
            <a:endParaRPr lang="en-NZ" dirty="0"/>
          </a:p>
        </p:txBody>
      </p:sp>
    </p:spTree>
    <p:extLst>
      <p:ext uri="{BB962C8B-B14F-4D97-AF65-F5344CB8AC3E}">
        <p14:creationId xmlns:p14="http://schemas.microsoft.com/office/powerpoint/2010/main" val="353447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b="1" i="1" kern="1200" dirty="0" smtClean="0">
                <a:solidFill>
                  <a:schemeClr val="tx1"/>
                </a:solidFill>
                <a:effectLst/>
                <a:latin typeface="+mn-lt"/>
                <a:ea typeface="+mn-ea"/>
                <a:cs typeface="+mn-cs"/>
              </a:rPr>
              <a:t>Brexit</a:t>
            </a:r>
            <a:endParaRPr lang="en-NZ" sz="105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NZ" sz="1200" kern="1200" dirty="0" smtClean="0">
                <a:solidFill>
                  <a:schemeClr val="tx1"/>
                </a:solidFill>
                <a:effectLst/>
                <a:latin typeface="+mn-lt"/>
                <a:ea typeface="+mn-ea"/>
                <a:cs typeface="+mn-cs"/>
              </a:rPr>
              <a:t>As part of the EU’s WTO commitments to New Zealand, it maintains advantageous quotas for us on lamb, beef, butter and cheese.</a:t>
            </a:r>
            <a:endParaRPr lang="en-NZ" sz="105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NZ" sz="1200" kern="1200" dirty="0" smtClean="0">
                <a:solidFill>
                  <a:schemeClr val="tx1"/>
                </a:solidFill>
                <a:effectLst/>
                <a:latin typeface="+mn-lt"/>
                <a:ea typeface="+mn-ea"/>
                <a:cs typeface="+mn-cs"/>
              </a:rPr>
              <a:t>We are working to try to make sure that when the UK departs the EU, both the EU and UK live up to their current WTO commitments and do not leave NZ exporters worse off. </a:t>
            </a:r>
            <a:endParaRPr lang="en-NZ" sz="105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NZ" sz="1200" kern="1200" dirty="0" smtClean="0">
                <a:solidFill>
                  <a:schemeClr val="tx1"/>
                </a:solidFill>
                <a:effectLst/>
                <a:latin typeface="+mn-lt"/>
                <a:ea typeface="+mn-ea"/>
                <a:cs typeface="+mn-cs"/>
              </a:rPr>
              <a:t>We also are working to achieve the objective set by both the NZ and UK </a:t>
            </a:r>
            <a:r>
              <a:rPr lang="en-NZ" sz="1200" kern="1200" dirty="0" err="1" smtClean="0">
                <a:solidFill>
                  <a:schemeClr val="tx1"/>
                </a:solidFill>
                <a:effectLst/>
                <a:latin typeface="+mn-lt"/>
                <a:ea typeface="+mn-ea"/>
                <a:cs typeface="+mn-cs"/>
              </a:rPr>
              <a:t>govts</a:t>
            </a:r>
            <a:r>
              <a:rPr lang="en-NZ" sz="1200" kern="1200" dirty="0" smtClean="0">
                <a:solidFill>
                  <a:schemeClr val="tx1"/>
                </a:solidFill>
                <a:effectLst/>
                <a:latin typeface="+mn-lt"/>
                <a:ea typeface="+mn-ea"/>
                <a:cs typeface="+mn-cs"/>
              </a:rPr>
              <a:t> of negotiations on a UK-NZ FTA as soon as the UK is in a position to do so following Brexit.</a:t>
            </a:r>
            <a:endParaRPr lang="en-NZ" sz="105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8B25352-8636-461D-9592-A91E4C0FF350}" type="slidenum">
              <a:rPr lang="en-NZ" smtClean="0"/>
              <a:pPr/>
              <a:t>9</a:t>
            </a:fld>
            <a:endParaRPr lang="en-NZ" dirty="0"/>
          </a:p>
        </p:txBody>
      </p:sp>
    </p:spTree>
    <p:extLst>
      <p:ext uri="{BB962C8B-B14F-4D97-AF65-F5344CB8AC3E}">
        <p14:creationId xmlns:p14="http://schemas.microsoft.com/office/powerpoint/2010/main" val="3375478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NZ"/>
          </a:p>
        </p:txBody>
      </p:sp>
      <p:sp>
        <p:nvSpPr>
          <p:cNvPr id="4" name="Date Placeholder 3"/>
          <p:cNvSpPr>
            <a:spLocks noGrp="1"/>
          </p:cNvSpPr>
          <p:nvPr>
            <p:ph type="dt" sz="half" idx="10"/>
          </p:nvPr>
        </p:nvSpPr>
        <p:spPr/>
        <p:txBody>
          <a:bodyPr/>
          <a:lstStyle/>
          <a:p>
            <a:fld id="{E9DCD916-A1CD-4E16-ADCE-99BCBE0C007A}" type="datetimeFigureOut">
              <a:rPr lang="en-NZ" smtClean="0"/>
              <a:pPr/>
              <a:t>8/06/2018</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3C102059-21FD-4D6A-810B-78FA23549968}" type="slidenum">
              <a:rPr lang="en-NZ" smtClean="0"/>
              <a:pPr/>
              <a:t>‹#›</a:t>
            </a:fld>
            <a:endParaRPr lang="en-NZ" dirty="0"/>
          </a:p>
        </p:txBody>
      </p:sp>
    </p:spTree>
    <p:extLst>
      <p:ext uri="{BB962C8B-B14F-4D97-AF65-F5344CB8AC3E}">
        <p14:creationId xmlns:p14="http://schemas.microsoft.com/office/powerpoint/2010/main" val="231045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E9DCD916-A1CD-4E16-ADCE-99BCBE0C007A}" type="datetimeFigureOut">
              <a:rPr lang="en-NZ" smtClean="0"/>
              <a:pPr/>
              <a:t>8/06/2018</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3C102059-21FD-4D6A-810B-78FA23549968}" type="slidenum">
              <a:rPr lang="en-NZ" smtClean="0"/>
              <a:pPr/>
              <a:t>‹#›</a:t>
            </a:fld>
            <a:endParaRPr lang="en-NZ" dirty="0"/>
          </a:p>
        </p:txBody>
      </p:sp>
    </p:spTree>
    <p:extLst>
      <p:ext uri="{BB962C8B-B14F-4D97-AF65-F5344CB8AC3E}">
        <p14:creationId xmlns:p14="http://schemas.microsoft.com/office/powerpoint/2010/main" val="4059533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E9DCD916-A1CD-4E16-ADCE-99BCBE0C007A}" type="datetimeFigureOut">
              <a:rPr lang="en-NZ" smtClean="0"/>
              <a:pPr/>
              <a:t>8/06/2018</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3C102059-21FD-4D6A-810B-78FA23549968}" type="slidenum">
              <a:rPr lang="en-NZ" smtClean="0"/>
              <a:pPr/>
              <a:t>‹#›</a:t>
            </a:fld>
            <a:endParaRPr lang="en-NZ" dirty="0"/>
          </a:p>
        </p:txBody>
      </p:sp>
    </p:spTree>
    <p:extLst>
      <p:ext uri="{BB962C8B-B14F-4D97-AF65-F5344CB8AC3E}">
        <p14:creationId xmlns:p14="http://schemas.microsoft.com/office/powerpoint/2010/main" val="7856715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 Slide Layout">
    <p:spTree>
      <p:nvGrpSpPr>
        <p:cNvPr id="1" name=""/>
        <p:cNvGrpSpPr/>
        <p:nvPr/>
      </p:nvGrpSpPr>
      <p:grpSpPr>
        <a:xfrm>
          <a:off x="0" y="0"/>
          <a:ext cx="0" cy="0"/>
          <a:chOff x="0" y="0"/>
          <a:chExt cx="0" cy="0"/>
        </a:xfrm>
      </p:grpSpPr>
      <p:cxnSp>
        <p:nvCxnSpPr>
          <p:cNvPr id="8" name="Straight Connector 7"/>
          <p:cNvCxnSpPr/>
          <p:nvPr userDrawn="1"/>
        </p:nvCxnSpPr>
        <p:spPr>
          <a:xfrm>
            <a:off x="754063" y="3246438"/>
            <a:ext cx="8389937" cy="1587"/>
          </a:xfrm>
          <a:prstGeom prst="line">
            <a:avLst/>
          </a:prstGeom>
          <a:ln w="19050" cap="flat" cmpd="sng" algn="ctr">
            <a:solidFill>
              <a:srgbClr val="6666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9" name="Text Placeholder 8"/>
          <p:cNvSpPr>
            <a:spLocks noGrp="1"/>
          </p:cNvSpPr>
          <p:nvPr>
            <p:ph type="body" sz="quarter" idx="10" hasCustomPrompt="1"/>
          </p:nvPr>
        </p:nvSpPr>
        <p:spPr>
          <a:xfrm>
            <a:off x="677061" y="2541588"/>
            <a:ext cx="7516812" cy="663625"/>
          </a:xfrm>
          <a:prstGeom prst="rect">
            <a:avLst/>
          </a:prstGeom>
        </p:spPr>
        <p:txBody>
          <a:bodyPr/>
          <a:lstStyle>
            <a:lvl1pPr marL="0" indent="0">
              <a:buNone/>
              <a:defRPr baseline="0">
                <a:latin typeface="Verdana" pitchFamily="34" charset="0"/>
                <a:ea typeface="Verdana" pitchFamily="34" charset="0"/>
                <a:cs typeface="Verdana" pitchFamily="34" charset="0"/>
              </a:defRPr>
            </a:lvl1pPr>
          </a:lstStyle>
          <a:p>
            <a:pPr lvl="0"/>
            <a:r>
              <a:rPr lang="en-NZ" dirty="0"/>
              <a:t>Title goes here</a:t>
            </a:r>
          </a:p>
        </p:txBody>
      </p:sp>
      <p:pic>
        <p:nvPicPr>
          <p:cNvPr id="1027" name="Picture 3" descr="C:\Users\SPFarm\Desktop\FAT.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57238" y="503237"/>
            <a:ext cx="1646237" cy="1195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10745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Subsequent Slide Layout">
    <p:spTree>
      <p:nvGrpSpPr>
        <p:cNvPr id="1" name=""/>
        <p:cNvGrpSpPr/>
        <p:nvPr/>
      </p:nvGrpSpPr>
      <p:grpSpPr>
        <a:xfrm>
          <a:off x="0" y="0"/>
          <a:ext cx="0" cy="0"/>
          <a:chOff x="0" y="0"/>
          <a:chExt cx="0" cy="0"/>
        </a:xfrm>
      </p:grpSpPr>
      <p:cxnSp>
        <p:nvCxnSpPr>
          <p:cNvPr id="7" name="Straight Connector 6"/>
          <p:cNvCxnSpPr/>
          <p:nvPr userDrawn="1"/>
        </p:nvCxnSpPr>
        <p:spPr>
          <a:xfrm>
            <a:off x="754063" y="1477963"/>
            <a:ext cx="8389937" cy="1587"/>
          </a:xfrm>
          <a:prstGeom prst="line">
            <a:avLst/>
          </a:prstGeom>
          <a:ln w="19050" cap="flat" cmpd="sng" algn="ctr">
            <a:solidFill>
              <a:srgbClr val="999999"/>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Text Placeholder 7"/>
          <p:cNvSpPr>
            <a:spLocks noGrp="1"/>
          </p:cNvSpPr>
          <p:nvPr>
            <p:ph type="body" sz="quarter" idx="10" hasCustomPrompt="1"/>
          </p:nvPr>
        </p:nvSpPr>
        <p:spPr>
          <a:xfrm>
            <a:off x="754063" y="1499084"/>
            <a:ext cx="7773920" cy="4689960"/>
          </a:xfrm>
          <a:prstGeom prst="rect">
            <a:avLst/>
          </a:prstGeom>
        </p:spPr>
        <p:txBody>
          <a:bodyPr/>
          <a:lstStyle>
            <a:lvl1pPr marL="457200" indent="-457200">
              <a:buClr>
                <a:schemeClr val="bg1">
                  <a:lumMod val="50000"/>
                </a:schemeClr>
              </a:buClr>
              <a:buFont typeface="Arial" pitchFamily="34" charset="0"/>
              <a:buChar char="•"/>
              <a:defRPr/>
            </a:lvl1pPr>
            <a:lvl2pPr>
              <a:buClr>
                <a:schemeClr val="bg1">
                  <a:lumMod val="50000"/>
                </a:schemeClr>
              </a:buClr>
              <a:defRPr/>
            </a:lvl2pPr>
            <a:lvl3pPr>
              <a:buClr>
                <a:schemeClr val="bg1">
                  <a:lumMod val="50000"/>
                </a:schemeClr>
              </a:buClr>
              <a:defRPr/>
            </a:lvl3pPr>
          </a:lstStyle>
          <a:p>
            <a:pPr eaLnBrk="1" hangingPunct="1">
              <a:buClr>
                <a:srgbClr val="999999"/>
              </a:buClr>
            </a:pPr>
            <a:r>
              <a:rPr lang="en-US" sz="3000" dirty="0">
                <a:solidFill>
                  <a:srgbClr val="000000"/>
                </a:solidFill>
                <a:ea typeface="ＭＳ Ｐゴシック" pitchFamily="-1" charset="-128"/>
              </a:rPr>
              <a:t>Bullets text 1</a:t>
            </a:r>
          </a:p>
          <a:p>
            <a:pPr eaLnBrk="1" hangingPunct="1">
              <a:buClr>
                <a:srgbClr val="999999"/>
              </a:buClr>
            </a:pPr>
            <a:r>
              <a:rPr lang="en-US" sz="3000" dirty="0">
                <a:solidFill>
                  <a:srgbClr val="000000"/>
                </a:solidFill>
                <a:ea typeface="ＭＳ Ｐゴシック" pitchFamily="-1" charset="-128"/>
              </a:rPr>
              <a:t>Bullets text 2</a:t>
            </a:r>
          </a:p>
          <a:p>
            <a:pPr lvl="1" eaLnBrk="1" hangingPunct="1">
              <a:buClr>
                <a:srgbClr val="999999"/>
              </a:buClr>
            </a:pPr>
            <a:r>
              <a:rPr lang="en-US" sz="2000" dirty="0">
                <a:solidFill>
                  <a:srgbClr val="000000"/>
                </a:solidFill>
                <a:ea typeface="ＭＳ Ｐゴシック" pitchFamily="-1" charset="-128"/>
              </a:rPr>
              <a:t>Second level bullet</a:t>
            </a:r>
          </a:p>
          <a:p>
            <a:pPr lvl="2" eaLnBrk="1" hangingPunct="1">
              <a:buClr>
                <a:srgbClr val="999999"/>
              </a:buClr>
            </a:pPr>
            <a:r>
              <a:rPr lang="en-US" sz="1600" dirty="0">
                <a:solidFill>
                  <a:srgbClr val="000000"/>
                </a:solidFill>
                <a:ea typeface="ＭＳ Ｐゴシック" pitchFamily="-1" charset="-128"/>
              </a:rPr>
              <a:t>Third level bullet</a:t>
            </a:r>
          </a:p>
        </p:txBody>
      </p:sp>
      <p:sp>
        <p:nvSpPr>
          <p:cNvPr id="9" name="Text Placeholder 9"/>
          <p:cNvSpPr>
            <a:spLocks noGrp="1"/>
          </p:cNvSpPr>
          <p:nvPr>
            <p:ph type="body" sz="quarter" idx="11" hasCustomPrompt="1"/>
          </p:nvPr>
        </p:nvSpPr>
        <p:spPr>
          <a:xfrm>
            <a:off x="1838325" y="812443"/>
            <a:ext cx="6737350" cy="554088"/>
          </a:xfrm>
          <a:prstGeom prst="rect">
            <a:avLst/>
          </a:prstGeom>
        </p:spPr>
        <p:txBody>
          <a:bodyPr/>
          <a:lstStyle>
            <a:lvl1pPr marL="0" indent="0">
              <a:buNone/>
              <a:defRPr>
                <a:latin typeface="Verdana" pitchFamily="34" charset="0"/>
                <a:ea typeface="Verdana" pitchFamily="34" charset="0"/>
                <a:cs typeface="Verdana" pitchFamily="34" charset="0"/>
              </a:defRPr>
            </a:lvl1pPr>
          </a:lstStyle>
          <a:p>
            <a:pPr lvl="0"/>
            <a:r>
              <a:rPr lang="en-US" dirty="0"/>
              <a:t>Heading</a:t>
            </a:r>
          </a:p>
        </p:txBody>
      </p:sp>
      <p:pic>
        <p:nvPicPr>
          <p:cNvPr id="2050" name="Picture 2" descr="C:\Users\SPFarm\Desktop\Picture2.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54062" y="499268"/>
            <a:ext cx="1084263" cy="785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6318306"/>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NZ"/>
          </a:p>
        </p:txBody>
      </p:sp>
      <p:sp>
        <p:nvSpPr>
          <p:cNvPr id="4" name="Date Placeholder 3"/>
          <p:cNvSpPr>
            <a:spLocks noGrp="1"/>
          </p:cNvSpPr>
          <p:nvPr>
            <p:ph type="dt" sz="half" idx="10"/>
          </p:nvPr>
        </p:nvSpPr>
        <p:spPr/>
        <p:txBody>
          <a:bodyPr/>
          <a:lstStyle/>
          <a:p>
            <a:fld id="{E9DCD916-A1CD-4E16-ADCE-99BCBE0C007A}" type="datetimeFigureOut">
              <a:rPr lang="en-NZ" smtClean="0">
                <a:solidFill>
                  <a:prstClr val="black">
                    <a:tint val="75000"/>
                  </a:prstClr>
                </a:solidFill>
              </a:rPr>
              <a:pPr/>
              <a:t>8/06/2018</a:t>
            </a:fld>
            <a:endParaRPr lang="en-NZ"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NZ"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C102059-21FD-4D6A-810B-78FA23549968}" type="slidenum">
              <a:rPr lang="en-NZ" smtClean="0">
                <a:solidFill>
                  <a:prstClr val="black">
                    <a:tint val="75000"/>
                  </a:prstClr>
                </a:solidFill>
              </a:rPr>
              <a:pPr/>
              <a:t>‹#›</a:t>
            </a:fld>
            <a:endParaRPr lang="en-NZ" dirty="0">
              <a:solidFill>
                <a:prstClr val="black">
                  <a:tint val="75000"/>
                </a:prstClr>
              </a:solidFill>
            </a:endParaRPr>
          </a:p>
        </p:txBody>
      </p:sp>
    </p:spTree>
    <p:extLst>
      <p:ext uri="{BB962C8B-B14F-4D97-AF65-F5344CB8AC3E}">
        <p14:creationId xmlns:p14="http://schemas.microsoft.com/office/powerpoint/2010/main" val="20097031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E9DCD916-A1CD-4E16-ADCE-99BCBE0C007A}" type="datetimeFigureOut">
              <a:rPr lang="en-NZ" smtClean="0">
                <a:solidFill>
                  <a:prstClr val="black">
                    <a:tint val="75000"/>
                  </a:prstClr>
                </a:solidFill>
              </a:rPr>
              <a:pPr/>
              <a:t>8/06/2018</a:t>
            </a:fld>
            <a:endParaRPr lang="en-NZ"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NZ"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C102059-21FD-4D6A-810B-78FA23549968}" type="slidenum">
              <a:rPr lang="en-NZ" smtClean="0">
                <a:solidFill>
                  <a:prstClr val="black">
                    <a:tint val="75000"/>
                  </a:prstClr>
                </a:solidFill>
              </a:rPr>
              <a:pPr/>
              <a:t>‹#›</a:t>
            </a:fld>
            <a:endParaRPr lang="en-NZ" dirty="0">
              <a:solidFill>
                <a:prstClr val="black">
                  <a:tint val="75000"/>
                </a:prstClr>
              </a:solidFill>
            </a:endParaRPr>
          </a:p>
        </p:txBody>
      </p:sp>
    </p:spTree>
    <p:extLst>
      <p:ext uri="{BB962C8B-B14F-4D97-AF65-F5344CB8AC3E}">
        <p14:creationId xmlns:p14="http://schemas.microsoft.com/office/powerpoint/2010/main" val="27357261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DCD916-A1CD-4E16-ADCE-99BCBE0C007A}" type="datetimeFigureOut">
              <a:rPr lang="en-NZ" smtClean="0">
                <a:solidFill>
                  <a:prstClr val="black">
                    <a:tint val="75000"/>
                  </a:prstClr>
                </a:solidFill>
              </a:rPr>
              <a:pPr/>
              <a:t>8/06/2018</a:t>
            </a:fld>
            <a:endParaRPr lang="en-NZ"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NZ"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C102059-21FD-4D6A-810B-78FA23549968}" type="slidenum">
              <a:rPr lang="en-NZ" smtClean="0">
                <a:solidFill>
                  <a:prstClr val="black">
                    <a:tint val="75000"/>
                  </a:prstClr>
                </a:solidFill>
              </a:rPr>
              <a:pPr/>
              <a:t>‹#›</a:t>
            </a:fld>
            <a:endParaRPr lang="en-NZ" dirty="0">
              <a:solidFill>
                <a:prstClr val="black">
                  <a:tint val="75000"/>
                </a:prstClr>
              </a:solidFill>
            </a:endParaRPr>
          </a:p>
        </p:txBody>
      </p:sp>
    </p:spTree>
    <p:extLst>
      <p:ext uri="{BB962C8B-B14F-4D97-AF65-F5344CB8AC3E}">
        <p14:creationId xmlns:p14="http://schemas.microsoft.com/office/powerpoint/2010/main" val="39846888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p:cNvSpPr>
          <p:nvPr>
            <p:ph type="dt" sz="half" idx="10"/>
          </p:nvPr>
        </p:nvSpPr>
        <p:spPr/>
        <p:txBody>
          <a:bodyPr/>
          <a:lstStyle/>
          <a:p>
            <a:fld id="{E9DCD916-A1CD-4E16-ADCE-99BCBE0C007A}" type="datetimeFigureOut">
              <a:rPr lang="en-NZ" smtClean="0">
                <a:solidFill>
                  <a:prstClr val="black">
                    <a:tint val="75000"/>
                  </a:prstClr>
                </a:solidFill>
              </a:rPr>
              <a:pPr/>
              <a:t>8/06/2018</a:t>
            </a:fld>
            <a:endParaRPr lang="en-NZ"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NZ"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C102059-21FD-4D6A-810B-78FA23549968}" type="slidenum">
              <a:rPr lang="en-NZ" smtClean="0">
                <a:solidFill>
                  <a:prstClr val="black">
                    <a:tint val="75000"/>
                  </a:prstClr>
                </a:solidFill>
              </a:rPr>
              <a:pPr/>
              <a:t>‹#›</a:t>
            </a:fld>
            <a:endParaRPr lang="en-NZ" dirty="0">
              <a:solidFill>
                <a:prstClr val="black">
                  <a:tint val="75000"/>
                </a:prstClr>
              </a:solidFill>
            </a:endParaRPr>
          </a:p>
        </p:txBody>
      </p:sp>
    </p:spTree>
    <p:extLst>
      <p:ext uri="{BB962C8B-B14F-4D97-AF65-F5344CB8AC3E}">
        <p14:creationId xmlns:p14="http://schemas.microsoft.com/office/powerpoint/2010/main" val="474400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6"/>
          <p:cNvSpPr>
            <a:spLocks noGrp="1"/>
          </p:cNvSpPr>
          <p:nvPr>
            <p:ph type="dt" sz="half" idx="10"/>
          </p:nvPr>
        </p:nvSpPr>
        <p:spPr/>
        <p:txBody>
          <a:bodyPr/>
          <a:lstStyle/>
          <a:p>
            <a:fld id="{E9DCD916-A1CD-4E16-ADCE-99BCBE0C007A}" type="datetimeFigureOut">
              <a:rPr lang="en-NZ" smtClean="0">
                <a:solidFill>
                  <a:prstClr val="black">
                    <a:tint val="75000"/>
                  </a:prstClr>
                </a:solidFill>
              </a:rPr>
              <a:pPr/>
              <a:t>8/06/2018</a:t>
            </a:fld>
            <a:endParaRPr lang="en-NZ"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NZ"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C102059-21FD-4D6A-810B-78FA23549968}" type="slidenum">
              <a:rPr lang="en-NZ" smtClean="0">
                <a:solidFill>
                  <a:prstClr val="black">
                    <a:tint val="75000"/>
                  </a:prstClr>
                </a:solidFill>
              </a:rPr>
              <a:pPr/>
              <a:t>‹#›</a:t>
            </a:fld>
            <a:endParaRPr lang="en-NZ" dirty="0">
              <a:solidFill>
                <a:prstClr val="black">
                  <a:tint val="75000"/>
                </a:prstClr>
              </a:solidFill>
            </a:endParaRPr>
          </a:p>
        </p:txBody>
      </p:sp>
    </p:spTree>
    <p:extLst>
      <p:ext uri="{BB962C8B-B14F-4D97-AF65-F5344CB8AC3E}">
        <p14:creationId xmlns:p14="http://schemas.microsoft.com/office/powerpoint/2010/main" val="206223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p:txBody>
          <a:bodyPr/>
          <a:lstStyle/>
          <a:p>
            <a:fld id="{E9DCD916-A1CD-4E16-ADCE-99BCBE0C007A}" type="datetimeFigureOut">
              <a:rPr lang="en-NZ" smtClean="0">
                <a:solidFill>
                  <a:prstClr val="black">
                    <a:tint val="75000"/>
                  </a:prstClr>
                </a:solidFill>
              </a:rPr>
              <a:pPr/>
              <a:t>8/06/2018</a:t>
            </a:fld>
            <a:endParaRPr lang="en-NZ"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NZ"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C102059-21FD-4D6A-810B-78FA23549968}" type="slidenum">
              <a:rPr lang="en-NZ" smtClean="0">
                <a:solidFill>
                  <a:prstClr val="black">
                    <a:tint val="75000"/>
                  </a:prstClr>
                </a:solidFill>
              </a:rPr>
              <a:pPr/>
              <a:t>‹#›</a:t>
            </a:fld>
            <a:endParaRPr lang="en-NZ" dirty="0">
              <a:solidFill>
                <a:prstClr val="black">
                  <a:tint val="75000"/>
                </a:prstClr>
              </a:solidFill>
            </a:endParaRPr>
          </a:p>
        </p:txBody>
      </p:sp>
    </p:spTree>
    <p:extLst>
      <p:ext uri="{BB962C8B-B14F-4D97-AF65-F5344CB8AC3E}">
        <p14:creationId xmlns:p14="http://schemas.microsoft.com/office/powerpoint/2010/main" val="1815937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E9DCD916-A1CD-4E16-ADCE-99BCBE0C007A}" type="datetimeFigureOut">
              <a:rPr lang="en-NZ" smtClean="0"/>
              <a:pPr/>
              <a:t>8/06/2018</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3C102059-21FD-4D6A-810B-78FA23549968}" type="slidenum">
              <a:rPr lang="en-NZ" smtClean="0"/>
              <a:pPr/>
              <a:t>‹#›</a:t>
            </a:fld>
            <a:endParaRPr lang="en-NZ" dirty="0"/>
          </a:p>
        </p:txBody>
      </p:sp>
    </p:spTree>
    <p:extLst>
      <p:ext uri="{BB962C8B-B14F-4D97-AF65-F5344CB8AC3E}">
        <p14:creationId xmlns:p14="http://schemas.microsoft.com/office/powerpoint/2010/main" val="32017791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DCD916-A1CD-4E16-ADCE-99BCBE0C007A}" type="datetimeFigureOut">
              <a:rPr lang="en-NZ" smtClean="0">
                <a:solidFill>
                  <a:prstClr val="black">
                    <a:tint val="75000"/>
                  </a:prstClr>
                </a:solidFill>
              </a:rPr>
              <a:pPr/>
              <a:t>8/06/2018</a:t>
            </a:fld>
            <a:endParaRPr lang="en-NZ"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NZ"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C102059-21FD-4D6A-810B-78FA23549968}" type="slidenum">
              <a:rPr lang="en-NZ" smtClean="0">
                <a:solidFill>
                  <a:prstClr val="black">
                    <a:tint val="75000"/>
                  </a:prstClr>
                </a:solidFill>
              </a:rPr>
              <a:pPr/>
              <a:t>‹#›</a:t>
            </a:fld>
            <a:endParaRPr lang="en-NZ" dirty="0">
              <a:solidFill>
                <a:prstClr val="black">
                  <a:tint val="75000"/>
                </a:prstClr>
              </a:solidFill>
            </a:endParaRPr>
          </a:p>
        </p:txBody>
      </p:sp>
    </p:spTree>
    <p:extLst>
      <p:ext uri="{BB962C8B-B14F-4D97-AF65-F5344CB8AC3E}">
        <p14:creationId xmlns:p14="http://schemas.microsoft.com/office/powerpoint/2010/main" val="20917209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DCD916-A1CD-4E16-ADCE-99BCBE0C007A}" type="datetimeFigureOut">
              <a:rPr lang="en-NZ" smtClean="0">
                <a:solidFill>
                  <a:prstClr val="black">
                    <a:tint val="75000"/>
                  </a:prstClr>
                </a:solidFill>
              </a:rPr>
              <a:pPr/>
              <a:t>8/06/2018</a:t>
            </a:fld>
            <a:endParaRPr lang="en-NZ"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NZ"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C102059-21FD-4D6A-810B-78FA23549968}" type="slidenum">
              <a:rPr lang="en-NZ" smtClean="0">
                <a:solidFill>
                  <a:prstClr val="black">
                    <a:tint val="75000"/>
                  </a:prstClr>
                </a:solidFill>
              </a:rPr>
              <a:pPr/>
              <a:t>‹#›</a:t>
            </a:fld>
            <a:endParaRPr lang="en-NZ" dirty="0">
              <a:solidFill>
                <a:prstClr val="black">
                  <a:tint val="75000"/>
                </a:prstClr>
              </a:solidFill>
            </a:endParaRPr>
          </a:p>
        </p:txBody>
      </p:sp>
    </p:spTree>
    <p:extLst>
      <p:ext uri="{BB962C8B-B14F-4D97-AF65-F5344CB8AC3E}">
        <p14:creationId xmlns:p14="http://schemas.microsoft.com/office/powerpoint/2010/main" val="30072721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DCD916-A1CD-4E16-ADCE-99BCBE0C007A}" type="datetimeFigureOut">
              <a:rPr lang="en-NZ" smtClean="0">
                <a:solidFill>
                  <a:prstClr val="black">
                    <a:tint val="75000"/>
                  </a:prstClr>
                </a:solidFill>
              </a:rPr>
              <a:pPr/>
              <a:t>8/06/2018</a:t>
            </a:fld>
            <a:endParaRPr lang="en-NZ"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NZ"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C102059-21FD-4D6A-810B-78FA23549968}" type="slidenum">
              <a:rPr lang="en-NZ" smtClean="0">
                <a:solidFill>
                  <a:prstClr val="black">
                    <a:tint val="75000"/>
                  </a:prstClr>
                </a:solidFill>
              </a:rPr>
              <a:pPr/>
              <a:t>‹#›</a:t>
            </a:fld>
            <a:endParaRPr lang="en-NZ" dirty="0">
              <a:solidFill>
                <a:prstClr val="black">
                  <a:tint val="75000"/>
                </a:prstClr>
              </a:solidFill>
            </a:endParaRPr>
          </a:p>
        </p:txBody>
      </p:sp>
    </p:spTree>
    <p:extLst>
      <p:ext uri="{BB962C8B-B14F-4D97-AF65-F5344CB8AC3E}">
        <p14:creationId xmlns:p14="http://schemas.microsoft.com/office/powerpoint/2010/main" val="30463495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E9DCD916-A1CD-4E16-ADCE-99BCBE0C007A}" type="datetimeFigureOut">
              <a:rPr lang="en-NZ" smtClean="0">
                <a:solidFill>
                  <a:prstClr val="black">
                    <a:tint val="75000"/>
                  </a:prstClr>
                </a:solidFill>
              </a:rPr>
              <a:pPr/>
              <a:t>8/06/2018</a:t>
            </a:fld>
            <a:endParaRPr lang="en-NZ"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NZ"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C102059-21FD-4D6A-810B-78FA23549968}" type="slidenum">
              <a:rPr lang="en-NZ" smtClean="0">
                <a:solidFill>
                  <a:prstClr val="black">
                    <a:tint val="75000"/>
                  </a:prstClr>
                </a:solidFill>
              </a:rPr>
              <a:pPr/>
              <a:t>‹#›</a:t>
            </a:fld>
            <a:endParaRPr lang="en-NZ" dirty="0">
              <a:solidFill>
                <a:prstClr val="black">
                  <a:tint val="75000"/>
                </a:prstClr>
              </a:solidFill>
            </a:endParaRPr>
          </a:p>
        </p:txBody>
      </p:sp>
    </p:spTree>
    <p:extLst>
      <p:ext uri="{BB962C8B-B14F-4D97-AF65-F5344CB8AC3E}">
        <p14:creationId xmlns:p14="http://schemas.microsoft.com/office/powerpoint/2010/main" val="28781307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E9DCD916-A1CD-4E16-ADCE-99BCBE0C007A}" type="datetimeFigureOut">
              <a:rPr lang="en-NZ" smtClean="0">
                <a:solidFill>
                  <a:prstClr val="black">
                    <a:tint val="75000"/>
                  </a:prstClr>
                </a:solidFill>
              </a:rPr>
              <a:pPr/>
              <a:t>8/06/2018</a:t>
            </a:fld>
            <a:endParaRPr lang="en-NZ"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NZ"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C102059-21FD-4D6A-810B-78FA23549968}" type="slidenum">
              <a:rPr lang="en-NZ" smtClean="0">
                <a:solidFill>
                  <a:prstClr val="black">
                    <a:tint val="75000"/>
                  </a:prstClr>
                </a:solidFill>
              </a:rPr>
              <a:pPr/>
              <a:t>‹#›</a:t>
            </a:fld>
            <a:endParaRPr lang="en-NZ" dirty="0">
              <a:solidFill>
                <a:prstClr val="black">
                  <a:tint val="75000"/>
                </a:prstClr>
              </a:solidFill>
            </a:endParaRPr>
          </a:p>
        </p:txBody>
      </p:sp>
    </p:spTree>
    <p:extLst>
      <p:ext uri="{BB962C8B-B14F-4D97-AF65-F5344CB8AC3E}">
        <p14:creationId xmlns:p14="http://schemas.microsoft.com/office/powerpoint/2010/main" val="41232925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NZ"/>
          </a:p>
        </p:txBody>
      </p:sp>
      <p:sp>
        <p:nvSpPr>
          <p:cNvPr id="4" name="Date Placeholder 3"/>
          <p:cNvSpPr>
            <a:spLocks noGrp="1"/>
          </p:cNvSpPr>
          <p:nvPr>
            <p:ph type="dt" sz="half" idx="10"/>
          </p:nvPr>
        </p:nvSpPr>
        <p:spPr/>
        <p:txBody>
          <a:bodyPr/>
          <a:lstStyle/>
          <a:p>
            <a:fld id="{E9DCD916-A1CD-4E16-ADCE-99BCBE0C007A}" type="datetimeFigureOut">
              <a:rPr lang="en-NZ" smtClean="0">
                <a:solidFill>
                  <a:prstClr val="black">
                    <a:tint val="75000"/>
                  </a:prstClr>
                </a:solidFill>
              </a:rPr>
              <a:pPr/>
              <a:t>8/06/2018</a:t>
            </a:fld>
            <a:endParaRPr lang="en-NZ"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NZ"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C102059-21FD-4D6A-810B-78FA23549968}" type="slidenum">
              <a:rPr lang="en-NZ" smtClean="0">
                <a:solidFill>
                  <a:prstClr val="black">
                    <a:tint val="75000"/>
                  </a:prstClr>
                </a:solidFill>
              </a:rPr>
              <a:pPr/>
              <a:t>‹#›</a:t>
            </a:fld>
            <a:endParaRPr lang="en-NZ" dirty="0">
              <a:solidFill>
                <a:prstClr val="black">
                  <a:tint val="75000"/>
                </a:prstClr>
              </a:solidFill>
            </a:endParaRPr>
          </a:p>
        </p:txBody>
      </p:sp>
    </p:spTree>
    <p:extLst>
      <p:ext uri="{BB962C8B-B14F-4D97-AF65-F5344CB8AC3E}">
        <p14:creationId xmlns:p14="http://schemas.microsoft.com/office/powerpoint/2010/main" val="7551465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E9DCD916-A1CD-4E16-ADCE-99BCBE0C007A}" type="datetimeFigureOut">
              <a:rPr lang="en-NZ" smtClean="0">
                <a:solidFill>
                  <a:prstClr val="black">
                    <a:tint val="75000"/>
                  </a:prstClr>
                </a:solidFill>
              </a:rPr>
              <a:pPr/>
              <a:t>8/06/2018</a:t>
            </a:fld>
            <a:endParaRPr lang="en-NZ"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NZ"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C102059-21FD-4D6A-810B-78FA23549968}" type="slidenum">
              <a:rPr lang="en-NZ" smtClean="0">
                <a:solidFill>
                  <a:prstClr val="black">
                    <a:tint val="75000"/>
                  </a:prstClr>
                </a:solidFill>
              </a:rPr>
              <a:pPr/>
              <a:t>‹#›</a:t>
            </a:fld>
            <a:endParaRPr lang="en-NZ" dirty="0">
              <a:solidFill>
                <a:prstClr val="black">
                  <a:tint val="75000"/>
                </a:prstClr>
              </a:solidFill>
            </a:endParaRPr>
          </a:p>
        </p:txBody>
      </p:sp>
    </p:spTree>
    <p:extLst>
      <p:ext uri="{BB962C8B-B14F-4D97-AF65-F5344CB8AC3E}">
        <p14:creationId xmlns:p14="http://schemas.microsoft.com/office/powerpoint/2010/main" val="26026958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DCD916-A1CD-4E16-ADCE-99BCBE0C007A}" type="datetimeFigureOut">
              <a:rPr lang="en-NZ" smtClean="0">
                <a:solidFill>
                  <a:prstClr val="black">
                    <a:tint val="75000"/>
                  </a:prstClr>
                </a:solidFill>
              </a:rPr>
              <a:pPr/>
              <a:t>8/06/2018</a:t>
            </a:fld>
            <a:endParaRPr lang="en-NZ"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NZ"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C102059-21FD-4D6A-810B-78FA23549968}" type="slidenum">
              <a:rPr lang="en-NZ" smtClean="0">
                <a:solidFill>
                  <a:prstClr val="black">
                    <a:tint val="75000"/>
                  </a:prstClr>
                </a:solidFill>
              </a:rPr>
              <a:pPr/>
              <a:t>‹#›</a:t>
            </a:fld>
            <a:endParaRPr lang="en-NZ" dirty="0">
              <a:solidFill>
                <a:prstClr val="black">
                  <a:tint val="75000"/>
                </a:prstClr>
              </a:solidFill>
            </a:endParaRPr>
          </a:p>
        </p:txBody>
      </p:sp>
    </p:spTree>
    <p:extLst>
      <p:ext uri="{BB962C8B-B14F-4D97-AF65-F5344CB8AC3E}">
        <p14:creationId xmlns:p14="http://schemas.microsoft.com/office/powerpoint/2010/main" val="41355194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p:cNvSpPr>
          <p:nvPr>
            <p:ph type="dt" sz="half" idx="10"/>
          </p:nvPr>
        </p:nvSpPr>
        <p:spPr/>
        <p:txBody>
          <a:bodyPr/>
          <a:lstStyle/>
          <a:p>
            <a:fld id="{E9DCD916-A1CD-4E16-ADCE-99BCBE0C007A}" type="datetimeFigureOut">
              <a:rPr lang="en-NZ" smtClean="0">
                <a:solidFill>
                  <a:prstClr val="black">
                    <a:tint val="75000"/>
                  </a:prstClr>
                </a:solidFill>
              </a:rPr>
              <a:pPr/>
              <a:t>8/06/2018</a:t>
            </a:fld>
            <a:endParaRPr lang="en-NZ"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NZ"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C102059-21FD-4D6A-810B-78FA23549968}" type="slidenum">
              <a:rPr lang="en-NZ" smtClean="0">
                <a:solidFill>
                  <a:prstClr val="black">
                    <a:tint val="75000"/>
                  </a:prstClr>
                </a:solidFill>
              </a:rPr>
              <a:pPr/>
              <a:t>‹#›</a:t>
            </a:fld>
            <a:endParaRPr lang="en-NZ" dirty="0">
              <a:solidFill>
                <a:prstClr val="black">
                  <a:tint val="75000"/>
                </a:prstClr>
              </a:solidFill>
            </a:endParaRPr>
          </a:p>
        </p:txBody>
      </p:sp>
    </p:spTree>
    <p:extLst>
      <p:ext uri="{BB962C8B-B14F-4D97-AF65-F5344CB8AC3E}">
        <p14:creationId xmlns:p14="http://schemas.microsoft.com/office/powerpoint/2010/main" val="20254746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6"/>
          <p:cNvSpPr>
            <a:spLocks noGrp="1"/>
          </p:cNvSpPr>
          <p:nvPr>
            <p:ph type="dt" sz="half" idx="10"/>
          </p:nvPr>
        </p:nvSpPr>
        <p:spPr/>
        <p:txBody>
          <a:bodyPr/>
          <a:lstStyle/>
          <a:p>
            <a:fld id="{E9DCD916-A1CD-4E16-ADCE-99BCBE0C007A}" type="datetimeFigureOut">
              <a:rPr lang="en-NZ" smtClean="0">
                <a:solidFill>
                  <a:prstClr val="black">
                    <a:tint val="75000"/>
                  </a:prstClr>
                </a:solidFill>
              </a:rPr>
              <a:pPr/>
              <a:t>8/06/2018</a:t>
            </a:fld>
            <a:endParaRPr lang="en-NZ"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NZ"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C102059-21FD-4D6A-810B-78FA23549968}" type="slidenum">
              <a:rPr lang="en-NZ" smtClean="0">
                <a:solidFill>
                  <a:prstClr val="black">
                    <a:tint val="75000"/>
                  </a:prstClr>
                </a:solidFill>
              </a:rPr>
              <a:pPr/>
              <a:t>‹#›</a:t>
            </a:fld>
            <a:endParaRPr lang="en-NZ" dirty="0">
              <a:solidFill>
                <a:prstClr val="black">
                  <a:tint val="75000"/>
                </a:prstClr>
              </a:solidFill>
            </a:endParaRPr>
          </a:p>
        </p:txBody>
      </p:sp>
    </p:spTree>
    <p:extLst>
      <p:ext uri="{BB962C8B-B14F-4D97-AF65-F5344CB8AC3E}">
        <p14:creationId xmlns:p14="http://schemas.microsoft.com/office/powerpoint/2010/main" val="3936654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DCD916-A1CD-4E16-ADCE-99BCBE0C007A}" type="datetimeFigureOut">
              <a:rPr lang="en-NZ" smtClean="0"/>
              <a:pPr/>
              <a:t>8/06/2018</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3C102059-21FD-4D6A-810B-78FA23549968}" type="slidenum">
              <a:rPr lang="en-NZ" smtClean="0"/>
              <a:pPr/>
              <a:t>‹#›</a:t>
            </a:fld>
            <a:endParaRPr lang="en-NZ" dirty="0"/>
          </a:p>
        </p:txBody>
      </p:sp>
    </p:spTree>
    <p:extLst>
      <p:ext uri="{BB962C8B-B14F-4D97-AF65-F5344CB8AC3E}">
        <p14:creationId xmlns:p14="http://schemas.microsoft.com/office/powerpoint/2010/main" val="9117816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p:txBody>
          <a:bodyPr/>
          <a:lstStyle/>
          <a:p>
            <a:fld id="{E9DCD916-A1CD-4E16-ADCE-99BCBE0C007A}" type="datetimeFigureOut">
              <a:rPr lang="en-NZ" smtClean="0">
                <a:solidFill>
                  <a:prstClr val="black">
                    <a:tint val="75000"/>
                  </a:prstClr>
                </a:solidFill>
              </a:rPr>
              <a:pPr/>
              <a:t>8/06/2018</a:t>
            </a:fld>
            <a:endParaRPr lang="en-NZ"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NZ"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C102059-21FD-4D6A-810B-78FA23549968}" type="slidenum">
              <a:rPr lang="en-NZ" smtClean="0">
                <a:solidFill>
                  <a:prstClr val="black">
                    <a:tint val="75000"/>
                  </a:prstClr>
                </a:solidFill>
              </a:rPr>
              <a:pPr/>
              <a:t>‹#›</a:t>
            </a:fld>
            <a:endParaRPr lang="en-NZ" dirty="0">
              <a:solidFill>
                <a:prstClr val="black">
                  <a:tint val="75000"/>
                </a:prstClr>
              </a:solidFill>
            </a:endParaRPr>
          </a:p>
        </p:txBody>
      </p:sp>
    </p:spTree>
    <p:extLst>
      <p:ext uri="{BB962C8B-B14F-4D97-AF65-F5344CB8AC3E}">
        <p14:creationId xmlns:p14="http://schemas.microsoft.com/office/powerpoint/2010/main" val="32167009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DCD916-A1CD-4E16-ADCE-99BCBE0C007A}" type="datetimeFigureOut">
              <a:rPr lang="en-NZ" smtClean="0">
                <a:solidFill>
                  <a:prstClr val="black">
                    <a:tint val="75000"/>
                  </a:prstClr>
                </a:solidFill>
              </a:rPr>
              <a:pPr/>
              <a:t>8/06/2018</a:t>
            </a:fld>
            <a:endParaRPr lang="en-NZ"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NZ"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C102059-21FD-4D6A-810B-78FA23549968}" type="slidenum">
              <a:rPr lang="en-NZ" smtClean="0">
                <a:solidFill>
                  <a:prstClr val="black">
                    <a:tint val="75000"/>
                  </a:prstClr>
                </a:solidFill>
              </a:rPr>
              <a:pPr/>
              <a:t>‹#›</a:t>
            </a:fld>
            <a:endParaRPr lang="en-NZ" dirty="0">
              <a:solidFill>
                <a:prstClr val="black">
                  <a:tint val="75000"/>
                </a:prstClr>
              </a:solidFill>
            </a:endParaRPr>
          </a:p>
        </p:txBody>
      </p:sp>
    </p:spTree>
    <p:extLst>
      <p:ext uri="{BB962C8B-B14F-4D97-AF65-F5344CB8AC3E}">
        <p14:creationId xmlns:p14="http://schemas.microsoft.com/office/powerpoint/2010/main" val="3833977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DCD916-A1CD-4E16-ADCE-99BCBE0C007A}" type="datetimeFigureOut">
              <a:rPr lang="en-NZ" smtClean="0">
                <a:solidFill>
                  <a:prstClr val="black">
                    <a:tint val="75000"/>
                  </a:prstClr>
                </a:solidFill>
              </a:rPr>
              <a:pPr/>
              <a:t>8/06/2018</a:t>
            </a:fld>
            <a:endParaRPr lang="en-NZ"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NZ"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C102059-21FD-4D6A-810B-78FA23549968}" type="slidenum">
              <a:rPr lang="en-NZ" smtClean="0">
                <a:solidFill>
                  <a:prstClr val="black">
                    <a:tint val="75000"/>
                  </a:prstClr>
                </a:solidFill>
              </a:rPr>
              <a:pPr/>
              <a:t>‹#›</a:t>
            </a:fld>
            <a:endParaRPr lang="en-NZ" dirty="0">
              <a:solidFill>
                <a:prstClr val="black">
                  <a:tint val="75000"/>
                </a:prstClr>
              </a:solidFill>
            </a:endParaRPr>
          </a:p>
        </p:txBody>
      </p:sp>
    </p:spTree>
    <p:extLst>
      <p:ext uri="{BB962C8B-B14F-4D97-AF65-F5344CB8AC3E}">
        <p14:creationId xmlns:p14="http://schemas.microsoft.com/office/powerpoint/2010/main" val="7142543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DCD916-A1CD-4E16-ADCE-99BCBE0C007A}" type="datetimeFigureOut">
              <a:rPr lang="en-NZ" smtClean="0">
                <a:solidFill>
                  <a:prstClr val="black">
                    <a:tint val="75000"/>
                  </a:prstClr>
                </a:solidFill>
              </a:rPr>
              <a:pPr/>
              <a:t>8/06/2018</a:t>
            </a:fld>
            <a:endParaRPr lang="en-NZ"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NZ"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C102059-21FD-4D6A-810B-78FA23549968}" type="slidenum">
              <a:rPr lang="en-NZ" smtClean="0">
                <a:solidFill>
                  <a:prstClr val="black">
                    <a:tint val="75000"/>
                  </a:prstClr>
                </a:solidFill>
              </a:rPr>
              <a:pPr/>
              <a:t>‹#›</a:t>
            </a:fld>
            <a:endParaRPr lang="en-NZ" dirty="0">
              <a:solidFill>
                <a:prstClr val="black">
                  <a:tint val="75000"/>
                </a:prstClr>
              </a:solidFill>
            </a:endParaRPr>
          </a:p>
        </p:txBody>
      </p:sp>
    </p:spTree>
    <p:extLst>
      <p:ext uri="{BB962C8B-B14F-4D97-AF65-F5344CB8AC3E}">
        <p14:creationId xmlns:p14="http://schemas.microsoft.com/office/powerpoint/2010/main" val="33411838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E9DCD916-A1CD-4E16-ADCE-99BCBE0C007A}" type="datetimeFigureOut">
              <a:rPr lang="en-NZ" smtClean="0">
                <a:solidFill>
                  <a:prstClr val="black">
                    <a:tint val="75000"/>
                  </a:prstClr>
                </a:solidFill>
              </a:rPr>
              <a:pPr/>
              <a:t>8/06/2018</a:t>
            </a:fld>
            <a:endParaRPr lang="en-NZ"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NZ"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C102059-21FD-4D6A-810B-78FA23549968}" type="slidenum">
              <a:rPr lang="en-NZ" smtClean="0">
                <a:solidFill>
                  <a:prstClr val="black">
                    <a:tint val="75000"/>
                  </a:prstClr>
                </a:solidFill>
              </a:rPr>
              <a:pPr/>
              <a:t>‹#›</a:t>
            </a:fld>
            <a:endParaRPr lang="en-NZ" dirty="0">
              <a:solidFill>
                <a:prstClr val="black">
                  <a:tint val="75000"/>
                </a:prstClr>
              </a:solidFill>
            </a:endParaRPr>
          </a:p>
        </p:txBody>
      </p:sp>
    </p:spTree>
    <p:extLst>
      <p:ext uri="{BB962C8B-B14F-4D97-AF65-F5344CB8AC3E}">
        <p14:creationId xmlns:p14="http://schemas.microsoft.com/office/powerpoint/2010/main" val="20618942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E9DCD916-A1CD-4E16-ADCE-99BCBE0C007A}" type="datetimeFigureOut">
              <a:rPr lang="en-NZ" smtClean="0">
                <a:solidFill>
                  <a:prstClr val="black">
                    <a:tint val="75000"/>
                  </a:prstClr>
                </a:solidFill>
              </a:rPr>
              <a:pPr/>
              <a:t>8/06/2018</a:t>
            </a:fld>
            <a:endParaRPr lang="en-NZ"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NZ"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C102059-21FD-4D6A-810B-78FA23549968}" type="slidenum">
              <a:rPr lang="en-NZ" smtClean="0">
                <a:solidFill>
                  <a:prstClr val="black">
                    <a:tint val="75000"/>
                  </a:prstClr>
                </a:solidFill>
              </a:rPr>
              <a:pPr/>
              <a:t>‹#›</a:t>
            </a:fld>
            <a:endParaRPr lang="en-NZ" dirty="0">
              <a:solidFill>
                <a:prstClr val="black">
                  <a:tint val="75000"/>
                </a:prstClr>
              </a:solidFill>
            </a:endParaRPr>
          </a:p>
        </p:txBody>
      </p:sp>
    </p:spTree>
    <p:extLst>
      <p:ext uri="{BB962C8B-B14F-4D97-AF65-F5344CB8AC3E}">
        <p14:creationId xmlns:p14="http://schemas.microsoft.com/office/powerpoint/2010/main" val="13555617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NZ"/>
          </a:p>
        </p:txBody>
      </p:sp>
      <p:sp>
        <p:nvSpPr>
          <p:cNvPr id="4" name="Date Placeholder 3"/>
          <p:cNvSpPr>
            <a:spLocks noGrp="1"/>
          </p:cNvSpPr>
          <p:nvPr>
            <p:ph type="dt" sz="half" idx="10"/>
          </p:nvPr>
        </p:nvSpPr>
        <p:spPr/>
        <p:txBody>
          <a:bodyPr/>
          <a:lstStyle/>
          <a:p>
            <a:fld id="{E9DCD916-A1CD-4E16-ADCE-99BCBE0C007A}" type="datetimeFigureOut">
              <a:rPr lang="en-NZ" smtClean="0">
                <a:solidFill>
                  <a:prstClr val="black">
                    <a:tint val="75000"/>
                  </a:prstClr>
                </a:solidFill>
              </a:rPr>
              <a:pPr/>
              <a:t>8/06/2018</a:t>
            </a:fld>
            <a:endParaRPr lang="en-NZ"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NZ"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C102059-21FD-4D6A-810B-78FA23549968}" type="slidenum">
              <a:rPr lang="en-NZ" smtClean="0">
                <a:solidFill>
                  <a:prstClr val="black">
                    <a:tint val="75000"/>
                  </a:prstClr>
                </a:solidFill>
              </a:rPr>
              <a:pPr/>
              <a:t>‹#›</a:t>
            </a:fld>
            <a:endParaRPr lang="en-NZ" dirty="0">
              <a:solidFill>
                <a:prstClr val="black">
                  <a:tint val="75000"/>
                </a:prstClr>
              </a:solidFill>
            </a:endParaRPr>
          </a:p>
        </p:txBody>
      </p:sp>
    </p:spTree>
    <p:extLst>
      <p:ext uri="{BB962C8B-B14F-4D97-AF65-F5344CB8AC3E}">
        <p14:creationId xmlns:p14="http://schemas.microsoft.com/office/powerpoint/2010/main" val="672781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E9DCD916-A1CD-4E16-ADCE-99BCBE0C007A}" type="datetimeFigureOut">
              <a:rPr lang="en-NZ" smtClean="0">
                <a:solidFill>
                  <a:prstClr val="black">
                    <a:tint val="75000"/>
                  </a:prstClr>
                </a:solidFill>
              </a:rPr>
              <a:pPr/>
              <a:t>8/06/2018</a:t>
            </a:fld>
            <a:endParaRPr lang="en-NZ"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NZ"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C102059-21FD-4D6A-810B-78FA23549968}" type="slidenum">
              <a:rPr lang="en-NZ" smtClean="0">
                <a:solidFill>
                  <a:prstClr val="black">
                    <a:tint val="75000"/>
                  </a:prstClr>
                </a:solidFill>
              </a:rPr>
              <a:pPr/>
              <a:t>‹#›</a:t>
            </a:fld>
            <a:endParaRPr lang="en-NZ" dirty="0">
              <a:solidFill>
                <a:prstClr val="black">
                  <a:tint val="75000"/>
                </a:prstClr>
              </a:solidFill>
            </a:endParaRPr>
          </a:p>
        </p:txBody>
      </p:sp>
    </p:spTree>
    <p:extLst>
      <p:ext uri="{BB962C8B-B14F-4D97-AF65-F5344CB8AC3E}">
        <p14:creationId xmlns:p14="http://schemas.microsoft.com/office/powerpoint/2010/main" val="40863417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DCD916-A1CD-4E16-ADCE-99BCBE0C007A}" type="datetimeFigureOut">
              <a:rPr lang="en-NZ" smtClean="0">
                <a:solidFill>
                  <a:prstClr val="black">
                    <a:tint val="75000"/>
                  </a:prstClr>
                </a:solidFill>
              </a:rPr>
              <a:pPr/>
              <a:t>8/06/2018</a:t>
            </a:fld>
            <a:endParaRPr lang="en-NZ"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NZ"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C102059-21FD-4D6A-810B-78FA23549968}" type="slidenum">
              <a:rPr lang="en-NZ" smtClean="0">
                <a:solidFill>
                  <a:prstClr val="black">
                    <a:tint val="75000"/>
                  </a:prstClr>
                </a:solidFill>
              </a:rPr>
              <a:pPr/>
              <a:t>‹#›</a:t>
            </a:fld>
            <a:endParaRPr lang="en-NZ" dirty="0">
              <a:solidFill>
                <a:prstClr val="black">
                  <a:tint val="75000"/>
                </a:prstClr>
              </a:solidFill>
            </a:endParaRPr>
          </a:p>
        </p:txBody>
      </p:sp>
    </p:spTree>
    <p:extLst>
      <p:ext uri="{BB962C8B-B14F-4D97-AF65-F5344CB8AC3E}">
        <p14:creationId xmlns:p14="http://schemas.microsoft.com/office/powerpoint/2010/main" val="35785005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p:cNvSpPr>
          <p:nvPr>
            <p:ph type="dt" sz="half" idx="10"/>
          </p:nvPr>
        </p:nvSpPr>
        <p:spPr/>
        <p:txBody>
          <a:bodyPr/>
          <a:lstStyle/>
          <a:p>
            <a:fld id="{E9DCD916-A1CD-4E16-ADCE-99BCBE0C007A}" type="datetimeFigureOut">
              <a:rPr lang="en-NZ" smtClean="0">
                <a:solidFill>
                  <a:prstClr val="black">
                    <a:tint val="75000"/>
                  </a:prstClr>
                </a:solidFill>
              </a:rPr>
              <a:pPr/>
              <a:t>8/06/2018</a:t>
            </a:fld>
            <a:endParaRPr lang="en-NZ"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NZ"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C102059-21FD-4D6A-810B-78FA23549968}" type="slidenum">
              <a:rPr lang="en-NZ" smtClean="0">
                <a:solidFill>
                  <a:prstClr val="black">
                    <a:tint val="75000"/>
                  </a:prstClr>
                </a:solidFill>
              </a:rPr>
              <a:pPr/>
              <a:t>‹#›</a:t>
            </a:fld>
            <a:endParaRPr lang="en-NZ" dirty="0">
              <a:solidFill>
                <a:prstClr val="black">
                  <a:tint val="75000"/>
                </a:prstClr>
              </a:solidFill>
            </a:endParaRPr>
          </a:p>
        </p:txBody>
      </p:sp>
    </p:spTree>
    <p:extLst>
      <p:ext uri="{BB962C8B-B14F-4D97-AF65-F5344CB8AC3E}">
        <p14:creationId xmlns:p14="http://schemas.microsoft.com/office/powerpoint/2010/main" val="2354576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p:cNvSpPr>
          <p:nvPr>
            <p:ph type="dt" sz="half" idx="10"/>
          </p:nvPr>
        </p:nvSpPr>
        <p:spPr/>
        <p:txBody>
          <a:bodyPr/>
          <a:lstStyle/>
          <a:p>
            <a:fld id="{E9DCD916-A1CD-4E16-ADCE-99BCBE0C007A}" type="datetimeFigureOut">
              <a:rPr lang="en-NZ" smtClean="0"/>
              <a:pPr/>
              <a:t>8/06/2018</a:t>
            </a:fld>
            <a:endParaRPr lang="en-NZ" dirty="0"/>
          </a:p>
        </p:txBody>
      </p:sp>
      <p:sp>
        <p:nvSpPr>
          <p:cNvPr id="6" name="Footer Placeholder 5"/>
          <p:cNvSpPr>
            <a:spLocks noGrp="1"/>
          </p:cNvSpPr>
          <p:nvPr>
            <p:ph type="ftr" sz="quarter" idx="11"/>
          </p:nvPr>
        </p:nvSpPr>
        <p:spPr/>
        <p:txBody>
          <a:bodyPr/>
          <a:lstStyle/>
          <a:p>
            <a:endParaRPr lang="en-NZ" dirty="0"/>
          </a:p>
        </p:txBody>
      </p:sp>
      <p:sp>
        <p:nvSpPr>
          <p:cNvPr id="7" name="Slide Number Placeholder 6"/>
          <p:cNvSpPr>
            <a:spLocks noGrp="1"/>
          </p:cNvSpPr>
          <p:nvPr>
            <p:ph type="sldNum" sz="quarter" idx="12"/>
          </p:nvPr>
        </p:nvSpPr>
        <p:spPr/>
        <p:txBody>
          <a:bodyPr/>
          <a:lstStyle/>
          <a:p>
            <a:fld id="{3C102059-21FD-4D6A-810B-78FA23549968}" type="slidenum">
              <a:rPr lang="en-NZ" smtClean="0"/>
              <a:pPr/>
              <a:t>‹#›</a:t>
            </a:fld>
            <a:endParaRPr lang="en-NZ" dirty="0"/>
          </a:p>
        </p:txBody>
      </p:sp>
    </p:spTree>
    <p:extLst>
      <p:ext uri="{BB962C8B-B14F-4D97-AF65-F5344CB8AC3E}">
        <p14:creationId xmlns:p14="http://schemas.microsoft.com/office/powerpoint/2010/main" val="7309405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6"/>
          <p:cNvSpPr>
            <a:spLocks noGrp="1"/>
          </p:cNvSpPr>
          <p:nvPr>
            <p:ph type="dt" sz="half" idx="10"/>
          </p:nvPr>
        </p:nvSpPr>
        <p:spPr/>
        <p:txBody>
          <a:bodyPr/>
          <a:lstStyle/>
          <a:p>
            <a:fld id="{E9DCD916-A1CD-4E16-ADCE-99BCBE0C007A}" type="datetimeFigureOut">
              <a:rPr lang="en-NZ" smtClean="0">
                <a:solidFill>
                  <a:prstClr val="black">
                    <a:tint val="75000"/>
                  </a:prstClr>
                </a:solidFill>
              </a:rPr>
              <a:pPr/>
              <a:t>8/06/2018</a:t>
            </a:fld>
            <a:endParaRPr lang="en-NZ"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NZ"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C102059-21FD-4D6A-810B-78FA23549968}" type="slidenum">
              <a:rPr lang="en-NZ" smtClean="0">
                <a:solidFill>
                  <a:prstClr val="black">
                    <a:tint val="75000"/>
                  </a:prstClr>
                </a:solidFill>
              </a:rPr>
              <a:pPr/>
              <a:t>‹#›</a:t>
            </a:fld>
            <a:endParaRPr lang="en-NZ" dirty="0">
              <a:solidFill>
                <a:prstClr val="black">
                  <a:tint val="75000"/>
                </a:prstClr>
              </a:solidFill>
            </a:endParaRPr>
          </a:p>
        </p:txBody>
      </p:sp>
    </p:spTree>
    <p:extLst>
      <p:ext uri="{BB962C8B-B14F-4D97-AF65-F5344CB8AC3E}">
        <p14:creationId xmlns:p14="http://schemas.microsoft.com/office/powerpoint/2010/main" val="32402073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p:txBody>
          <a:bodyPr/>
          <a:lstStyle/>
          <a:p>
            <a:fld id="{E9DCD916-A1CD-4E16-ADCE-99BCBE0C007A}" type="datetimeFigureOut">
              <a:rPr lang="en-NZ" smtClean="0">
                <a:solidFill>
                  <a:prstClr val="black">
                    <a:tint val="75000"/>
                  </a:prstClr>
                </a:solidFill>
              </a:rPr>
              <a:pPr/>
              <a:t>8/06/2018</a:t>
            </a:fld>
            <a:endParaRPr lang="en-NZ"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NZ"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C102059-21FD-4D6A-810B-78FA23549968}" type="slidenum">
              <a:rPr lang="en-NZ" smtClean="0">
                <a:solidFill>
                  <a:prstClr val="black">
                    <a:tint val="75000"/>
                  </a:prstClr>
                </a:solidFill>
              </a:rPr>
              <a:pPr/>
              <a:t>‹#›</a:t>
            </a:fld>
            <a:endParaRPr lang="en-NZ" dirty="0">
              <a:solidFill>
                <a:prstClr val="black">
                  <a:tint val="75000"/>
                </a:prstClr>
              </a:solidFill>
            </a:endParaRPr>
          </a:p>
        </p:txBody>
      </p:sp>
    </p:spTree>
    <p:extLst>
      <p:ext uri="{BB962C8B-B14F-4D97-AF65-F5344CB8AC3E}">
        <p14:creationId xmlns:p14="http://schemas.microsoft.com/office/powerpoint/2010/main" val="35993698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DCD916-A1CD-4E16-ADCE-99BCBE0C007A}" type="datetimeFigureOut">
              <a:rPr lang="en-NZ" smtClean="0">
                <a:solidFill>
                  <a:prstClr val="black">
                    <a:tint val="75000"/>
                  </a:prstClr>
                </a:solidFill>
              </a:rPr>
              <a:pPr/>
              <a:t>8/06/2018</a:t>
            </a:fld>
            <a:endParaRPr lang="en-NZ"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NZ"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C102059-21FD-4D6A-810B-78FA23549968}" type="slidenum">
              <a:rPr lang="en-NZ" smtClean="0">
                <a:solidFill>
                  <a:prstClr val="black">
                    <a:tint val="75000"/>
                  </a:prstClr>
                </a:solidFill>
              </a:rPr>
              <a:pPr/>
              <a:t>‹#›</a:t>
            </a:fld>
            <a:endParaRPr lang="en-NZ" dirty="0">
              <a:solidFill>
                <a:prstClr val="black">
                  <a:tint val="75000"/>
                </a:prstClr>
              </a:solidFill>
            </a:endParaRPr>
          </a:p>
        </p:txBody>
      </p:sp>
    </p:spTree>
    <p:extLst>
      <p:ext uri="{BB962C8B-B14F-4D97-AF65-F5344CB8AC3E}">
        <p14:creationId xmlns:p14="http://schemas.microsoft.com/office/powerpoint/2010/main" val="113153015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DCD916-A1CD-4E16-ADCE-99BCBE0C007A}" type="datetimeFigureOut">
              <a:rPr lang="en-NZ" smtClean="0">
                <a:solidFill>
                  <a:prstClr val="black">
                    <a:tint val="75000"/>
                  </a:prstClr>
                </a:solidFill>
              </a:rPr>
              <a:pPr/>
              <a:t>8/06/2018</a:t>
            </a:fld>
            <a:endParaRPr lang="en-NZ"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NZ"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C102059-21FD-4D6A-810B-78FA23549968}" type="slidenum">
              <a:rPr lang="en-NZ" smtClean="0">
                <a:solidFill>
                  <a:prstClr val="black">
                    <a:tint val="75000"/>
                  </a:prstClr>
                </a:solidFill>
              </a:rPr>
              <a:pPr/>
              <a:t>‹#›</a:t>
            </a:fld>
            <a:endParaRPr lang="en-NZ" dirty="0">
              <a:solidFill>
                <a:prstClr val="black">
                  <a:tint val="75000"/>
                </a:prstClr>
              </a:solidFill>
            </a:endParaRPr>
          </a:p>
        </p:txBody>
      </p:sp>
    </p:spTree>
    <p:extLst>
      <p:ext uri="{BB962C8B-B14F-4D97-AF65-F5344CB8AC3E}">
        <p14:creationId xmlns:p14="http://schemas.microsoft.com/office/powerpoint/2010/main" val="31768899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DCD916-A1CD-4E16-ADCE-99BCBE0C007A}" type="datetimeFigureOut">
              <a:rPr lang="en-NZ" smtClean="0">
                <a:solidFill>
                  <a:prstClr val="black">
                    <a:tint val="75000"/>
                  </a:prstClr>
                </a:solidFill>
              </a:rPr>
              <a:pPr/>
              <a:t>8/06/2018</a:t>
            </a:fld>
            <a:endParaRPr lang="en-NZ"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NZ"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C102059-21FD-4D6A-810B-78FA23549968}" type="slidenum">
              <a:rPr lang="en-NZ" smtClean="0">
                <a:solidFill>
                  <a:prstClr val="black">
                    <a:tint val="75000"/>
                  </a:prstClr>
                </a:solidFill>
              </a:rPr>
              <a:pPr/>
              <a:t>‹#›</a:t>
            </a:fld>
            <a:endParaRPr lang="en-NZ" dirty="0">
              <a:solidFill>
                <a:prstClr val="black">
                  <a:tint val="75000"/>
                </a:prstClr>
              </a:solidFill>
            </a:endParaRPr>
          </a:p>
        </p:txBody>
      </p:sp>
    </p:spTree>
    <p:extLst>
      <p:ext uri="{BB962C8B-B14F-4D97-AF65-F5344CB8AC3E}">
        <p14:creationId xmlns:p14="http://schemas.microsoft.com/office/powerpoint/2010/main" val="220788783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E9DCD916-A1CD-4E16-ADCE-99BCBE0C007A}" type="datetimeFigureOut">
              <a:rPr lang="en-NZ" smtClean="0">
                <a:solidFill>
                  <a:prstClr val="black">
                    <a:tint val="75000"/>
                  </a:prstClr>
                </a:solidFill>
              </a:rPr>
              <a:pPr/>
              <a:t>8/06/2018</a:t>
            </a:fld>
            <a:endParaRPr lang="en-NZ"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NZ"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C102059-21FD-4D6A-810B-78FA23549968}" type="slidenum">
              <a:rPr lang="en-NZ" smtClean="0">
                <a:solidFill>
                  <a:prstClr val="black">
                    <a:tint val="75000"/>
                  </a:prstClr>
                </a:solidFill>
              </a:rPr>
              <a:pPr/>
              <a:t>‹#›</a:t>
            </a:fld>
            <a:endParaRPr lang="en-NZ" dirty="0">
              <a:solidFill>
                <a:prstClr val="black">
                  <a:tint val="75000"/>
                </a:prstClr>
              </a:solidFill>
            </a:endParaRPr>
          </a:p>
        </p:txBody>
      </p:sp>
    </p:spTree>
    <p:extLst>
      <p:ext uri="{BB962C8B-B14F-4D97-AF65-F5344CB8AC3E}">
        <p14:creationId xmlns:p14="http://schemas.microsoft.com/office/powerpoint/2010/main" val="97099614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E9DCD916-A1CD-4E16-ADCE-99BCBE0C007A}" type="datetimeFigureOut">
              <a:rPr lang="en-NZ" smtClean="0">
                <a:solidFill>
                  <a:prstClr val="black">
                    <a:tint val="75000"/>
                  </a:prstClr>
                </a:solidFill>
              </a:rPr>
              <a:pPr/>
              <a:t>8/06/2018</a:t>
            </a:fld>
            <a:endParaRPr lang="en-NZ"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NZ"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C102059-21FD-4D6A-810B-78FA23549968}" type="slidenum">
              <a:rPr lang="en-NZ" smtClean="0">
                <a:solidFill>
                  <a:prstClr val="black">
                    <a:tint val="75000"/>
                  </a:prstClr>
                </a:solidFill>
              </a:rPr>
              <a:pPr/>
              <a:t>‹#›</a:t>
            </a:fld>
            <a:endParaRPr lang="en-NZ" dirty="0">
              <a:solidFill>
                <a:prstClr val="black">
                  <a:tint val="75000"/>
                </a:prstClr>
              </a:solidFill>
            </a:endParaRPr>
          </a:p>
        </p:txBody>
      </p:sp>
    </p:spTree>
    <p:extLst>
      <p:ext uri="{BB962C8B-B14F-4D97-AF65-F5344CB8AC3E}">
        <p14:creationId xmlns:p14="http://schemas.microsoft.com/office/powerpoint/2010/main" val="3347606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6"/>
          <p:cNvSpPr>
            <a:spLocks noGrp="1"/>
          </p:cNvSpPr>
          <p:nvPr>
            <p:ph type="dt" sz="half" idx="10"/>
          </p:nvPr>
        </p:nvSpPr>
        <p:spPr/>
        <p:txBody>
          <a:bodyPr/>
          <a:lstStyle/>
          <a:p>
            <a:fld id="{E9DCD916-A1CD-4E16-ADCE-99BCBE0C007A}" type="datetimeFigureOut">
              <a:rPr lang="en-NZ" smtClean="0"/>
              <a:pPr/>
              <a:t>8/06/2018</a:t>
            </a:fld>
            <a:endParaRPr lang="en-NZ" dirty="0"/>
          </a:p>
        </p:txBody>
      </p:sp>
      <p:sp>
        <p:nvSpPr>
          <p:cNvPr id="8" name="Footer Placeholder 7"/>
          <p:cNvSpPr>
            <a:spLocks noGrp="1"/>
          </p:cNvSpPr>
          <p:nvPr>
            <p:ph type="ftr" sz="quarter" idx="11"/>
          </p:nvPr>
        </p:nvSpPr>
        <p:spPr/>
        <p:txBody>
          <a:bodyPr/>
          <a:lstStyle/>
          <a:p>
            <a:endParaRPr lang="en-NZ" dirty="0"/>
          </a:p>
        </p:txBody>
      </p:sp>
      <p:sp>
        <p:nvSpPr>
          <p:cNvPr id="9" name="Slide Number Placeholder 8"/>
          <p:cNvSpPr>
            <a:spLocks noGrp="1"/>
          </p:cNvSpPr>
          <p:nvPr>
            <p:ph type="sldNum" sz="quarter" idx="12"/>
          </p:nvPr>
        </p:nvSpPr>
        <p:spPr/>
        <p:txBody>
          <a:bodyPr/>
          <a:lstStyle/>
          <a:p>
            <a:fld id="{3C102059-21FD-4D6A-810B-78FA23549968}" type="slidenum">
              <a:rPr lang="en-NZ" smtClean="0"/>
              <a:pPr/>
              <a:t>‹#›</a:t>
            </a:fld>
            <a:endParaRPr lang="en-NZ" dirty="0"/>
          </a:p>
        </p:txBody>
      </p:sp>
    </p:spTree>
    <p:extLst>
      <p:ext uri="{BB962C8B-B14F-4D97-AF65-F5344CB8AC3E}">
        <p14:creationId xmlns:p14="http://schemas.microsoft.com/office/powerpoint/2010/main" val="1425427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p:txBody>
          <a:bodyPr/>
          <a:lstStyle/>
          <a:p>
            <a:fld id="{E9DCD916-A1CD-4E16-ADCE-99BCBE0C007A}" type="datetimeFigureOut">
              <a:rPr lang="en-NZ" smtClean="0"/>
              <a:pPr/>
              <a:t>8/06/2018</a:t>
            </a:fld>
            <a:endParaRPr lang="en-NZ" dirty="0"/>
          </a:p>
        </p:txBody>
      </p:sp>
      <p:sp>
        <p:nvSpPr>
          <p:cNvPr id="4" name="Footer Placeholder 3"/>
          <p:cNvSpPr>
            <a:spLocks noGrp="1"/>
          </p:cNvSpPr>
          <p:nvPr>
            <p:ph type="ftr" sz="quarter" idx="11"/>
          </p:nvPr>
        </p:nvSpPr>
        <p:spPr/>
        <p:txBody>
          <a:bodyPr/>
          <a:lstStyle/>
          <a:p>
            <a:endParaRPr lang="en-NZ" dirty="0"/>
          </a:p>
        </p:txBody>
      </p:sp>
      <p:sp>
        <p:nvSpPr>
          <p:cNvPr id="5" name="Slide Number Placeholder 4"/>
          <p:cNvSpPr>
            <a:spLocks noGrp="1"/>
          </p:cNvSpPr>
          <p:nvPr>
            <p:ph type="sldNum" sz="quarter" idx="12"/>
          </p:nvPr>
        </p:nvSpPr>
        <p:spPr/>
        <p:txBody>
          <a:bodyPr/>
          <a:lstStyle/>
          <a:p>
            <a:fld id="{3C102059-21FD-4D6A-810B-78FA23549968}" type="slidenum">
              <a:rPr lang="en-NZ" smtClean="0"/>
              <a:pPr/>
              <a:t>‹#›</a:t>
            </a:fld>
            <a:endParaRPr lang="en-NZ" dirty="0"/>
          </a:p>
        </p:txBody>
      </p:sp>
    </p:spTree>
    <p:extLst>
      <p:ext uri="{BB962C8B-B14F-4D97-AF65-F5344CB8AC3E}">
        <p14:creationId xmlns:p14="http://schemas.microsoft.com/office/powerpoint/2010/main" val="3822664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DCD916-A1CD-4E16-ADCE-99BCBE0C007A}" type="datetimeFigureOut">
              <a:rPr lang="en-NZ" smtClean="0"/>
              <a:pPr/>
              <a:t>8/06/2018</a:t>
            </a:fld>
            <a:endParaRPr lang="en-NZ" dirty="0"/>
          </a:p>
        </p:txBody>
      </p:sp>
      <p:sp>
        <p:nvSpPr>
          <p:cNvPr id="3" name="Footer Placeholder 2"/>
          <p:cNvSpPr>
            <a:spLocks noGrp="1"/>
          </p:cNvSpPr>
          <p:nvPr>
            <p:ph type="ftr" sz="quarter" idx="11"/>
          </p:nvPr>
        </p:nvSpPr>
        <p:spPr/>
        <p:txBody>
          <a:bodyPr/>
          <a:lstStyle/>
          <a:p>
            <a:endParaRPr lang="en-NZ" dirty="0"/>
          </a:p>
        </p:txBody>
      </p:sp>
      <p:sp>
        <p:nvSpPr>
          <p:cNvPr id="4" name="Slide Number Placeholder 3"/>
          <p:cNvSpPr>
            <a:spLocks noGrp="1"/>
          </p:cNvSpPr>
          <p:nvPr>
            <p:ph type="sldNum" sz="quarter" idx="12"/>
          </p:nvPr>
        </p:nvSpPr>
        <p:spPr/>
        <p:txBody>
          <a:bodyPr/>
          <a:lstStyle/>
          <a:p>
            <a:fld id="{3C102059-21FD-4D6A-810B-78FA23549968}" type="slidenum">
              <a:rPr lang="en-NZ" smtClean="0"/>
              <a:pPr/>
              <a:t>‹#›</a:t>
            </a:fld>
            <a:endParaRPr lang="en-NZ" dirty="0"/>
          </a:p>
        </p:txBody>
      </p:sp>
    </p:spTree>
    <p:extLst>
      <p:ext uri="{BB962C8B-B14F-4D97-AF65-F5344CB8AC3E}">
        <p14:creationId xmlns:p14="http://schemas.microsoft.com/office/powerpoint/2010/main" val="1244325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DCD916-A1CD-4E16-ADCE-99BCBE0C007A}" type="datetimeFigureOut">
              <a:rPr lang="en-NZ" smtClean="0"/>
              <a:pPr/>
              <a:t>8/06/2018</a:t>
            </a:fld>
            <a:endParaRPr lang="en-NZ" dirty="0"/>
          </a:p>
        </p:txBody>
      </p:sp>
      <p:sp>
        <p:nvSpPr>
          <p:cNvPr id="6" name="Footer Placeholder 5"/>
          <p:cNvSpPr>
            <a:spLocks noGrp="1"/>
          </p:cNvSpPr>
          <p:nvPr>
            <p:ph type="ftr" sz="quarter" idx="11"/>
          </p:nvPr>
        </p:nvSpPr>
        <p:spPr/>
        <p:txBody>
          <a:bodyPr/>
          <a:lstStyle/>
          <a:p>
            <a:endParaRPr lang="en-NZ" dirty="0"/>
          </a:p>
        </p:txBody>
      </p:sp>
      <p:sp>
        <p:nvSpPr>
          <p:cNvPr id="7" name="Slide Number Placeholder 6"/>
          <p:cNvSpPr>
            <a:spLocks noGrp="1"/>
          </p:cNvSpPr>
          <p:nvPr>
            <p:ph type="sldNum" sz="quarter" idx="12"/>
          </p:nvPr>
        </p:nvSpPr>
        <p:spPr/>
        <p:txBody>
          <a:bodyPr/>
          <a:lstStyle/>
          <a:p>
            <a:fld id="{3C102059-21FD-4D6A-810B-78FA23549968}" type="slidenum">
              <a:rPr lang="en-NZ" smtClean="0"/>
              <a:pPr/>
              <a:t>‹#›</a:t>
            </a:fld>
            <a:endParaRPr lang="en-NZ" dirty="0"/>
          </a:p>
        </p:txBody>
      </p:sp>
    </p:spTree>
    <p:extLst>
      <p:ext uri="{BB962C8B-B14F-4D97-AF65-F5344CB8AC3E}">
        <p14:creationId xmlns:p14="http://schemas.microsoft.com/office/powerpoint/2010/main" val="3291252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DCD916-A1CD-4E16-ADCE-99BCBE0C007A}" type="datetimeFigureOut">
              <a:rPr lang="en-NZ" smtClean="0"/>
              <a:pPr/>
              <a:t>8/06/2018</a:t>
            </a:fld>
            <a:endParaRPr lang="en-NZ" dirty="0"/>
          </a:p>
        </p:txBody>
      </p:sp>
      <p:sp>
        <p:nvSpPr>
          <p:cNvPr id="6" name="Footer Placeholder 5"/>
          <p:cNvSpPr>
            <a:spLocks noGrp="1"/>
          </p:cNvSpPr>
          <p:nvPr>
            <p:ph type="ftr" sz="quarter" idx="11"/>
          </p:nvPr>
        </p:nvSpPr>
        <p:spPr/>
        <p:txBody>
          <a:bodyPr/>
          <a:lstStyle/>
          <a:p>
            <a:endParaRPr lang="en-NZ" dirty="0"/>
          </a:p>
        </p:txBody>
      </p:sp>
      <p:sp>
        <p:nvSpPr>
          <p:cNvPr id="7" name="Slide Number Placeholder 6"/>
          <p:cNvSpPr>
            <a:spLocks noGrp="1"/>
          </p:cNvSpPr>
          <p:nvPr>
            <p:ph type="sldNum" sz="quarter" idx="12"/>
          </p:nvPr>
        </p:nvSpPr>
        <p:spPr/>
        <p:txBody>
          <a:bodyPr/>
          <a:lstStyle/>
          <a:p>
            <a:fld id="{3C102059-21FD-4D6A-810B-78FA23549968}" type="slidenum">
              <a:rPr lang="en-NZ" smtClean="0"/>
              <a:pPr/>
              <a:t>‹#›</a:t>
            </a:fld>
            <a:endParaRPr lang="en-NZ" dirty="0"/>
          </a:p>
        </p:txBody>
      </p:sp>
    </p:spTree>
    <p:extLst>
      <p:ext uri="{BB962C8B-B14F-4D97-AF65-F5344CB8AC3E}">
        <p14:creationId xmlns:p14="http://schemas.microsoft.com/office/powerpoint/2010/main" val="3926878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NZ"/>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DCD916-A1CD-4E16-ADCE-99BCBE0C007A}" type="datetimeFigureOut">
              <a:rPr lang="en-NZ" smtClean="0"/>
              <a:pPr/>
              <a:t>8/06/2018</a:t>
            </a:fld>
            <a:endParaRPr lang="en-NZ"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102059-21FD-4D6A-810B-78FA23549968}" type="slidenum">
              <a:rPr lang="en-NZ" smtClean="0"/>
              <a:pPr/>
              <a:t>‹#›</a:t>
            </a:fld>
            <a:endParaRPr lang="en-NZ" dirty="0"/>
          </a:p>
        </p:txBody>
      </p:sp>
    </p:spTree>
    <p:extLst>
      <p:ext uri="{BB962C8B-B14F-4D97-AF65-F5344CB8AC3E}">
        <p14:creationId xmlns:p14="http://schemas.microsoft.com/office/powerpoint/2010/main" val="30944254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11" r:id="rId12"/>
    <p:sldLayoutId id="2147483712"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NZ"/>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DCD916-A1CD-4E16-ADCE-99BCBE0C007A}" type="datetimeFigureOut">
              <a:rPr lang="en-NZ" smtClean="0">
                <a:solidFill>
                  <a:prstClr val="black">
                    <a:tint val="75000"/>
                  </a:prstClr>
                </a:solidFill>
              </a:rPr>
              <a:pPr/>
              <a:t>8/06/2018</a:t>
            </a:fld>
            <a:endParaRPr lang="en-NZ"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102059-21FD-4D6A-810B-78FA23549968}" type="slidenum">
              <a:rPr lang="en-NZ" smtClean="0">
                <a:solidFill>
                  <a:prstClr val="black">
                    <a:tint val="75000"/>
                  </a:prstClr>
                </a:solidFill>
              </a:rPr>
              <a:pPr/>
              <a:t>‹#›</a:t>
            </a:fld>
            <a:endParaRPr lang="en-NZ" dirty="0">
              <a:solidFill>
                <a:prstClr val="black">
                  <a:tint val="75000"/>
                </a:prstClr>
              </a:solidFill>
            </a:endParaRPr>
          </a:p>
        </p:txBody>
      </p:sp>
    </p:spTree>
    <p:extLst>
      <p:ext uri="{BB962C8B-B14F-4D97-AF65-F5344CB8AC3E}">
        <p14:creationId xmlns:p14="http://schemas.microsoft.com/office/powerpoint/2010/main" val="325292254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NZ"/>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DCD916-A1CD-4E16-ADCE-99BCBE0C007A}" type="datetimeFigureOut">
              <a:rPr lang="en-NZ" smtClean="0">
                <a:solidFill>
                  <a:prstClr val="black">
                    <a:tint val="75000"/>
                  </a:prstClr>
                </a:solidFill>
              </a:rPr>
              <a:pPr/>
              <a:t>8/06/2018</a:t>
            </a:fld>
            <a:endParaRPr lang="en-NZ"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102059-21FD-4D6A-810B-78FA23549968}" type="slidenum">
              <a:rPr lang="en-NZ" smtClean="0">
                <a:solidFill>
                  <a:prstClr val="black">
                    <a:tint val="75000"/>
                  </a:prstClr>
                </a:solidFill>
              </a:rPr>
              <a:pPr/>
              <a:t>‹#›</a:t>
            </a:fld>
            <a:endParaRPr lang="en-NZ" dirty="0">
              <a:solidFill>
                <a:prstClr val="black">
                  <a:tint val="75000"/>
                </a:prstClr>
              </a:solidFill>
            </a:endParaRPr>
          </a:p>
        </p:txBody>
      </p:sp>
    </p:spTree>
    <p:extLst>
      <p:ext uri="{BB962C8B-B14F-4D97-AF65-F5344CB8AC3E}">
        <p14:creationId xmlns:p14="http://schemas.microsoft.com/office/powerpoint/2010/main" val="2539906889"/>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NZ"/>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DCD916-A1CD-4E16-ADCE-99BCBE0C007A}" type="datetimeFigureOut">
              <a:rPr lang="en-NZ" smtClean="0">
                <a:solidFill>
                  <a:prstClr val="black">
                    <a:tint val="75000"/>
                  </a:prstClr>
                </a:solidFill>
              </a:rPr>
              <a:pPr/>
              <a:t>8/06/2018</a:t>
            </a:fld>
            <a:endParaRPr lang="en-NZ"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102059-21FD-4D6A-810B-78FA23549968}" type="slidenum">
              <a:rPr lang="en-NZ" smtClean="0">
                <a:solidFill>
                  <a:prstClr val="black">
                    <a:tint val="75000"/>
                  </a:prstClr>
                </a:solidFill>
              </a:rPr>
              <a:pPr/>
              <a:t>‹#›</a:t>
            </a:fld>
            <a:endParaRPr lang="en-NZ" dirty="0">
              <a:solidFill>
                <a:prstClr val="black">
                  <a:tint val="75000"/>
                </a:prstClr>
              </a:solidFill>
            </a:endParaRPr>
          </a:p>
        </p:txBody>
      </p:sp>
    </p:spTree>
    <p:extLst>
      <p:ext uri="{BB962C8B-B14F-4D97-AF65-F5344CB8AC3E}">
        <p14:creationId xmlns:p14="http://schemas.microsoft.com/office/powerpoint/2010/main" val="1872621734"/>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36.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5.xml"/><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l="2916" r="6773" b="9887"/>
          <a:stretch>
            <a:fillRect/>
          </a:stretch>
        </p:blipFill>
        <p:spPr bwMode="auto">
          <a:xfrm flipH="1">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Snip Single Corner Rectangle 7"/>
          <p:cNvSpPr/>
          <p:nvPr/>
        </p:nvSpPr>
        <p:spPr>
          <a:xfrm rot="5400000">
            <a:off x="38100" y="-38100"/>
            <a:ext cx="5867400" cy="5943600"/>
          </a:xfrm>
          <a:prstGeom prst="snip1Rect">
            <a:avLst/>
          </a:prstGeom>
          <a:solidFill>
            <a:srgbClr val="0066A4"/>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p:nvSpPr>
        <p:spPr>
          <a:xfrm>
            <a:off x="381000" y="2514600"/>
            <a:ext cx="6410861" cy="2092881"/>
          </a:xfrm>
          <a:prstGeom prst="rect">
            <a:avLst/>
          </a:prstGeom>
        </p:spPr>
        <p:txBody>
          <a:bodyPr wrap="square">
            <a:spAutoFit/>
          </a:bodyPr>
          <a:lstStyle/>
          <a:p>
            <a:r>
              <a:rPr lang="en-NZ" sz="6500" dirty="0" smtClean="0">
                <a:solidFill>
                  <a:schemeClr val="bg1"/>
                </a:solidFill>
              </a:rPr>
              <a:t>TRADE</a:t>
            </a:r>
          </a:p>
          <a:p>
            <a:r>
              <a:rPr lang="en-NZ" sz="6500" dirty="0" smtClean="0">
                <a:solidFill>
                  <a:schemeClr val="bg1"/>
                </a:solidFill>
              </a:rPr>
              <a:t>NEGOTIATIONS </a:t>
            </a:r>
          </a:p>
        </p:txBody>
      </p:sp>
      <p:pic>
        <p:nvPicPr>
          <p:cNvPr id="13" name="Picture 12" descr="MFAT-NZ-logo_White.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1000" y="381000"/>
            <a:ext cx="2269067" cy="1701800"/>
          </a:xfrm>
          <a:prstGeom prst="rect">
            <a:avLst/>
          </a:prstGeom>
        </p:spPr>
      </p:pic>
    </p:spTree>
    <p:extLst>
      <p:ext uri="{BB962C8B-B14F-4D97-AF65-F5344CB8AC3E}">
        <p14:creationId xmlns:p14="http://schemas.microsoft.com/office/powerpoint/2010/main" val="40917762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22"/>
            <a:ext cx="9202741" cy="702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74890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338" y="357188"/>
            <a:ext cx="8315325" cy="6143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62346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107" y="-6436"/>
            <a:ext cx="9625611" cy="68644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17946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96621" y="0"/>
            <a:ext cx="8176273" cy="6858000"/>
          </a:xfrm>
          <a:prstGeom prst="rect">
            <a:avLst/>
          </a:prstGeom>
        </p:spPr>
      </p:pic>
      <p:sp>
        <p:nvSpPr>
          <p:cNvPr id="3" name="Title 1"/>
          <p:cNvSpPr txBox="1">
            <a:spLocks/>
          </p:cNvSpPr>
          <p:nvPr/>
        </p:nvSpPr>
        <p:spPr>
          <a:xfrm>
            <a:off x="2555776" y="1289064"/>
            <a:ext cx="6120680" cy="115212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NZ" sz="5400" b="1" dirty="0" smtClean="0">
                <a:solidFill>
                  <a:schemeClr val="bg1"/>
                </a:solidFill>
              </a:rPr>
              <a:t>CPTPP</a:t>
            </a:r>
            <a:endParaRPr lang="en-NZ" dirty="0">
              <a:solidFill>
                <a:schemeClr val="bg1"/>
              </a:solidFill>
            </a:endParaRPr>
          </a:p>
        </p:txBody>
      </p:sp>
    </p:spTree>
    <p:extLst>
      <p:ext uri="{BB962C8B-B14F-4D97-AF65-F5344CB8AC3E}">
        <p14:creationId xmlns:p14="http://schemas.microsoft.com/office/powerpoint/2010/main" val="19343511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0568" y="-59221"/>
            <a:ext cx="10966689" cy="69764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a:extLst>
              <a:ext uri="{FF2B5EF4-FFF2-40B4-BE49-F238E27FC236}">
                <a16:creationId xmlns:mc="http://schemas.openxmlformats.org/markup-compatibility/2006" xmlns:mv="urn:schemas-microsoft-com:mac:vml" xmlns:a16="http://schemas.microsoft.com/office/drawing/2014/main" xmlns="" id="{F30718AD-4324-40E8-8763-F79E6FBDDF63}"/>
              </a:ext>
            </a:extLst>
          </p:cNvPr>
          <p:cNvPicPr>
            <a:picLocks noChangeAspect="1"/>
          </p:cNvPicPr>
          <p:nvPr/>
        </p:nvPicPr>
        <p:blipFill>
          <a:blip r:embed="rId4" cstate="email">
            <a:duotone>
              <a:prstClr val="black"/>
              <a:schemeClr val="bg1">
                <a:tint val="45000"/>
                <a:satMod val="400000"/>
              </a:schemeClr>
            </a:duotone>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a:ext>
            </a:extLst>
          </a:blip>
          <a:stretch>
            <a:fillRect/>
          </a:stretch>
        </p:blipFill>
        <p:spPr>
          <a:xfrm>
            <a:off x="7092280" y="226418"/>
            <a:ext cx="1981133" cy="1485850"/>
          </a:xfrm>
          <a:prstGeom prst="rect">
            <a:avLst/>
          </a:prstGeom>
        </p:spPr>
      </p:pic>
      <p:sp>
        <p:nvSpPr>
          <p:cNvPr id="4" name="Rectangle 3"/>
          <p:cNvSpPr/>
          <p:nvPr/>
        </p:nvSpPr>
        <p:spPr>
          <a:xfrm>
            <a:off x="0" y="0"/>
            <a:ext cx="4038600" cy="6858000"/>
          </a:xfrm>
          <a:prstGeom prst="rect">
            <a:avLst/>
          </a:prstGeom>
          <a:solidFill>
            <a:schemeClr val="accent5">
              <a:alpha val="7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0" y="0"/>
            <a:ext cx="180000" cy="6858000"/>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445196" y="1492052"/>
            <a:ext cx="3406724" cy="3631763"/>
          </a:xfrm>
          <a:prstGeom prst="rect">
            <a:avLst/>
          </a:prstGeom>
          <a:noFill/>
        </p:spPr>
        <p:txBody>
          <a:bodyPr wrap="square" rtlCol="0">
            <a:spAutoFit/>
          </a:bodyPr>
          <a:lstStyle/>
          <a:p>
            <a:r>
              <a:rPr lang="en-NZ" sz="7200" b="1" dirty="0" smtClean="0">
                <a:solidFill>
                  <a:schemeClr val="bg1"/>
                </a:solidFill>
              </a:rPr>
              <a:t>T</a:t>
            </a:r>
            <a:r>
              <a:rPr lang="mi-NZ" sz="7200" b="1" dirty="0" smtClean="0">
                <a:solidFill>
                  <a:schemeClr val="bg1"/>
                </a:solidFill>
              </a:rPr>
              <a:t>ēnā </a:t>
            </a:r>
            <a:r>
              <a:rPr lang="en-NZ" sz="7200" b="1" dirty="0" err="1" smtClean="0">
                <a:solidFill>
                  <a:schemeClr val="bg1"/>
                </a:solidFill>
              </a:rPr>
              <a:t>koutou</a:t>
            </a:r>
            <a:endParaRPr lang="en-NZ" sz="7200" b="1" dirty="0" smtClean="0">
              <a:solidFill>
                <a:schemeClr val="bg1"/>
              </a:solidFill>
            </a:endParaRPr>
          </a:p>
          <a:p>
            <a:r>
              <a:rPr lang="en-NZ" sz="7200" b="1" dirty="0" err="1" smtClean="0">
                <a:solidFill>
                  <a:schemeClr val="bg1"/>
                </a:solidFill>
              </a:rPr>
              <a:t>katoa</a:t>
            </a:r>
            <a:r>
              <a:rPr lang="en-NZ" sz="7200" b="1" dirty="0" smtClean="0">
                <a:solidFill>
                  <a:schemeClr val="bg1"/>
                </a:solidFill>
              </a:rPr>
              <a:t> </a:t>
            </a:r>
            <a:endParaRPr lang="en-NZ" sz="7200" b="1" dirty="0">
              <a:solidFill>
                <a:schemeClr val="bg1"/>
              </a:solidFill>
            </a:endParaRPr>
          </a:p>
          <a:p>
            <a:endParaRPr lang="en-NZ" sz="1400" dirty="0"/>
          </a:p>
        </p:txBody>
      </p:sp>
    </p:spTree>
    <p:extLst>
      <p:ext uri="{BB962C8B-B14F-4D97-AF65-F5344CB8AC3E}">
        <p14:creationId xmlns:p14="http://schemas.microsoft.com/office/powerpoint/2010/main" val="41977968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a:ext>
            </a:extLst>
          </a:blip>
          <a:srcRect l="2901" t="613" r="17487" b="844"/>
          <a:stretch>
            <a:fillRect/>
          </a:stretch>
        </p:blipFill>
        <p:spPr bwMode="auto">
          <a:xfrm>
            <a:off x="2743199" y="0"/>
            <a:ext cx="6400801" cy="6858000"/>
          </a:xfrm>
          <a:prstGeom prst="rect">
            <a:avLst/>
          </a:prstGeom>
          <a:solidFill>
            <a:srgbClr val="0066A4"/>
          </a:solidFill>
          <a:ln>
            <a:noFill/>
          </a:ln>
        </p:spPr>
      </p:pic>
      <p:sp>
        <p:nvSpPr>
          <p:cNvPr id="11" name="Rectangle 10"/>
          <p:cNvSpPr/>
          <p:nvPr/>
        </p:nvSpPr>
        <p:spPr>
          <a:xfrm>
            <a:off x="90000" y="-1"/>
            <a:ext cx="2971800" cy="6858000"/>
          </a:xfrm>
          <a:prstGeom prst="rect">
            <a:avLst/>
          </a:prstGeom>
          <a:solidFill>
            <a:srgbClr val="0066A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0" y="0"/>
            <a:ext cx="180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 Placeholder 1"/>
          <p:cNvSpPr>
            <a:spLocks noGrp="1"/>
          </p:cNvSpPr>
          <p:nvPr>
            <p:ph type="body" sz="quarter" idx="10"/>
          </p:nvPr>
        </p:nvSpPr>
        <p:spPr>
          <a:xfrm>
            <a:off x="382288" y="2791338"/>
            <a:ext cx="2818112" cy="790062"/>
          </a:xfrm>
        </p:spPr>
        <p:txBody>
          <a:bodyPr>
            <a:noAutofit/>
          </a:bodyPr>
          <a:lstStyle/>
          <a:p>
            <a:pPr>
              <a:buNone/>
            </a:pPr>
            <a:r>
              <a:rPr lang="en-NZ" sz="6600" dirty="0">
                <a:solidFill>
                  <a:schemeClr val="bg1"/>
                </a:solidFill>
              </a:rPr>
              <a:t>Why</a:t>
            </a:r>
            <a:r>
              <a:rPr lang="en-NZ" sz="6600" dirty="0" smtClean="0">
                <a:solidFill>
                  <a:schemeClr val="bg1"/>
                </a:solidFill>
              </a:rPr>
              <a:t>?</a:t>
            </a:r>
            <a:endParaRPr lang="en-NZ" sz="6600" dirty="0">
              <a:solidFill>
                <a:schemeClr val="bg1"/>
              </a:solidFill>
            </a:endParaRPr>
          </a:p>
        </p:txBody>
      </p:sp>
    </p:spTree>
    <p:extLst>
      <p:ext uri="{BB962C8B-B14F-4D97-AF65-F5344CB8AC3E}">
        <p14:creationId xmlns:p14="http://schemas.microsoft.com/office/powerpoint/2010/main" val="21768226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F30718AD-4324-40E8-8763-F79E6FBDDF63}"/>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0018581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3200400" cy="6858000"/>
          </a:xfrm>
          <a:prstGeom prst="rect">
            <a:avLst/>
          </a:prstGeom>
          <a:solidFill>
            <a:srgbClr val="0066A4">
              <a:alpha val="6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381000" y="2474892"/>
            <a:ext cx="2665040" cy="1908215"/>
          </a:xfrm>
          <a:prstGeom prst="rect">
            <a:avLst/>
          </a:prstGeom>
          <a:noFill/>
        </p:spPr>
        <p:txBody>
          <a:bodyPr wrap="square" rtlCol="0">
            <a:spAutoFit/>
          </a:bodyPr>
          <a:lstStyle/>
          <a:p>
            <a:r>
              <a:rPr lang="en-NZ" sz="5400" b="1" dirty="0" smtClean="0">
                <a:solidFill>
                  <a:schemeClr val="bg1"/>
                </a:solidFill>
                <a:latin typeface="+mj-lt"/>
              </a:rPr>
              <a:t>PACER </a:t>
            </a:r>
          </a:p>
          <a:p>
            <a:r>
              <a:rPr lang="en-NZ" sz="5400" b="1" dirty="0" smtClean="0">
                <a:solidFill>
                  <a:schemeClr val="bg1"/>
                </a:solidFill>
                <a:latin typeface="+mj-lt"/>
              </a:rPr>
              <a:t>Plus</a:t>
            </a:r>
          </a:p>
          <a:p>
            <a:endParaRPr lang="en-NZ" sz="1000" dirty="0">
              <a:solidFill>
                <a:prstClr val="black"/>
              </a:solidFill>
            </a:endParaRPr>
          </a:p>
        </p:txBody>
      </p:sp>
      <p:sp>
        <p:nvSpPr>
          <p:cNvPr id="5" name="Rectangle 4"/>
          <p:cNvSpPr/>
          <p:nvPr/>
        </p:nvSpPr>
        <p:spPr>
          <a:xfrm>
            <a:off x="0" y="0"/>
            <a:ext cx="180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73689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050" name="Picture 2" descr="C:\Users\TSetters\Desktop\india pic.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571156"/>
            <a:ext cx="9144000" cy="3286844"/>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TSetters\Downloads\dikaseva-3507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9144000" cy="357115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0" y="0"/>
            <a:ext cx="3200400" cy="6858000"/>
          </a:xfrm>
          <a:prstGeom prst="rect">
            <a:avLst/>
          </a:prstGeom>
          <a:solidFill>
            <a:schemeClr val="accent5">
              <a:alpha val="7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81000" y="1350454"/>
            <a:ext cx="3168352" cy="4157092"/>
          </a:xfrm>
        </p:spPr>
        <p:txBody>
          <a:bodyPr>
            <a:normAutofit/>
          </a:bodyPr>
          <a:lstStyle/>
          <a:p>
            <a:pPr algn="l"/>
            <a:r>
              <a:rPr lang="en-NZ" sz="5400" b="1" dirty="0" smtClean="0">
                <a:solidFill>
                  <a:schemeClr val="bg1"/>
                </a:solidFill>
              </a:rPr>
              <a:t>RCEP </a:t>
            </a:r>
            <a:br>
              <a:rPr lang="en-NZ" sz="5400" b="1" dirty="0" smtClean="0">
                <a:solidFill>
                  <a:schemeClr val="bg1"/>
                </a:solidFill>
              </a:rPr>
            </a:br>
            <a:r>
              <a:rPr lang="en-NZ" sz="5400" dirty="0" smtClean="0">
                <a:solidFill>
                  <a:schemeClr val="bg1"/>
                </a:solidFill>
              </a:rPr>
              <a:t>and </a:t>
            </a:r>
            <a:r>
              <a:rPr lang="en-NZ" sz="5400" b="1" dirty="0" smtClean="0">
                <a:solidFill>
                  <a:schemeClr val="bg1"/>
                </a:solidFill>
              </a:rPr>
              <a:t/>
            </a:r>
            <a:br>
              <a:rPr lang="en-NZ" sz="5400" b="1" dirty="0" smtClean="0">
                <a:solidFill>
                  <a:schemeClr val="bg1"/>
                </a:solidFill>
              </a:rPr>
            </a:br>
            <a:r>
              <a:rPr lang="en-NZ" sz="5400" b="1" dirty="0" smtClean="0">
                <a:solidFill>
                  <a:schemeClr val="bg1"/>
                </a:solidFill>
              </a:rPr>
              <a:t>India </a:t>
            </a:r>
            <a:br>
              <a:rPr lang="en-NZ" sz="5400" b="1" dirty="0" smtClean="0">
                <a:solidFill>
                  <a:schemeClr val="bg1"/>
                </a:solidFill>
              </a:rPr>
            </a:br>
            <a:r>
              <a:rPr lang="en-NZ" sz="5400" b="1" dirty="0" smtClean="0">
                <a:solidFill>
                  <a:schemeClr val="bg1"/>
                </a:solidFill>
              </a:rPr>
              <a:t>FTAs</a:t>
            </a:r>
          </a:p>
        </p:txBody>
      </p:sp>
      <p:sp>
        <p:nvSpPr>
          <p:cNvPr id="7" name="Rectangle 6"/>
          <p:cNvSpPr/>
          <p:nvPr/>
        </p:nvSpPr>
        <p:spPr>
          <a:xfrm>
            <a:off x="0" y="0"/>
            <a:ext cx="180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29784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3000"/>
                    </a14:imgEffect>
                  </a14:imgLayer>
                </a14:imgProps>
              </a:ex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Content Placeholder 2"/>
          <p:cNvSpPr txBox="1">
            <a:spLocks/>
          </p:cNvSpPr>
          <p:nvPr/>
        </p:nvSpPr>
        <p:spPr>
          <a:xfrm>
            <a:off x="467544" y="1556792"/>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NZ" sz="2600" dirty="0" smtClean="0">
              <a:solidFill>
                <a:schemeClr val="bg1"/>
              </a:solidFill>
            </a:endParaRPr>
          </a:p>
          <a:p>
            <a:endParaRPr lang="en-NZ" sz="2600" dirty="0" smtClean="0">
              <a:solidFill>
                <a:schemeClr val="bg1"/>
              </a:solidFill>
            </a:endParaRPr>
          </a:p>
          <a:p>
            <a:endParaRPr lang="en-NZ" sz="3400" dirty="0" smtClean="0">
              <a:solidFill>
                <a:schemeClr val="bg1"/>
              </a:solidFill>
            </a:endParaRPr>
          </a:p>
          <a:p>
            <a:endParaRPr lang="en-NZ" strike="sngStrike" dirty="0">
              <a:solidFill>
                <a:schemeClr val="bg1"/>
              </a:solidFill>
            </a:endParaRPr>
          </a:p>
        </p:txBody>
      </p:sp>
      <p:sp>
        <p:nvSpPr>
          <p:cNvPr id="8" name="Rectangle 7"/>
          <p:cNvSpPr/>
          <p:nvPr/>
        </p:nvSpPr>
        <p:spPr>
          <a:xfrm>
            <a:off x="180000" y="0"/>
            <a:ext cx="2879832" cy="6858000"/>
          </a:xfrm>
          <a:prstGeom prst="rect">
            <a:avLst/>
          </a:prstGeom>
          <a:solidFill>
            <a:srgbClr val="0066A4">
              <a:alpha val="7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1"/>
          <p:cNvSpPr txBox="1">
            <a:spLocks/>
          </p:cNvSpPr>
          <p:nvPr/>
        </p:nvSpPr>
        <p:spPr>
          <a:xfrm>
            <a:off x="381000" y="2072655"/>
            <a:ext cx="3217912" cy="271269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NZ" sz="5400" b="1" dirty="0" smtClean="0">
                <a:solidFill>
                  <a:schemeClr val="bg1"/>
                </a:solidFill>
              </a:rPr>
              <a:t>Pacific Alliance</a:t>
            </a:r>
            <a:endParaRPr lang="en-NZ" dirty="0">
              <a:solidFill>
                <a:schemeClr val="bg1"/>
              </a:solidFill>
            </a:endParaRPr>
          </a:p>
        </p:txBody>
      </p:sp>
      <p:sp>
        <p:nvSpPr>
          <p:cNvPr id="7" name="Rectangle 6"/>
          <p:cNvSpPr/>
          <p:nvPr/>
        </p:nvSpPr>
        <p:spPr>
          <a:xfrm>
            <a:off x="0" y="0"/>
            <a:ext cx="180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94174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4" cstate="email">
            <a:extLst>
              <a:ext uri="{28A0092B-C50C-407E-A947-70E740481C1C}">
                <a14:useLocalDpi xmlns:a14="http://schemas.microsoft.com/office/drawing/2010/main"/>
              </a:ext>
            </a:extLst>
          </a:blip>
          <a:srcRect l="-5504" r="-208"/>
          <a:stretch/>
        </p:blipFill>
        <p:spPr>
          <a:xfrm>
            <a:off x="-522514" y="0"/>
            <a:ext cx="9666514" cy="5528440"/>
          </a:xfrm>
          <a:prstGeom prst="rect">
            <a:avLst/>
          </a:prstGeom>
        </p:spPr>
      </p:pic>
      <p:sp>
        <p:nvSpPr>
          <p:cNvPr id="4" name="TextBox 3"/>
          <p:cNvSpPr txBox="1"/>
          <p:nvPr/>
        </p:nvSpPr>
        <p:spPr>
          <a:xfrm>
            <a:off x="594169" y="385500"/>
            <a:ext cx="8064896" cy="1046440"/>
          </a:xfrm>
          <a:prstGeom prst="rect">
            <a:avLst/>
          </a:prstGeom>
          <a:noFill/>
        </p:spPr>
        <p:txBody>
          <a:bodyPr wrap="square" rtlCol="0">
            <a:spAutoFit/>
          </a:bodyPr>
          <a:lstStyle/>
          <a:p>
            <a:pPr lvl="1"/>
            <a:endParaRPr lang="en-NZ" sz="3000" dirty="0"/>
          </a:p>
          <a:p>
            <a:pPr lvl="1"/>
            <a:endParaRPr lang="en-NZ" sz="3200" dirty="0"/>
          </a:p>
        </p:txBody>
      </p:sp>
      <p:pic>
        <p:nvPicPr>
          <p:cNvPr id="1027" name="Picture 3" descr="C:\Users\TSetters\Desktop\singapore pic 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3558683"/>
            <a:ext cx="9144000" cy="329931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0" y="0"/>
            <a:ext cx="3200400" cy="6858000"/>
          </a:xfrm>
          <a:prstGeom prst="rect">
            <a:avLst/>
          </a:prstGeom>
          <a:solidFill>
            <a:schemeClr val="accent5">
              <a:alpha val="7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81000" y="1104900"/>
            <a:ext cx="3467472" cy="4648200"/>
          </a:xfrm>
        </p:spPr>
        <p:txBody>
          <a:bodyPr>
            <a:normAutofit/>
          </a:bodyPr>
          <a:lstStyle/>
          <a:p>
            <a:pPr algn="l"/>
            <a:r>
              <a:rPr lang="en-NZ" sz="4800" b="1" dirty="0" smtClean="0">
                <a:solidFill>
                  <a:schemeClr val="bg1"/>
                </a:solidFill>
              </a:rPr>
              <a:t>FTA Upgrades: China </a:t>
            </a:r>
            <a:r>
              <a:rPr lang="en-NZ" sz="4800" dirty="0" smtClean="0">
                <a:solidFill>
                  <a:schemeClr val="bg1"/>
                </a:solidFill>
              </a:rPr>
              <a:t>and </a:t>
            </a:r>
            <a:r>
              <a:rPr lang="en-NZ" sz="4800" b="1" dirty="0" smtClean="0">
                <a:solidFill>
                  <a:schemeClr val="bg1"/>
                </a:solidFill>
              </a:rPr>
              <a:t>Singapore</a:t>
            </a:r>
            <a:r>
              <a:rPr lang="en-NZ" sz="4800" b="1" dirty="0" smtClean="0"/>
              <a:t/>
            </a:r>
            <a:br>
              <a:rPr lang="en-NZ" sz="4800" b="1" dirty="0" smtClean="0"/>
            </a:br>
            <a:endParaRPr lang="en-NZ" sz="4800" b="1" dirty="0"/>
          </a:p>
        </p:txBody>
      </p:sp>
      <p:sp>
        <p:nvSpPr>
          <p:cNvPr id="8" name="Rectangle 7"/>
          <p:cNvSpPr/>
          <p:nvPr/>
        </p:nvSpPr>
        <p:spPr>
          <a:xfrm>
            <a:off x="-108520" y="0"/>
            <a:ext cx="28852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42600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97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Content Placeholder 2"/>
          <p:cNvSpPr txBox="1">
            <a:spLocks/>
          </p:cNvSpPr>
          <p:nvPr/>
        </p:nvSpPr>
        <p:spPr>
          <a:xfrm>
            <a:off x="467544" y="1556792"/>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NZ" strike="sngStrike" dirty="0">
              <a:solidFill>
                <a:schemeClr val="bg1"/>
              </a:solidFill>
            </a:endParaRPr>
          </a:p>
        </p:txBody>
      </p:sp>
      <p:sp>
        <p:nvSpPr>
          <p:cNvPr id="4" name="Rectangle 3"/>
          <p:cNvSpPr/>
          <p:nvPr/>
        </p:nvSpPr>
        <p:spPr>
          <a:xfrm>
            <a:off x="0" y="0"/>
            <a:ext cx="3200400" cy="6858000"/>
          </a:xfrm>
          <a:prstGeom prst="rect">
            <a:avLst/>
          </a:prstGeom>
          <a:solidFill>
            <a:srgbClr val="0066A4">
              <a:alpha val="7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81000" y="1468016"/>
            <a:ext cx="3798912" cy="3921968"/>
          </a:xfrm>
        </p:spPr>
        <p:txBody>
          <a:bodyPr>
            <a:noAutofit/>
          </a:bodyPr>
          <a:lstStyle/>
          <a:p>
            <a:pPr algn="l"/>
            <a:r>
              <a:rPr lang="en-NZ" sz="5400" b="1" dirty="0" smtClean="0">
                <a:solidFill>
                  <a:schemeClr val="bg1"/>
                </a:solidFill>
              </a:rPr>
              <a:t>European Union </a:t>
            </a:r>
            <a:br>
              <a:rPr lang="en-NZ" sz="5400" b="1" dirty="0" smtClean="0">
                <a:solidFill>
                  <a:schemeClr val="bg1"/>
                </a:solidFill>
              </a:rPr>
            </a:br>
            <a:r>
              <a:rPr lang="en-NZ" sz="5400" b="1" dirty="0" smtClean="0">
                <a:solidFill>
                  <a:schemeClr val="bg1"/>
                </a:solidFill>
              </a:rPr>
              <a:t>FTA</a:t>
            </a:r>
            <a:endParaRPr lang="en-NZ" dirty="0">
              <a:solidFill>
                <a:schemeClr val="bg1"/>
              </a:solidFill>
            </a:endParaRPr>
          </a:p>
        </p:txBody>
      </p:sp>
      <p:sp>
        <p:nvSpPr>
          <p:cNvPr id="6" name="Rectangle 5"/>
          <p:cNvSpPr/>
          <p:nvPr/>
        </p:nvSpPr>
        <p:spPr>
          <a:xfrm>
            <a:off x="0" y="0"/>
            <a:ext cx="180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28625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0"/>
            <a:ext cx="9144000" cy="6858000"/>
          </a:xfrm>
          <a:prstGeom prst="rect">
            <a:avLst/>
          </a:prstGeom>
        </p:spPr>
      </p:pic>
      <p:sp>
        <p:nvSpPr>
          <p:cNvPr id="5" name="Content Placeholder 2"/>
          <p:cNvSpPr txBox="1">
            <a:spLocks/>
          </p:cNvSpPr>
          <p:nvPr/>
        </p:nvSpPr>
        <p:spPr>
          <a:xfrm>
            <a:off x="467544" y="1556792"/>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571500" indent="-571500" algn="l">
              <a:buFont typeface="Arial" panose="020B0604020202020204" pitchFamily="34" charset="0"/>
              <a:buChar char="•"/>
            </a:pPr>
            <a:endParaRPr lang="en-NZ" sz="3600" dirty="0">
              <a:solidFill>
                <a:schemeClr val="tx1"/>
              </a:solidFill>
            </a:endParaRPr>
          </a:p>
          <a:p>
            <a:pPr marL="571500" indent="-571500" algn="l">
              <a:buFont typeface="Arial" panose="020B0604020202020204" pitchFamily="34" charset="0"/>
              <a:buChar char="•"/>
            </a:pPr>
            <a:endParaRPr lang="en-NZ" sz="2800" dirty="0">
              <a:solidFill>
                <a:schemeClr val="tx1"/>
              </a:solidFill>
            </a:endParaRPr>
          </a:p>
          <a:p>
            <a:pPr marL="571500" indent="-571500" algn="l">
              <a:buFont typeface="Arial" panose="020B0604020202020204" pitchFamily="34" charset="0"/>
              <a:buChar char="•"/>
            </a:pPr>
            <a:endParaRPr lang="en-NZ" sz="2800" dirty="0" smtClean="0">
              <a:solidFill>
                <a:schemeClr val="tx1"/>
              </a:solidFill>
            </a:endParaRPr>
          </a:p>
          <a:p>
            <a:pPr marL="571500" indent="-571500" algn="l">
              <a:buFont typeface="Arial" panose="020B0604020202020204" pitchFamily="34" charset="0"/>
              <a:buChar char="•"/>
            </a:pPr>
            <a:endParaRPr lang="en-NZ" sz="2800" dirty="0" smtClean="0">
              <a:solidFill>
                <a:schemeClr val="tx1"/>
              </a:solidFill>
            </a:endParaRPr>
          </a:p>
          <a:p>
            <a:endParaRPr lang="en-NZ" sz="2600" dirty="0" smtClean="0">
              <a:solidFill>
                <a:schemeClr val="bg1"/>
              </a:solidFill>
            </a:endParaRPr>
          </a:p>
          <a:p>
            <a:endParaRPr lang="en-NZ" sz="2600" dirty="0" smtClean="0">
              <a:solidFill>
                <a:schemeClr val="bg1"/>
              </a:solidFill>
            </a:endParaRPr>
          </a:p>
          <a:p>
            <a:endParaRPr lang="en-NZ" sz="3400" dirty="0" smtClean="0">
              <a:solidFill>
                <a:schemeClr val="bg1"/>
              </a:solidFill>
            </a:endParaRPr>
          </a:p>
          <a:p>
            <a:endParaRPr lang="en-NZ" strike="sngStrike" dirty="0">
              <a:solidFill>
                <a:schemeClr val="bg1"/>
              </a:solidFill>
            </a:endParaRPr>
          </a:p>
        </p:txBody>
      </p:sp>
      <p:sp>
        <p:nvSpPr>
          <p:cNvPr id="6" name="Rectangle 5"/>
          <p:cNvSpPr/>
          <p:nvPr/>
        </p:nvSpPr>
        <p:spPr>
          <a:xfrm>
            <a:off x="0" y="0"/>
            <a:ext cx="3200400" cy="6858000"/>
          </a:xfrm>
          <a:prstGeom prst="rect">
            <a:avLst/>
          </a:prstGeom>
          <a:solidFill>
            <a:schemeClr val="accent5">
              <a:alpha val="7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381000" y="2971800"/>
            <a:ext cx="2667000" cy="171906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NZ" sz="5400" b="1" dirty="0" smtClean="0">
                <a:solidFill>
                  <a:schemeClr val="bg1"/>
                </a:solidFill>
              </a:rPr>
              <a:t>Brexit</a:t>
            </a:r>
            <a:endParaRPr lang="en-NZ" dirty="0">
              <a:solidFill>
                <a:schemeClr val="bg1"/>
              </a:solidFill>
            </a:endParaRPr>
          </a:p>
        </p:txBody>
      </p:sp>
      <p:sp>
        <p:nvSpPr>
          <p:cNvPr id="7" name="Rectangle 6"/>
          <p:cNvSpPr/>
          <p:nvPr/>
        </p:nvSpPr>
        <p:spPr>
          <a:xfrm>
            <a:off x="0" y="0"/>
            <a:ext cx="180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93049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_dlc_ExpireDateSaved xmlns="http://schemas.microsoft.com/sharepoint/v3" xsi:nil="true"/>
    <_dlc_ExpireDate xmlns="http://schemas.microsoft.com/sharepoint/v3">2019-11-29T06:32:28+00:00</_dlc_ExpireDate>
    <o3a06977fe844c3db2132313dc460602 xmlns="2c5bdfd5-92fd-4280-aa3e-1cb227aa9653">
      <Terms xmlns="http://schemas.microsoft.com/office/infopath/2007/PartnerControls">
        <TermInfo xmlns="http://schemas.microsoft.com/office/infopath/2007/PartnerControls">
          <TermName xmlns="http://schemas.microsoft.com/office/infopath/2007/PartnerControls">UNCLASSIFIED</TermName>
          <TermId xmlns="http://schemas.microsoft.com/office/infopath/2007/PartnerControls">738a72fd-0042-476f-991b-551c05ade48c</TermId>
        </TermInfo>
      </Terms>
    </o3a06977fe844c3db2132313dc460602>
    <a2ecf41d8355489e904c4f363828f1b7 xmlns="2c5bdfd5-92fd-4280-aa3e-1cb227aa9653">
      <Terms xmlns="http://schemas.microsoft.com/office/infopath/2007/PartnerControls"/>
    </a2ecf41d8355489e904c4f363828f1b7>
    <m7d8bdf464cb42f0a3c3d39d31c82072 xmlns="2c5bdfd5-92fd-4280-aa3e-1cb227aa9653">
      <Terms xmlns="http://schemas.microsoft.com/office/infopath/2007/PartnerControls"/>
    </m7d8bdf464cb42f0a3c3d39d31c82072>
    <RelatedDocuments xmlns="2c5bdfd5-92fd-4280-aa3e-1cb227aa9653" xsi:nil="true"/>
    <TaxCatchAll xmlns="2c5bdfd5-92fd-4280-aa3e-1cb227aa9653">
      <Value>1201</Value>
      <Value>1</Value>
      <Value>1221</Value>
    </TaxCatchAll>
    <AuthorDivisionPost xmlns="2c5bdfd5-92fd-4280-aa3e-1cb227aa9653" xsi:nil="true"/>
    <IsCoveringDocument xmlns="2c5bdfd5-92fd-4280-aa3e-1cb227aa9653">false</IsCoveringDocument>
    <l5baa22ceebd46ea8e3732e81be971e4 xmlns="2c5bdfd5-92fd-4280-aa3e-1cb227aa9653">
      <Terms xmlns="http://schemas.microsoft.com/office/infopath/2007/PartnerControls"/>
    </l5baa22ceebd46ea8e3732e81be971e4>
    <_dlc_DocId xmlns="2c5bdfd5-92fd-4280-aa3e-1cb227aa9653">ECON-230-189</_dlc_DocId>
    <_dlc_DocIdUrl xmlns="2c5bdfd5-92fd-4280-aa3e-1cb227aa9653">
      <Url>http://o-wln-gdm/Functions/EconomicandTrade/TradePolicy/_layouts/DocIdRedir.aspx?ID=ECON-230-189</Url>
      <Description>ECON-230-189</Description>
    </_dlc_DocIdUrl>
    <Topic_0 xmlns="2c5bdfd5-92fd-4280-aa3e-1cb227aa9653" xsi:nil="true"/>
    <c47e580997db4f59b8accddb6565bcc3 xmlns="2c5bdfd5-92fd-4280-aa3e-1cb227aa9653">
      <Terms xmlns="http://schemas.microsoft.com/office/infopath/2007/PartnerControls"/>
    </c47e580997db4f59b8accddb6565bcc3>
    <b72bd3a52ca64baab64f1289f8b1532b xmlns="68c01c32-5035-4e12-b79d-73f61bc986d4">
      <Terms xmlns="http://schemas.microsoft.com/office/infopath/2007/PartnerControls">
        <TermInfo xmlns="http://schemas.microsoft.com/office/infopath/2007/PartnerControls">
          <TermName xmlns="http://schemas.microsoft.com/office/infopath/2007/PartnerControls">ALL</TermName>
          <TermId xmlns="http://schemas.microsoft.com/office/infopath/2007/PartnerControls">7a283cca-5cae-4e2c-9924-68654a54f473</TermId>
        </TermInfo>
      </Terms>
    </b72bd3a52ca64baab64f1289f8b1532b>
    <FTA_x0020_Site xmlns="68c01c32-5035-4e12-b79d-73f61bc986d4">false</FTA_x0020_Site>
    <lb4e7134fdd0493e9bd33e38bfdea111 xmlns="68c01c32-5035-4e12-b79d-73f61bc986d4">
      <Terms xmlns="http://schemas.microsoft.com/office/infopath/2007/PartnerControls">
        <TermInfo xmlns="http://schemas.microsoft.com/office/infopath/2007/PartnerControls">
          <TermName xmlns="http://schemas.microsoft.com/office/infopath/2007/PartnerControls">Consultation/Publicity/Public Commentary</TermName>
          <TermId xmlns="http://schemas.microsoft.com/office/infopath/2007/PartnerControls">d5e19975-2dad-41f6-bb9a-603656ce1763</TermId>
        </TermInfo>
      </Terms>
    </lb4e7134fdd0493e9bd33e38bfdea111>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Microsoft.Office.RecordsManagement.PolicyFeatures.ExpirationEventReceiver</Name>
    <Synchronization>Synchronous</Synchronization>
    <Type>10001</Type>
    <SequenceNumber>101</SequenceNumber>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10002</Type>
    <SequenceNumber>102</SequenceNumber>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10004</Type>
    <SequenceNumber>103</SequenceNumber>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10006</Type>
    <SequenceNumber>104</SequenceNumber>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10009</Type>
    <SequenceNumber>105</SequenceNumber>
    <Assembly>Microsoft.Office.Policy, Version=14.0.0.0, Culture=neutral, PublicKeyToken=71e9bce111e9429c</Assembly>
    <Class>Microsoft.Office.RecordsManagement.Internal.UpdateExpireDate</Class>
    <Data/>
    <Filter/>
  </Receiver>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mso-contentType ?>
<p:Policy xmlns:p="office.server.policy" id="" local="true">
  <p:Name>MFAT GDM Base Document</p:Name>
  <p:Description/>
  <p:Statement/>
  <p:PolicyItems>
    <p:PolicyItem featureId="Microsoft.Office.RecordsManagement.PolicyFeatures.Expiration" staticId="0x01010077AA9D1CFFA240DC80DAD99CA5F5CD00|187180703" UniqueId="c0610ef9-132f-4825-9c94-f596e47909b2">
      <p:Name>Retention</p:Name>
      <p:Description>Automatic scheduling of content for processing, and performing a retention action on content that has reached its due date.</p:Description>
      <p:CustomData>
        <Schedules nextStageId="2">
          <Schedule type="Default">
            <stages>
              <data stageId="1">
                <formula id="Microsoft.Office.RecordsManagement.PolicyFeatures.Expiration.Formula.BuiltIn">
                  <number>18</number>
                  <property>Modified</property>
                  <propertyId>28cf69c5-fa48-462a-b5cd-27b6f9d2bd5f</propertyId>
                  <period>months</period>
                </formula>
                <action type="workflow" id="ab039532-ec9b-46b9-8d03-24a29f259287"/>
              </data>
            </stages>
          </Schedule>
        </Schedules>
      </p:CustomData>
    </p:PolicyItem>
  </p:PolicyItems>
</p:Policy>
</file>

<file path=customXml/item5.xml><?xml version="1.0" encoding="utf-8"?>
<ct:contentTypeSchema xmlns:ct="http://schemas.microsoft.com/office/2006/metadata/contentType" xmlns:ma="http://schemas.microsoft.com/office/2006/metadata/properties/metaAttributes" ct:_="" ma:_="" ma:contentTypeName="Blank Document" ma:contentTypeID="0x01010077AA9D1CFFA240DC80DAD99CA5F5CD00002DAE8431F8B6400CAA222602BDDA92B8000E4FBE124A88EF43A8B9F37ABFC7B1C6" ma:contentTypeVersion="27" ma:contentTypeDescription="Blank Document" ma:contentTypeScope="" ma:versionID="815f5f70da4f8b8075671bc391728251">
  <xsd:schema xmlns:xsd="http://www.w3.org/2001/XMLSchema" xmlns:xs="http://www.w3.org/2001/XMLSchema" xmlns:p="http://schemas.microsoft.com/office/2006/metadata/properties" xmlns:ns1="http://schemas.microsoft.com/sharepoint/v3" xmlns:ns2="2c5bdfd5-92fd-4280-aa3e-1cb227aa9653" xmlns:ns3="68c01c32-5035-4e12-b79d-73f61bc986d4" xmlns:ns5="http://schemas.microsoft.com/sharepoint/v4" targetNamespace="http://schemas.microsoft.com/office/2006/metadata/properties" ma:root="true" ma:fieldsID="332126b920dc0184c6856165cda4bea8" ns1:_="" ns2:_="" ns3:_="" ns5:_="">
    <xsd:import namespace="http://schemas.microsoft.com/sharepoint/v3"/>
    <xsd:import namespace="2c5bdfd5-92fd-4280-aa3e-1cb227aa9653"/>
    <xsd:import namespace="68c01c32-5035-4e12-b79d-73f61bc986d4"/>
    <xsd:import namespace="http://schemas.microsoft.com/sharepoint/v4"/>
    <xsd:element name="properties">
      <xsd:complexType>
        <xsd:sequence>
          <xsd:element name="documentManagement">
            <xsd:complexType>
              <xsd:all>
                <xsd:element ref="ns2:o3a06977fe844c3db2132313dc460602" minOccurs="0"/>
                <xsd:element ref="ns2:TaxCatchAll" minOccurs="0"/>
                <xsd:element ref="ns2:TaxCatchAllLabel" minOccurs="0"/>
                <xsd:element ref="ns2:a2ecf41d8355489e904c4f363828f1b7" minOccurs="0"/>
                <xsd:element ref="ns2:IsCoveringDocument" minOccurs="0"/>
                <xsd:element ref="ns2:m7d8bdf464cb42f0a3c3d39d31c82072" minOccurs="0"/>
                <xsd:element ref="ns2:AuthorDivisionPost" minOccurs="0"/>
                <xsd:element ref="ns2:l5baa22ceebd46ea8e3732e81be971e4" minOccurs="0"/>
                <xsd:element ref="ns2:RelatedDocuments" minOccurs="0"/>
                <xsd:element ref="ns2:_dlc_DocId" minOccurs="0"/>
                <xsd:element ref="ns2:_dlc_DocIdUrl" minOccurs="0"/>
                <xsd:element ref="ns2:_dlc_DocIdPersistId" minOccurs="0"/>
                <xsd:element ref="ns1:_dlc_Exempt" minOccurs="0"/>
                <xsd:element ref="ns1:_dlc_ExpireDateSaved" minOccurs="0"/>
                <xsd:element ref="ns1:_dlc_ExpireDate" minOccurs="0"/>
                <xsd:element ref="ns2:Topic_0" minOccurs="0"/>
                <xsd:element ref="ns5:IconOverlay" minOccurs="0"/>
                <xsd:element ref="ns3:lb4e7134fdd0493e9bd33e38bfdea111" minOccurs="0"/>
                <xsd:element ref="ns3:b72bd3a52ca64baab64f1289f8b1532b" minOccurs="0"/>
                <xsd:element ref="ns2:c47e580997db4f59b8accddb6565bcc3" minOccurs="0"/>
                <xsd:element ref="ns3:FTA_x0020_Si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25" nillable="true" ma:displayName="Exempt from Policy" ma:hidden="true" ma:internalName="_dlc_Exempt" ma:readOnly="true">
      <xsd:simpleType>
        <xsd:restriction base="dms:Unknown"/>
      </xsd:simpleType>
    </xsd:element>
    <xsd:element name="_dlc_ExpireDateSaved" ma:index="26" nillable="true" ma:displayName="Original Expiration Date" ma:hidden="true" ma:internalName="_dlc_ExpireDateSaved" ma:readOnly="true">
      <xsd:simpleType>
        <xsd:restriction base="dms:DateTime"/>
      </xsd:simpleType>
    </xsd:element>
    <xsd:element name="_dlc_ExpireDate" ma:index="27" nillable="true" ma:displayName="Expiration Date" ma:description="" ma:hidden="true" ma:indexed="true" ma:internalName="_dlc_ExpireDat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2c5bdfd5-92fd-4280-aa3e-1cb227aa9653" elementFormDefault="qualified">
    <xsd:import namespace="http://schemas.microsoft.com/office/2006/documentManagement/types"/>
    <xsd:import namespace="http://schemas.microsoft.com/office/infopath/2007/PartnerControls"/>
    <xsd:element name="o3a06977fe844c3db2132313dc460602" ma:index="8" ma:taxonomy="true" ma:internalName="o3a06977fe844c3db2132313dc460602" ma:taxonomyFieldName="SecurityClassification" ma:displayName="Security Classification" ma:readOnly="false" ma:fieldId="{83a06977-fe84-4c3d-b213-2313dc460602}" ma:sspId="d40f951a-0e91-4979-b35b-8d7b343b6be0" ma:termSetId="3d3594da-daa1-466a-80e6-3315e73f532c" ma:anchorId="00000000-0000-0000-0000-000000000000" ma:open="false" ma:isKeyword="false">
      <xsd:complexType>
        <xsd:sequence>
          <xsd:element ref="pc:Terms" minOccurs="0" maxOccurs="1"/>
        </xsd:sequence>
      </xsd:complexType>
    </xsd:element>
    <xsd:element name="TaxCatchAll" ma:index="9" nillable="true" ma:displayName="Taxonomy Catch All Column" ma:description="" ma:hidden="true" ma:list="{224f2da9-0d13-4a64-9c37-4e999abf3a50}" ma:internalName="TaxCatchAll" ma:showField="CatchAllData" ma:web="2c5bdfd5-92fd-4280-aa3e-1cb227aa9653">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description="" ma:hidden="true" ma:list="{224f2da9-0d13-4a64-9c37-4e999abf3a50}" ma:internalName="TaxCatchAllLabel" ma:readOnly="true" ma:showField="CatchAllDataLabel" ma:web="2c5bdfd5-92fd-4280-aa3e-1cb227aa9653">
      <xsd:complexType>
        <xsd:complexContent>
          <xsd:extension base="dms:MultiChoiceLookup">
            <xsd:sequence>
              <xsd:element name="Value" type="dms:Lookup" maxOccurs="unbounded" minOccurs="0" nillable="true"/>
            </xsd:sequence>
          </xsd:extension>
        </xsd:complexContent>
      </xsd:complexType>
    </xsd:element>
    <xsd:element name="a2ecf41d8355489e904c4f363828f1b7" ma:index="12" nillable="true" ma:taxonomy="true" ma:internalName="a2ecf41d8355489e904c4f363828f1b7" ma:taxonomyFieldName="SecurityCaveat" ma:displayName="Security Caveat" ma:fieldId="{a2ecf41d-8355-489e-904c-4f363828f1b7}" ma:taxonomyMulti="true" ma:sspId="d40f951a-0e91-4979-b35b-8d7b343b6be0" ma:termSetId="409c3a70-087d-40a9-afa0-b3994a4d50ea" ma:anchorId="00000000-0000-0000-0000-000000000000" ma:open="false" ma:isKeyword="false">
      <xsd:complexType>
        <xsd:sequence>
          <xsd:element ref="pc:Terms" minOccurs="0" maxOccurs="1"/>
        </xsd:sequence>
      </xsd:complexType>
    </xsd:element>
    <xsd:element name="IsCoveringDocument" ma:index="14" nillable="true" ma:displayName="Is Covering Document" ma:description="" ma:internalName="IsCoveringDocument">
      <xsd:simpleType>
        <xsd:restriction base="dms:Boolean"/>
      </xsd:simpleType>
    </xsd:element>
    <xsd:element name="m7d8bdf464cb42f0a3c3d39d31c82072" ma:index="15" nillable="true" ma:taxonomy="true" ma:internalName="m7d8bdf464cb42f0a3c3d39d31c82072" ma:taxonomyFieldName="CoveringClassification" ma:displayName="Covering Classification" ma:fieldId="{67d8bdf4-64cb-42f0-a3c3-d39d31c82072}" ma:sspId="d40f951a-0e91-4979-b35b-8d7b343b6be0" ma:termSetId="f06ce1cc-308f-4641-8c53-cc95e26232f1" ma:anchorId="00000000-0000-0000-0000-000000000000" ma:open="false" ma:isKeyword="false">
      <xsd:complexType>
        <xsd:sequence>
          <xsd:element ref="pc:Terms" minOccurs="0" maxOccurs="1"/>
        </xsd:sequence>
      </xsd:complexType>
    </xsd:element>
    <xsd:element name="AuthorDivisionPost" ma:index="17" nillable="true" ma:displayName="Author Division/Post" ma:description="Division/Post of document author populated by workflow" ma:internalName="AuthorDivisionPost">
      <xsd:simpleType>
        <xsd:restriction base="dms:Text"/>
      </xsd:simpleType>
    </xsd:element>
    <xsd:element name="l5baa22ceebd46ea8e3732e81be971e4" ma:index="19" nillable="true" ma:taxonomy="true" ma:internalName="l5baa22ceebd46ea8e3732e81be971e4" ma:taxonomyFieldName="Topic" ma:displayName="Topic" ma:indexed="true" ma:default="" ma:fieldId="{55baa22c-eebd-46ea-8e37-32e81be971e4}" ma:sspId="d40f951a-0e91-4979-b35b-8d7b343b6be0" ma:termSetId="911a107b-8c42-41a9-822a-8c50bc407163" ma:anchorId="a305ed2d-8a58-4418-a0f6-a5c2c224d7e0" ma:open="false" ma:isKeyword="false">
      <xsd:complexType>
        <xsd:sequence>
          <xsd:element ref="pc:Terms" minOccurs="0" maxOccurs="1"/>
        </xsd:sequence>
      </xsd:complexType>
    </xsd:element>
    <xsd:element name="RelatedDocuments" ma:index="21" nillable="true" ma:displayName="Related Documents" ma:description="" ma:internalName="RelatedDocuments">
      <xsd:simpleType>
        <xsd:restriction base="dms:Note"/>
      </xsd:simpleType>
    </xsd:element>
    <xsd:element name="_dlc_DocId" ma:index="22" nillable="true" ma:displayName="Document ID Value" ma:description="The value of the document ID assigned to this item." ma:internalName="_dlc_DocId" ma:readOnly="true">
      <xsd:simpleType>
        <xsd:restriction base="dms:Text"/>
      </xsd:simpleType>
    </xsd:element>
    <xsd:element name="_dlc_DocIdUrl" ma:index="23"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4" nillable="true" ma:displayName="Persist ID" ma:description="Keep ID on add." ma:hidden="true" ma:internalName="_dlc_DocIdPersistId" ma:readOnly="true">
      <xsd:simpleType>
        <xsd:restriction base="dms:Boolean"/>
      </xsd:simpleType>
    </xsd:element>
    <xsd:element name="Topic_0" ma:index="28" nillable="true" ma:displayName="Topic_0" ma:hidden="true" ma:internalName="Topic_0" ma:readOnly="false">
      <xsd:simpleType>
        <xsd:restriction base="dms:Note"/>
      </xsd:simpleType>
    </xsd:element>
    <xsd:element name="c47e580997db4f59b8accddb6565bcc3" ma:index="36" nillable="true" ma:taxonomy="true" ma:internalName="c47e580997db4f59b8accddb6565bcc3" ma:taxonomyFieldName="Round" ma:displayName="Round" ma:default="" ma:fieldId="{c47e5809-97db-4f59-b8ac-cddb6565bcc3}" ma:sspId="d40f951a-0e91-4979-b35b-8d7b343b6be0" ma:termSetId="0a36e79c-f317-4145-b3f9-2ee0705fab33"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8c01c32-5035-4e12-b79d-73f61bc986d4" elementFormDefault="qualified">
    <xsd:import namespace="http://schemas.microsoft.com/office/2006/documentManagement/types"/>
    <xsd:import namespace="http://schemas.microsoft.com/office/infopath/2007/PartnerControls"/>
    <xsd:element name="lb4e7134fdd0493e9bd33e38bfdea111" ma:index="33" ma:taxonomy="true" ma:internalName="lb4e7134fdd0493e9bd33e38bfdea111" ma:taxonomyFieldName="Document_x0020_Type" ma:displayName="Document Type" ma:default="" ma:fieldId="{5b4e7134-fdd0-493e-9bd3-3e38bfdea111}" ma:sspId="d40f951a-0e91-4979-b35b-8d7b343b6be0" ma:termSetId="911a107b-8c42-41a9-822a-8c50bc407163" ma:anchorId="6e6fa52a-90a6-47d1-9070-5774b3dde0c4" ma:open="false" ma:isKeyword="false">
      <xsd:complexType>
        <xsd:sequence>
          <xsd:element ref="pc:Terms" minOccurs="0" maxOccurs="1"/>
        </xsd:sequence>
      </xsd:complexType>
    </xsd:element>
    <xsd:element name="b72bd3a52ca64baab64f1289f8b1532b" ma:index="34" ma:taxonomy="true" ma:internalName="b72bd3a52ca64baab64f1289f8b1532b" ma:taxonomyFieldName="FTA" ma:displayName="FTA" ma:default="" ma:fieldId="{b72bd3a5-2ca6-4baa-b64f-1289f8b1532b}" ma:sspId="d40f951a-0e91-4979-b35b-8d7b343b6be0" ma:termSetId="911a107b-8c42-41a9-822a-8c50bc407163" ma:anchorId="d4903239-fc71-4926-a38a-4302167cbef5" ma:open="false" ma:isKeyword="false">
      <xsd:complexType>
        <xsd:sequence>
          <xsd:element ref="pc:Terms" minOccurs="0" maxOccurs="1"/>
        </xsd:sequence>
      </xsd:complexType>
    </xsd:element>
    <xsd:element name="FTA_x0020_Site" ma:index="37" nillable="true" ma:displayName="FTA Site" ma:default="0" ma:internalName="FTA_x0020_Sit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32"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18" ma:displayName="Comments"/>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7A14E1F-D44A-4177-A939-1A697E8C7748}">
  <ds:schemaRefs>
    <ds:schemaRef ds:uri="http://purl.org/dc/elements/1.1/"/>
    <ds:schemaRef ds:uri="http://purl.org/dc/terms/"/>
    <ds:schemaRef ds:uri="2c5bdfd5-92fd-4280-aa3e-1cb227aa9653"/>
    <ds:schemaRef ds:uri="http://schemas.openxmlformats.org/package/2006/metadata/core-properties"/>
    <ds:schemaRef ds:uri="http://www.w3.org/XML/1998/namespace"/>
    <ds:schemaRef ds:uri="http://schemas.microsoft.com/sharepoint/v3"/>
    <ds:schemaRef ds:uri="http://schemas.microsoft.com/office/infopath/2007/PartnerControls"/>
    <ds:schemaRef ds:uri="http://schemas.microsoft.com/office/2006/documentManagement/types"/>
    <ds:schemaRef ds:uri="http://schemas.microsoft.com/sharepoint/v4"/>
    <ds:schemaRef ds:uri="68c01c32-5035-4e12-b79d-73f61bc986d4"/>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210B6140-B936-46DF-A74B-4024213BBA81}">
  <ds:schemaRefs>
    <ds:schemaRef ds:uri="http://schemas.microsoft.com/sharepoint/v3/contenttype/forms"/>
  </ds:schemaRefs>
</ds:datastoreItem>
</file>

<file path=customXml/itemProps3.xml><?xml version="1.0" encoding="utf-8"?>
<ds:datastoreItem xmlns:ds="http://schemas.openxmlformats.org/officeDocument/2006/customXml" ds:itemID="{8B77C767-F0E7-4828-9338-1B12E8C59DA0}">
  <ds:schemaRefs>
    <ds:schemaRef ds:uri="http://schemas.microsoft.com/sharepoint/events"/>
  </ds:schemaRefs>
</ds:datastoreItem>
</file>

<file path=customXml/itemProps4.xml><?xml version="1.0" encoding="utf-8"?>
<ds:datastoreItem xmlns:ds="http://schemas.openxmlformats.org/officeDocument/2006/customXml" ds:itemID="{F2EFA61B-B53E-47C2-8627-6DE4CA657A96}">
  <ds:schemaRefs>
    <ds:schemaRef ds:uri="office.server.policy"/>
  </ds:schemaRefs>
</ds:datastoreItem>
</file>

<file path=customXml/itemProps5.xml><?xml version="1.0" encoding="utf-8"?>
<ds:datastoreItem xmlns:ds="http://schemas.openxmlformats.org/officeDocument/2006/customXml" ds:itemID="{B299675A-EDA8-4EAD-A2EB-039F418ACB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c5bdfd5-92fd-4280-aa3e-1cb227aa9653"/>
    <ds:schemaRef ds:uri="68c01c32-5035-4e12-b79d-73f61bc986d4"/>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3970</TotalTime>
  <Words>895</Words>
  <Application>Microsoft Office PowerPoint</Application>
  <PresentationFormat>On-screen Show (4:3)</PresentationFormat>
  <Paragraphs>180</Paragraphs>
  <Slides>14</Slides>
  <Notes>14</Notes>
  <HiddenSlides>0</HiddenSlides>
  <MMClips>0</MMClips>
  <ScaleCrop>false</ScaleCrop>
  <HeadingPairs>
    <vt:vector size="4" baseType="variant">
      <vt:variant>
        <vt:lpstr>Theme</vt:lpstr>
      </vt:variant>
      <vt:variant>
        <vt:i4>4</vt:i4>
      </vt:variant>
      <vt:variant>
        <vt:lpstr>Slide Titles</vt:lpstr>
      </vt:variant>
      <vt:variant>
        <vt:i4>14</vt:i4>
      </vt:variant>
    </vt:vector>
  </HeadingPairs>
  <TitlesOfParts>
    <vt:vector size="18" baseType="lpstr">
      <vt:lpstr>Office Theme</vt:lpstr>
      <vt:lpstr>2_Office Theme</vt:lpstr>
      <vt:lpstr>3_Office Theme</vt:lpstr>
      <vt:lpstr>1_Office Theme</vt:lpstr>
      <vt:lpstr>PowerPoint Presentation</vt:lpstr>
      <vt:lpstr>PowerPoint Presentation</vt:lpstr>
      <vt:lpstr>PowerPoint Presentation</vt:lpstr>
      <vt:lpstr>PowerPoint Presentation</vt:lpstr>
      <vt:lpstr>RCEP  and  India  FTAs</vt:lpstr>
      <vt:lpstr>PowerPoint Presentation</vt:lpstr>
      <vt:lpstr>FTA Upgrades: China and Singapore </vt:lpstr>
      <vt:lpstr>European Union  FTA</vt:lpstr>
      <vt:lpstr>PowerPoint Presentation</vt:lpstr>
      <vt:lpstr>PowerPoint Presentation</vt:lpstr>
      <vt:lpstr>PowerPoint Presentation</vt:lpstr>
      <vt:lpstr>PowerPoint Presentation</vt:lpstr>
      <vt:lpstr>PowerPoint Presentation</vt:lpstr>
      <vt:lpstr>PowerPoint Presentation</vt:lpstr>
    </vt:vector>
  </TitlesOfParts>
  <Company>Ministry of Foreign Affairs and Trade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Trade agenda - civil society presentation</dc:title>
  <dc:creator>ROBERTSON, Pip (CMD)</dc:creator>
  <cp:lastModifiedBy>MFAT</cp:lastModifiedBy>
  <cp:revision>290</cp:revision>
  <cp:lastPrinted>2018-05-29T07:27:37Z</cp:lastPrinted>
  <dcterms:created xsi:type="dcterms:W3CDTF">2017-11-30T02:21:54Z</dcterms:created>
  <dcterms:modified xsi:type="dcterms:W3CDTF">2018-06-08T02:54:32Z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0x01010077AA9D1CFFA240DC80DAD99CA5F5CD00002DAE8431F8B6400CAA222602BDDA92B8000E4FBE124A88EF43A8B9F37ABFC7B1C6</vt:lpwstr>
  </property>
  <property fmtid="{D5CDD505-2E9C-101B-9397-08002B2CF9AE}" pid="3" name="_dlc_policyId">
    <vt:lpwstr>0x01010077AA9D1CFFA240DC80DAD99CA5F5CD00|187180703</vt:lpwstr>
  </property>
  <property fmtid="{D5CDD505-2E9C-101B-9397-08002B2CF9AE}" pid="4" name="ItemRetentionFormula">
    <vt:lpwstr>&lt;formula id="Microsoft.Office.RecordsManagement.PolicyFeatures.Expiration.Formula.BuiltIn"&gt;&lt;number&gt;18&lt;/number&gt;&lt;property&gt;Modified&lt;/property&gt;&lt;propertyId&gt;28cf69c5-fa48-462a-b5cd-27b6f9d2bd5f&lt;/propertyId&gt;&lt;period&gt;months&lt;/period&gt;&lt;/formula&gt;</vt:lpwstr>
  </property>
  <property fmtid="{D5CDD505-2E9C-101B-9397-08002B2CF9AE}" pid="5" name="_dlc_DocIdItemGuid">
    <vt:lpwstr>e70fd4e3-32f0-45f7-b669-f13f1330dea2</vt:lpwstr>
  </property>
  <property fmtid="{D5CDD505-2E9C-101B-9397-08002B2CF9AE}" pid="6" name="Order">
    <vt:r8>3000</vt:r8>
  </property>
  <property fmtid="{D5CDD505-2E9C-101B-9397-08002B2CF9AE}" pid="7" name="Topic">
    <vt:lpwstr/>
  </property>
  <property fmtid="{D5CDD505-2E9C-101B-9397-08002B2CF9AE}" pid="8" name="Publication">
    <vt:lpwstr/>
  </property>
  <property fmtid="{D5CDD505-2E9C-101B-9397-08002B2CF9AE}" pid="9" name="SecurityClassification">
    <vt:lpwstr>1;#UNCLASSIFIED|738a72fd-0042-476f-991b-551c05ade48c</vt:lpwstr>
  </property>
  <property fmtid="{D5CDD505-2E9C-101B-9397-08002B2CF9AE}" pid="10" name="CoveringClassification">
    <vt:lpwstr/>
  </property>
  <property fmtid="{D5CDD505-2E9C-101B-9397-08002B2CF9AE}" pid="11" name="SecurityCaveat">
    <vt:lpwstr/>
  </property>
  <property fmtid="{D5CDD505-2E9C-101B-9397-08002B2CF9AE}" pid="12" name="RecordPoint_WorkflowType">
    <vt:lpwstr>ActiveSubmitStub</vt:lpwstr>
  </property>
  <property fmtid="{D5CDD505-2E9C-101B-9397-08002B2CF9AE}" pid="13" name="RecordPoint_ActiveItemListId">
    <vt:lpwstr>{78e4b954-4a75-44bd-826c-0fca4085e321}</vt:lpwstr>
  </property>
  <property fmtid="{D5CDD505-2E9C-101B-9397-08002B2CF9AE}" pid="14" name="RecordPoint_ActiveItemUniqueId">
    <vt:lpwstr>{a4f26356-aa3b-4b2a-931d-7b39b8afa995}</vt:lpwstr>
  </property>
  <property fmtid="{D5CDD505-2E9C-101B-9397-08002B2CF9AE}" pid="15" name="RecordPoint_ActiveItemWebId">
    <vt:lpwstr>{68c01c32-5035-4e12-b79d-73f61bc986d4}</vt:lpwstr>
  </property>
  <property fmtid="{D5CDD505-2E9C-101B-9397-08002B2CF9AE}" pid="16" name="RecordPoint_ActiveItemSiteId">
    <vt:lpwstr>{87289d67-d1bc-4b29-9e8a-971043db751e}</vt:lpwstr>
  </property>
  <property fmtid="{D5CDD505-2E9C-101B-9397-08002B2CF9AE}" pid="17" name="RecordPoint_RecordNumberSubmitted">
    <vt:lpwstr>R0000532836</vt:lpwstr>
  </property>
  <property fmtid="{D5CDD505-2E9C-101B-9397-08002B2CF9AE}" pid="18" name="RecordPoint_SubmissionCompleted">
    <vt:lpwstr>2017-11-27T17:42:42.3289885+13:00</vt:lpwstr>
  </property>
  <property fmtid="{D5CDD505-2E9C-101B-9397-08002B2CF9AE}" pid="19" name="RecordPoint_SubmissionDate">
    <vt:lpwstr/>
  </property>
  <property fmtid="{D5CDD505-2E9C-101B-9397-08002B2CF9AE}" pid="20" name="RecordPoint_ActiveItemMoved">
    <vt:lpwstr/>
  </property>
  <property fmtid="{D5CDD505-2E9C-101B-9397-08002B2CF9AE}" pid="21" name="RecordPoint_RecordFormat">
    <vt:lpwstr/>
  </property>
  <property fmtid="{D5CDD505-2E9C-101B-9397-08002B2CF9AE}" pid="22" name="Economy">
    <vt:lpwstr/>
  </property>
  <property fmtid="{D5CDD505-2E9C-101B-9397-08002B2CF9AE}" pid="23" name="Round">
    <vt:lpwstr/>
  </property>
  <property fmtid="{D5CDD505-2E9C-101B-9397-08002B2CF9AE}" pid="24" name="FTA">
    <vt:lpwstr>1201;#ALL|7a283cca-5cae-4e2c-9924-68654a54f473</vt:lpwstr>
  </property>
  <property fmtid="{D5CDD505-2E9C-101B-9397-08002B2CF9AE}" pid="25" name="Document Type">
    <vt:lpwstr>1221;#Consultation/Publicity/Public Commentary|d5e19975-2dad-41f6-bb9a-603656ce1763</vt:lpwstr>
  </property>
</Properties>
</file>