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6"/>
    <p:sldMasterId id="2147483663" r:id="rId7"/>
    <p:sldMasterId id="2147483701" r:id="rId8"/>
  </p:sldMasterIdLst>
  <p:notesMasterIdLst>
    <p:notesMasterId r:id="rId26"/>
  </p:notesMasterIdLst>
  <p:sldIdLst>
    <p:sldId id="312" r:id="rId9"/>
    <p:sldId id="341" r:id="rId10"/>
    <p:sldId id="340" r:id="rId11"/>
    <p:sldId id="342" r:id="rId12"/>
    <p:sldId id="343" r:id="rId13"/>
    <p:sldId id="344" r:id="rId14"/>
    <p:sldId id="345" r:id="rId15"/>
    <p:sldId id="346" r:id="rId16"/>
    <p:sldId id="259" r:id="rId17"/>
    <p:sldId id="326" r:id="rId18"/>
    <p:sldId id="327" r:id="rId19"/>
    <p:sldId id="324" r:id="rId20"/>
    <p:sldId id="339" r:id="rId21"/>
    <p:sldId id="338" r:id="rId22"/>
    <p:sldId id="319" r:id="rId23"/>
    <p:sldId id="318" r:id="rId24"/>
    <p:sldId id="330" r:id="rId25"/>
  </p:sldIdLst>
  <p:sldSz cx="9144000" cy="5143500" type="screen16x9"/>
  <p:notesSz cx="6805613" cy="9939338"/>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9B3C"/>
    <a:srgbClr val="00A5B5"/>
    <a:srgbClr val="33CCCC"/>
    <a:srgbClr val="FFFFFF"/>
    <a:srgbClr val="006746"/>
    <a:srgbClr val="FFC29F"/>
    <a:srgbClr val="E2C29E"/>
    <a:srgbClr val="222D61"/>
    <a:srgbClr val="4C2F46"/>
    <a:srgbClr val="872E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472" autoAdjust="0"/>
    <p:restoredTop sz="89016" autoAdjust="0"/>
  </p:normalViewPr>
  <p:slideViewPr>
    <p:cSldViewPr snapToGrid="0" snapToObjects="1">
      <p:cViewPr>
        <p:scale>
          <a:sx n="90" d="100"/>
          <a:sy n="90" d="100"/>
        </p:scale>
        <p:origin x="-756" y="-240"/>
      </p:cViewPr>
      <p:guideLst>
        <p:guide orient="horz" pos="1620"/>
        <p:guide orient="horz" pos="540"/>
        <p:guide orient="horz" pos="783"/>
        <p:guide orient="horz" pos="1035"/>
        <p:guide orient="horz" pos="1519"/>
        <p:guide pos="2880"/>
        <p:guide pos="95"/>
        <p:guide pos="3961"/>
        <p:guide pos="3258"/>
        <p:guide pos="2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5F249714-B992-1444-8C6E-A871FB3DE76A}" type="datetimeFigureOut">
              <a:rPr lang="en-US" smtClean="0"/>
              <a:t>9/16/2019</a:t>
            </a:fld>
            <a:endParaRPr lang="en-US"/>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C4A149C1-C04A-494E-B547-0BE6454E678F}" type="slidenum">
              <a:rPr lang="en-US" smtClean="0"/>
              <a:t>‹#›</a:t>
            </a:fld>
            <a:endParaRPr lang="en-US"/>
          </a:p>
        </p:txBody>
      </p:sp>
    </p:spTree>
    <p:extLst>
      <p:ext uri="{BB962C8B-B14F-4D97-AF65-F5344CB8AC3E}">
        <p14:creationId xmlns:p14="http://schemas.microsoft.com/office/powerpoint/2010/main" val="20336429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4A149C1-C04A-494E-B547-0BE6454E678F}" type="slidenum">
              <a:rPr lang="en-US" smtClean="0"/>
              <a:t>1</a:t>
            </a:fld>
            <a:endParaRPr lang="en-US"/>
          </a:p>
        </p:txBody>
      </p:sp>
    </p:spTree>
    <p:extLst>
      <p:ext uri="{BB962C8B-B14F-4D97-AF65-F5344CB8AC3E}">
        <p14:creationId xmlns:p14="http://schemas.microsoft.com/office/powerpoint/2010/main" val="103944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NZ" sz="1200" kern="1200" dirty="0" smtClean="0">
                <a:solidFill>
                  <a:schemeClr val="tx1"/>
                </a:solidFill>
                <a:effectLst/>
                <a:latin typeface="+mn-lt"/>
                <a:ea typeface="ＭＳ Ｐゴシック" pitchFamily="-65" charset="-128"/>
                <a:cs typeface="ＭＳ Ｐゴシック" pitchFamily="-65" charset="-128"/>
              </a:rPr>
              <a:t>An FTA with the EU is </a:t>
            </a:r>
            <a:r>
              <a:rPr lang="en-NZ" sz="1200" strike="noStrike" kern="1200" dirty="0" smtClean="0">
                <a:solidFill>
                  <a:srgbClr val="FF0000"/>
                </a:solidFill>
                <a:effectLst/>
                <a:latin typeface="+mn-lt"/>
                <a:ea typeface="ＭＳ Ｐゴシック" pitchFamily="-65" charset="-128"/>
                <a:cs typeface="ＭＳ Ｐゴシック" pitchFamily="-65" charset="-128"/>
              </a:rPr>
              <a:t>one of </a:t>
            </a:r>
            <a:r>
              <a:rPr lang="en-NZ" sz="1200" kern="1200" dirty="0" smtClean="0">
                <a:solidFill>
                  <a:schemeClr val="tx1"/>
                </a:solidFill>
                <a:effectLst/>
                <a:latin typeface="+mn-lt"/>
                <a:ea typeface="ＭＳ Ｐゴシック" pitchFamily="-65" charset="-128"/>
                <a:cs typeface="ＭＳ Ｐゴシック" pitchFamily="-65" charset="-128"/>
              </a:rPr>
              <a:t>the top of the Government’s trade priorities.  Not just because the EU is an important trade and economic partner but because of the breadth</a:t>
            </a:r>
            <a:r>
              <a:rPr lang="en-NZ" sz="1200" kern="1200" baseline="0" dirty="0" smtClean="0">
                <a:solidFill>
                  <a:schemeClr val="tx1"/>
                </a:solidFill>
                <a:effectLst/>
                <a:latin typeface="+mn-lt"/>
                <a:ea typeface="ＭＳ Ｐゴシック" pitchFamily="-65" charset="-128"/>
                <a:cs typeface="ＭＳ Ｐゴシック" pitchFamily="-65" charset="-128"/>
              </a:rPr>
              <a:t> and depth of the relationship that we enjoy</a:t>
            </a:r>
          </a:p>
          <a:p>
            <a:pPr marL="0" lvl="0" indent="0">
              <a:buFont typeface="Arial" panose="020B0604020202020204" pitchFamily="34" charset="0"/>
              <a:buNone/>
            </a:pPr>
            <a:endParaRPr lang="en-NZ" sz="1200" kern="1200" dirty="0" smtClean="0">
              <a:solidFill>
                <a:schemeClr val="tx1"/>
              </a:solidFill>
              <a:effectLst/>
              <a:latin typeface="+mn-lt"/>
              <a:ea typeface="ＭＳ Ｐゴシック" pitchFamily="-65" charset="-128"/>
              <a:cs typeface="ＭＳ Ｐゴシック" pitchFamily="-65" charset="-128"/>
            </a:endParaRPr>
          </a:p>
          <a:p>
            <a:pPr marL="171450" indent="-171450">
              <a:buFont typeface="Arial" panose="020B0604020202020204" pitchFamily="34" charset="0"/>
              <a:buChar char="•"/>
            </a:pPr>
            <a:r>
              <a:rPr lang="en-NZ" sz="1200" kern="1200" dirty="0" smtClean="0">
                <a:solidFill>
                  <a:schemeClr val="tx1"/>
                </a:solidFill>
                <a:effectLst/>
                <a:latin typeface="+mn-lt"/>
                <a:ea typeface="ＭＳ Ｐゴシック" pitchFamily="-65" charset="-128"/>
                <a:cs typeface="ＭＳ Ｐゴシック" pitchFamily="-65" charset="-128"/>
              </a:rPr>
              <a:t>But in the trade sphere, it’s our third-largest</a:t>
            </a:r>
            <a:r>
              <a:rPr lang="en-NZ" sz="1200" kern="1200" baseline="0" dirty="0" smtClean="0">
                <a:solidFill>
                  <a:schemeClr val="tx1"/>
                </a:solidFill>
                <a:effectLst/>
                <a:latin typeface="+mn-lt"/>
                <a:ea typeface="ＭＳ Ｐゴシック" pitchFamily="-65" charset="-128"/>
                <a:cs typeface="ＭＳ Ｐゴシック" pitchFamily="-65" charset="-128"/>
              </a:rPr>
              <a:t> trading partner (after China and Australia), with </a:t>
            </a:r>
            <a:r>
              <a:rPr lang="en-NZ" sz="1200" dirty="0" smtClean="0"/>
              <a:t>$</a:t>
            </a:r>
            <a:r>
              <a:rPr lang="en-NZ" sz="1200" kern="1200" dirty="0" smtClean="0">
                <a:solidFill>
                  <a:schemeClr val="tx1"/>
                </a:solidFill>
                <a:effectLst/>
                <a:latin typeface="+mn-lt"/>
                <a:ea typeface="ＭＳ Ｐゴシック" pitchFamily="-65" charset="-128"/>
                <a:cs typeface="ＭＳ Ｐゴシック" pitchFamily="-65" charset="-128"/>
              </a:rPr>
              <a:t>23 billion </a:t>
            </a:r>
            <a:r>
              <a:rPr lang="en-NZ" sz="1200" dirty="0" smtClean="0"/>
              <a:t>of </a:t>
            </a:r>
            <a:r>
              <a:rPr lang="en-NZ" sz="1200" kern="1200" dirty="0" smtClean="0">
                <a:solidFill>
                  <a:schemeClr val="tx1"/>
                </a:solidFill>
                <a:effectLst/>
                <a:latin typeface="+mn-lt"/>
                <a:ea typeface="ＭＳ Ｐゴシック" pitchFamily="-65" charset="-128"/>
                <a:cs typeface="ＭＳ Ｐゴシック" pitchFamily="-65" charset="-128"/>
              </a:rPr>
              <a:t>two way trade in 2018.  Even without</a:t>
            </a:r>
            <a:r>
              <a:rPr lang="en-NZ" sz="1200" kern="1200" baseline="0" dirty="0" smtClean="0">
                <a:solidFill>
                  <a:schemeClr val="tx1"/>
                </a:solidFill>
                <a:effectLst/>
                <a:latin typeface="+mn-lt"/>
                <a:ea typeface="ＭＳ Ｐゴシック" pitchFamily="-65" charset="-128"/>
                <a:cs typeface="ＭＳ Ｐゴシック" pitchFamily="-65" charset="-128"/>
              </a:rPr>
              <a:t> the UK, two—way trade amounts to $15 billion. And our second largest trading partner if you look at services. In 2018, the EU accounted for over 14% of NZ’s total trade. </a:t>
            </a:r>
            <a:endParaRPr lang="en-NZ" sz="1200" kern="1200" dirty="0" smtClean="0">
              <a:solidFill>
                <a:schemeClr val="tx1"/>
              </a:solidFill>
              <a:effectLst/>
              <a:latin typeface="+mn-lt"/>
              <a:ea typeface="ＭＳ Ｐゴシック" pitchFamily="-65" charset="-128"/>
              <a:cs typeface="ＭＳ Ｐゴシック" pitchFamily="-65" charset="-128"/>
            </a:endParaRPr>
          </a:p>
          <a:p>
            <a:pPr marL="171450" indent="-171450">
              <a:buFont typeface="Arial" panose="020B0604020202020204" pitchFamily="34" charset="0"/>
              <a:buChar char="•"/>
            </a:pPr>
            <a:endParaRPr lang="en-NZ" sz="1200" kern="1200" dirty="0" smtClean="0">
              <a:solidFill>
                <a:schemeClr val="tx1"/>
              </a:solidFill>
              <a:effectLst/>
              <a:latin typeface="+mn-lt"/>
              <a:ea typeface="ＭＳ Ｐゴシック" pitchFamily="-65" charset="-128"/>
              <a:cs typeface="ＭＳ Ｐゴシック" pitchFamily="-65" charset="-128"/>
            </a:endParaRPr>
          </a:p>
          <a:p>
            <a:pPr marL="171450" indent="-171450">
              <a:buFont typeface="Arial" panose="020B0604020202020204" pitchFamily="34" charset="0"/>
              <a:buChar char="•"/>
            </a:pPr>
            <a:r>
              <a:rPr lang="en-NZ" sz="1200" kern="1200" dirty="0" smtClean="0">
                <a:solidFill>
                  <a:schemeClr val="tx1"/>
                </a:solidFill>
                <a:effectLst/>
                <a:latin typeface="+mn-lt"/>
                <a:ea typeface="ＭＳ Ｐゴシック" pitchFamily="-65" charset="-128"/>
                <a:cs typeface="ＭＳ Ｐゴシック" pitchFamily="-65" charset="-128"/>
              </a:rPr>
              <a:t>The EU is </a:t>
            </a:r>
            <a:r>
              <a:rPr lang="en-NZ" sz="1200" dirty="0" smtClean="0"/>
              <a:t>the </a:t>
            </a:r>
            <a:r>
              <a:rPr lang="en-NZ" sz="1200" b="1" dirty="0" smtClean="0"/>
              <a:t>world's largest trader of</a:t>
            </a:r>
            <a:r>
              <a:rPr lang="en-NZ" sz="1200" dirty="0" smtClean="0"/>
              <a:t> goods and services.  It is also the world's largest single market area - an area where people, goods, services and capital can move freely.</a:t>
            </a:r>
            <a:endParaRPr lang="en-NZ" sz="1200" kern="1200" dirty="0" smtClean="0">
              <a:solidFill>
                <a:schemeClr val="tx1"/>
              </a:solidFill>
              <a:effectLst/>
              <a:latin typeface="+mn-lt"/>
              <a:ea typeface="ＭＳ Ｐゴシック" pitchFamily="-65" charset="-128"/>
              <a:cs typeface="ＭＳ Ｐゴシック" pitchFamily="-65" charset="-128"/>
            </a:endParaRPr>
          </a:p>
          <a:p>
            <a:pPr marL="171450" lvl="0" indent="-171450">
              <a:buFont typeface="Arial" panose="020B0604020202020204" pitchFamily="34" charset="0"/>
              <a:buChar char="•"/>
            </a:pPr>
            <a:endParaRPr lang="en-NZ" sz="1200" kern="1200" dirty="0" smtClean="0">
              <a:solidFill>
                <a:schemeClr val="tx1"/>
              </a:solidFill>
              <a:effectLst/>
              <a:latin typeface="+mn-lt"/>
              <a:ea typeface="ＭＳ Ｐゴシック" pitchFamily="-65" charset="-128"/>
              <a:cs typeface="ＭＳ Ｐゴシック" pitchFamily="-65" charset="-128"/>
            </a:endParaRPr>
          </a:p>
          <a:p>
            <a:pPr marL="171450" lvl="0" indent="-171450">
              <a:buFont typeface="Arial" panose="020B0604020202020204" pitchFamily="34" charset="0"/>
              <a:buChar char="•"/>
            </a:pPr>
            <a:r>
              <a:rPr lang="en-NZ" sz="1200" kern="1200" dirty="0" smtClean="0">
                <a:solidFill>
                  <a:schemeClr val="tx1"/>
                </a:solidFill>
                <a:effectLst/>
                <a:latin typeface="+mn-lt"/>
                <a:ea typeface="ＭＳ Ｐゴシック" pitchFamily="-65" charset="-128"/>
                <a:cs typeface="ＭＳ Ｐゴシック" pitchFamily="-65" charset="-128"/>
              </a:rPr>
              <a:t>Until</a:t>
            </a:r>
            <a:r>
              <a:rPr lang="en-NZ" sz="1200" kern="1200" baseline="0" dirty="0" smtClean="0">
                <a:solidFill>
                  <a:schemeClr val="tx1"/>
                </a:solidFill>
                <a:effectLst/>
                <a:latin typeface="+mn-lt"/>
                <a:ea typeface="ＭＳ Ｐゴシック" pitchFamily="-65" charset="-128"/>
                <a:cs typeface="ＭＳ Ｐゴシック" pitchFamily="-65" charset="-128"/>
              </a:rPr>
              <a:t> now, New Zealand has been one of only half a dozen WTO members not to have an FTA or launched negotiations with the EU.   This puts New Zealand businesses at a significant disadvantage against global competitors.</a:t>
            </a:r>
          </a:p>
          <a:p>
            <a:pPr marL="171450" lvl="0" indent="-171450">
              <a:buFont typeface="Arial" panose="020B0604020202020204" pitchFamily="34" charset="0"/>
              <a:buChar char="•"/>
            </a:pPr>
            <a:endParaRPr lang="en-NZ" sz="1200" dirty="0" smtClean="0"/>
          </a:p>
          <a:p>
            <a:pPr marL="171450" lvl="0" indent="-171450">
              <a:buFont typeface="Arial" panose="020B0604020202020204" pitchFamily="34" charset="0"/>
              <a:buChar char="•"/>
            </a:pPr>
            <a:r>
              <a:rPr lang="en-NZ" sz="1200" dirty="0" smtClean="0"/>
              <a:t>After nearly nine years of discussion, negotiations were officially launched by EU Trade Commissioner Malmström and NZ Trade Minister Parker in June last</a:t>
            </a:r>
            <a:r>
              <a:rPr lang="en-NZ" sz="1200" baseline="0" dirty="0" smtClean="0"/>
              <a:t> year</a:t>
            </a:r>
            <a:r>
              <a:rPr lang="en-NZ" sz="1200" dirty="0" smtClean="0"/>
              <a:t>.</a:t>
            </a:r>
            <a:endParaRPr lang="en-NZ" sz="1200" kern="1200" baseline="0" dirty="0" smtClean="0">
              <a:solidFill>
                <a:schemeClr val="tx1"/>
              </a:solidFill>
              <a:effectLst/>
              <a:latin typeface="+mn-lt"/>
              <a:ea typeface="ＭＳ Ｐゴシック" pitchFamily="-65" charset="-128"/>
              <a:cs typeface="ＭＳ Ｐゴシック" pitchFamily="-65" charset="-128"/>
            </a:endParaRPr>
          </a:p>
          <a:p>
            <a:pPr marL="0" lvl="0" indent="0">
              <a:buFont typeface="Arial" panose="020B0604020202020204" pitchFamily="34" charset="0"/>
              <a:buNone/>
            </a:pPr>
            <a:endParaRPr lang="en-NZ" sz="1200" dirty="0" smtClean="0"/>
          </a:p>
          <a:p>
            <a:pPr marL="171450" lvl="0" indent="-171450">
              <a:buFont typeface="Arial" panose="020B0604020202020204" pitchFamily="34" charset="0"/>
              <a:buChar char="•"/>
            </a:pPr>
            <a:endParaRPr lang="en-NZ" sz="1200" kern="1200" dirty="0" smtClean="0">
              <a:solidFill>
                <a:schemeClr val="tx1"/>
              </a:solidFill>
              <a:effectLst/>
              <a:latin typeface="+mn-lt"/>
              <a:ea typeface="ＭＳ Ｐゴシック" pitchFamily="-65" charset="-128"/>
              <a:cs typeface="ＭＳ Ｐゴシック" pitchFamily="-65" charset="-128"/>
            </a:endParaRPr>
          </a:p>
          <a:p>
            <a:r>
              <a:rPr lang="en-NZ" sz="1200" kern="1200" dirty="0" smtClean="0">
                <a:solidFill>
                  <a:schemeClr val="tx1"/>
                </a:solidFill>
                <a:effectLst/>
                <a:latin typeface="+mn-lt"/>
                <a:ea typeface="ＭＳ Ｐゴシック" pitchFamily="-65" charset="-128"/>
                <a:cs typeface="ＭＳ Ｐゴシック" pitchFamily="-65" charset="-128"/>
              </a:rPr>
              <a:t> </a:t>
            </a:r>
          </a:p>
          <a:p>
            <a:endParaRPr lang="en-NZ" sz="1200" dirty="0" smtClean="0"/>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10</a:t>
            </a:fld>
            <a:endParaRPr lang="en-US"/>
          </a:p>
        </p:txBody>
      </p:sp>
    </p:spTree>
    <p:extLst>
      <p:ext uri="{BB962C8B-B14F-4D97-AF65-F5344CB8AC3E}">
        <p14:creationId xmlns:p14="http://schemas.microsoft.com/office/powerpoint/2010/main" val="2152373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kern="1200" dirty="0" smtClean="0">
              <a:solidFill>
                <a:schemeClr val="tx1"/>
              </a:solidFill>
              <a:effectLst/>
              <a:latin typeface="+mn-lt"/>
              <a:ea typeface="ＭＳ Ｐゴシック" pitchFamily="-65" charset="-128"/>
              <a:cs typeface="ＭＳ Ｐゴシック" pitchFamily="-65" charset="-128"/>
            </a:endParaRPr>
          </a:p>
          <a:p>
            <a:pPr marL="171450" lvl="0" indent="-171450">
              <a:buFont typeface="Arial" panose="020B0604020202020204" pitchFamily="34" charset="0"/>
              <a:buChar char="•"/>
            </a:pPr>
            <a:r>
              <a:rPr lang="en-NZ" sz="1200" dirty="0" smtClean="0"/>
              <a:t>Despite differences over agricultural trade, the EU and NZ are very like-minded on many other trade issues and are heavily committed to the rules-based trading system.</a:t>
            </a:r>
          </a:p>
          <a:p>
            <a:pPr marL="171450" lvl="0" indent="-171450">
              <a:buFont typeface="Arial" panose="020B0604020202020204" pitchFamily="34" charset="0"/>
              <a:buChar char="•"/>
            </a:pPr>
            <a:endParaRPr lang="en-NZ" sz="1200" dirty="0" smtClean="0"/>
          </a:p>
          <a:p>
            <a:pPr marL="171450" lvl="0" indent="-171450">
              <a:buFont typeface="Arial" panose="020B0604020202020204" pitchFamily="34" charset="0"/>
              <a:buChar char="•"/>
            </a:pPr>
            <a:r>
              <a:rPr lang="en-NZ" sz="1200" dirty="0" smtClean="0"/>
              <a:t>The EU also shares New Zealand’s commitment to a progressive trade policy that benefits all  citizens.   We call this agenda “Trade for All”.  </a:t>
            </a:r>
            <a:r>
              <a:rPr lang="en-NZ" sz="1200" i="0" dirty="0" smtClean="0"/>
              <a:t>In</a:t>
            </a:r>
            <a:r>
              <a:rPr lang="en-NZ" sz="1200" i="0" baseline="0" dirty="0" smtClean="0"/>
              <a:t> fact, New Zealand ministers borrowed the name from the EU’s Trade for All policy, which dates from 2015. The TFA Advisory Board has not yet reported to the Government, but because we are in negotiations – we have made a start. And we have said to the EU that we will likely have further ideas to bring to the table. </a:t>
            </a:r>
            <a:endParaRPr lang="en-NZ" sz="1200" i="0" dirty="0" smtClean="0"/>
          </a:p>
          <a:p>
            <a:pPr marL="171450" lvl="0" indent="-171450">
              <a:buFont typeface="Arial" panose="020B0604020202020204" pitchFamily="34" charset="0"/>
              <a:buChar char="•"/>
            </a:pPr>
            <a:endParaRPr lang="en-NZ" sz="1200" dirty="0" smtClean="0"/>
          </a:p>
          <a:p>
            <a:pPr marL="171450" lvl="0" indent="-171450">
              <a:buFont typeface="Arial" panose="020B0604020202020204" pitchFamily="34" charset="0"/>
              <a:buChar char="•"/>
            </a:pPr>
            <a:r>
              <a:rPr lang="en-NZ" sz="1200" dirty="0" smtClean="0"/>
              <a:t>We want to set a new benchmark for provisions relating to sustainable economic development  (including our climate change objectives under the Paris Agreement), labour, and  the environment.</a:t>
            </a:r>
          </a:p>
          <a:p>
            <a:pPr marL="171450" lvl="0" indent="-171450">
              <a:buFont typeface="Arial" panose="020B0604020202020204" pitchFamily="34" charset="0"/>
              <a:buChar char="•"/>
            </a:pPr>
            <a:endParaRPr lang="en-NZ" sz="1200" dirty="0" smtClean="0"/>
          </a:p>
          <a:p>
            <a:pPr marL="171450" lvl="0" indent="-171450">
              <a:buFont typeface="Arial" panose="020B0604020202020204" pitchFamily="34" charset="0"/>
              <a:buChar char="•"/>
            </a:pPr>
            <a:r>
              <a:rPr lang="en-NZ" sz="1200" dirty="0" smtClean="0"/>
              <a:t>We will explore how  the trade aspirations of women and Māori can be supported by the agreement.  And we want to see how we can promote the interests</a:t>
            </a:r>
            <a:r>
              <a:rPr lang="en-NZ" sz="1200" baseline="0" dirty="0" smtClean="0"/>
              <a:t> of SMEs and the regions.</a:t>
            </a:r>
          </a:p>
          <a:p>
            <a:pPr marL="171450" lvl="0" indent="-171450">
              <a:buFont typeface="Arial" panose="020B0604020202020204" pitchFamily="34" charset="0"/>
              <a:buChar char="•"/>
            </a:pPr>
            <a:endParaRPr lang="en-NZ" sz="1200" baseline="0" dirty="0" smtClean="0"/>
          </a:p>
          <a:p>
            <a:pPr marL="171450" lvl="0" indent="-171450">
              <a:buFont typeface="Arial" panose="020B0604020202020204" pitchFamily="34" charset="0"/>
              <a:buChar char="•"/>
            </a:pPr>
            <a:r>
              <a:rPr lang="en-NZ" sz="1200" dirty="0" smtClean="0"/>
              <a:t>Provisions for the EU-NZ FTA recognising the rights and aspirations of Māori are currently being discussed with the EU.  It is fair to say that this has been hard going so far because the EU sees no scope for an indigenous to indigenous relationship.  We are seeking to convince them that it is about the EU recognising Māori interests in the relationship and them being prepared to work with NZ to see these accommodated.</a:t>
            </a:r>
          </a:p>
          <a:p>
            <a:pPr marL="171450" lvl="0" indent="-171450">
              <a:buFont typeface="Arial" panose="020B0604020202020204" pitchFamily="34" charset="0"/>
              <a:buChar char="•"/>
            </a:pPr>
            <a:endParaRPr lang="en-NZ" sz="1200" dirty="0" smtClean="0"/>
          </a:p>
          <a:p>
            <a:pPr marL="171450" lvl="0" indent="-171450">
              <a:buFont typeface="Arial" panose="020B0604020202020204" pitchFamily="34" charset="0"/>
              <a:buChar char="•"/>
            </a:pPr>
            <a:endParaRPr lang="en-NZ" sz="1200" dirty="0" smtClean="0"/>
          </a:p>
          <a:p>
            <a:pPr marL="171450" lvl="0" indent="-171450">
              <a:buFont typeface="Arial" panose="020B0604020202020204" pitchFamily="34" charset="0"/>
              <a:buChar char="•"/>
            </a:pPr>
            <a:endParaRPr lang="en-NZ" sz="1200" kern="1200" dirty="0" smtClean="0">
              <a:solidFill>
                <a:schemeClr val="tx1"/>
              </a:solidFill>
              <a:effectLst/>
              <a:latin typeface="+mn-lt"/>
              <a:ea typeface="ＭＳ Ｐゴシック" pitchFamily="-65" charset="-128"/>
              <a:cs typeface="ＭＳ Ｐゴシック" pitchFamily="-65" charset="-128"/>
            </a:endParaRPr>
          </a:p>
          <a:p>
            <a:r>
              <a:rPr lang="en-NZ" sz="1200" kern="1200" dirty="0" smtClean="0">
                <a:solidFill>
                  <a:schemeClr val="tx1"/>
                </a:solidFill>
                <a:effectLst/>
                <a:latin typeface="+mn-lt"/>
                <a:ea typeface="ＭＳ Ｐゴシック" pitchFamily="-65" charset="-128"/>
                <a:cs typeface="ＭＳ Ｐゴシック" pitchFamily="-65" charset="-128"/>
              </a:rPr>
              <a:t> </a:t>
            </a:r>
          </a:p>
          <a:p>
            <a:endParaRPr lang="en-NZ" sz="1200" dirty="0" smtClean="0"/>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11</a:t>
            </a:fld>
            <a:endParaRPr lang="en-US"/>
          </a:p>
        </p:txBody>
      </p:sp>
    </p:spTree>
    <p:extLst>
      <p:ext uri="{BB962C8B-B14F-4D97-AF65-F5344CB8AC3E}">
        <p14:creationId xmlns:p14="http://schemas.microsoft.com/office/powerpoint/2010/main" val="382615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NZ" sz="1200" dirty="0" smtClean="0"/>
              <a:t>While there are many areas of commonality in our approaches to FTAs, we can expect some areas to be challenging. </a:t>
            </a:r>
          </a:p>
          <a:p>
            <a:pPr marL="171450" lvl="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b="1" dirty="0" smtClean="0"/>
              <a:t>Agricultural market access </a:t>
            </a:r>
            <a:r>
              <a:rPr lang="en-NZ" sz="1200" dirty="0" smtClean="0"/>
              <a:t>– New Zealand’s approach in all trade agreements is to seek comprehensive tariff elimination for all goods, while the EU’s sensitivities with respect to certain agricultural goods are well known.</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We will seek an ambitious agreement that levels the playing field with the EU’s other FTA partners.  Currently we discriminate against each other</a:t>
            </a:r>
            <a:r>
              <a:rPr lang="en-NZ" sz="1200" baseline="0" dirty="0" smtClean="0"/>
              <a:t> due to the FTAs we have done with other partners</a:t>
            </a:r>
            <a:r>
              <a:rPr lang="en-NZ" sz="1200" dirty="0" smtClean="0"/>
              <a:t>.</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We will be guided by the principles of fairness and reciprocity.  For primary products, New Zealand producers face high tariffs and quota restrictions in the EU market, in contrast to the open access that EU producers face when exporting to New Zealand.   This disparity needs to be addressed.</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But it is not all about agricultural access.  We want to know what other barriers New Zealanders are facing for all goods as well as services and in the area of government purchasing.</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The EU and NZ both have strong, efficient and effective </a:t>
            </a:r>
            <a:r>
              <a:rPr lang="en-NZ" sz="1200" b="1" dirty="0" smtClean="0"/>
              <a:t>Intellectual Property </a:t>
            </a:r>
            <a:r>
              <a:rPr lang="en-NZ" sz="1200" dirty="0" smtClean="0"/>
              <a:t>regimes. However</a:t>
            </a:r>
            <a:r>
              <a:rPr lang="en-NZ" sz="1200" baseline="0" dirty="0" smtClean="0"/>
              <a:t> the EU wants to lengthen the </a:t>
            </a:r>
            <a:r>
              <a:rPr lang="en-NZ" sz="1200" dirty="0" smtClean="0">
                <a:solidFill>
                  <a:srgbClr val="FF0000"/>
                </a:solidFill>
              </a:rPr>
              <a:t>effective terms of protection.    By this I mean</a:t>
            </a:r>
            <a:r>
              <a:rPr lang="en-NZ" sz="1200" baseline="0" dirty="0" smtClean="0">
                <a:solidFill>
                  <a:srgbClr val="FF0000"/>
                </a:solidFill>
              </a:rPr>
              <a:t> issues like copyright term, provision for patent term extension and term of data protection especially for biological pharmaceuticals.</a:t>
            </a:r>
            <a:endParaRPr lang="en-NZ" sz="1200" dirty="0" smtClean="0">
              <a:solidFill>
                <a:srgbClr val="FF0000"/>
              </a:solidFill>
            </a:endParaRP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What we do currently in NZ works from our perspective.</a:t>
            </a:r>
            <a:r>
              <a:rPr lang="en-NZ" sz="1200" baseline="0" dirty="0" smtClean="0"/>
              <a:t> While we don’t yet know exactly what the EU’s priorities are, we are alert to the potential costs of change and will not agree to a deal that is not in the overall national interest.</a:t>
            </a:r>
          </a:p>
          <a:p>
            <a:pPr marL="171450" indent="-171450">
              <a:buFont typeface="Arial" panose="020B0604020202020204" pitchFamily="34" charset="0"/>
              <a:buChar char="•"/>
            </a:pPr>
            <a:endParaRPr lang="en-NZ" sz="1200" baseline="0" dirty="0" smtClean="0"/>
          </a:p>
          <a:p>
            <a:pPr marL="171450" indent="-171450">
              <a:buFont typeface="Arial" panose="020B0604020202020204" pitchFamily="34" charset="0"/>
              <a:buChar char="•"/>
            </a:pPr>
            <a:r>
              <a:rPr lang="en-NZ" sz="1200" dirty="0" smtClean="0"/>
              <a:t>In earlier scoping, NZ insisted (and the EU eventually agreed) that we needed to address issues relating to genetic resources, traditional knowledge and cultural expressions in the negotiations.  An imperative for negotiators is to continue to preserve policy space for the Crown to provide protection for Māori rights and interests under the Treaty of Waitangi in this area. </a:t>
            </a:r>
          </a:p>
          <a:p>
            <a:pPr marL="171450" lvl="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mi-NZ" sz="1200" baseline="0" dirty="0" smtClean="0"/>
              <a:t>On pharmaceuticals, the Government has said it is committed to ensuring that the Pharmac purchasing </a:t>
            </a:r>
            <a:r>
              <a:rPr lang="mi-NZ" sz="1200" strike="noStrike" baseline="0" dirty="0" smtClean="0"/>
              <a:t>model </a:t>
            </a:r>
            <a:r>
              <a:rPr lang="mi-NZ" sz="1200" baseline="0" dirty="0" smtClean="0"/>
              <a:t>remains protected, including its ability to negotiate the best prices for medicines for New Zealanders.</a:t>
            </a:r>
            <a:endParaRPr lang="en-NZ" sz="1200" baseline="0" dirty="0" smtClean="0"/>
          </a:p>
          <a:p>
            <a:endParaRPr lang="en-NZ" sz="1200" dirty="0" smtClean="0"/>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12</a:t>
            </a:fld>
            <a:endParaRPr lang="en-US"/>
          </a:p>
        </p:txBody>
      </p:sp>
    </p:spTree>
    <p:extLst>
      <p:ext uri="{BB962C8B-B14F-4D97-AF65-F5344CB8AC3E}">
        <p14:creationId xmlns:p14="http://schemas.microsoft.com/office/powerpoint/2010/main" val="322899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smtClean="0"/>
              <a:t>A few words on </a:t>
            </a:r>
            <a:r>
              <a:rPr lang="en-NZ" sz="1200" b="1" dirty="0" smtClean="0"/>
              <a:t>geographical indications </a:t>
            </a:r>
            <a:r>
              <a:rPr lang="en-NZ" sz="1200" dirty="0" smtClean="0"/>
              <a:t>– a major EU offensive interest.  These are the names attached to goods, such as wine and spirits and to some foods, that indicate a quality or reputation linked to where the goods are from.  The EU is seeking protection under the agreement for some 2100 names, most of which are for wine.  (New Zealand already has legislated protection for wine and spirit GIs but not for food.) Where the interests</a:t>
            </a:r>
            <a:r>
              <a:rPr lang="en-NZ" sz="1200" baseline="0" dirty="0" smtClean="0"/>
              <a:t> of the EU and NZ intersect for food products is for certain cheeses.  Think Feta!</a:t>
            </a:r>
            <a:endParaRPr lang="en-NZ" sz="1200" dirty="0" smtClean="0"/>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We agreed in scoping discussions with the EU that the Agreement should consider the protection of geographical indications which would cover food and foodstuffs,  but only if  there is a satisfactory overall outcome in the Agreement for New Zealand. </a:t>
            </a:r>
          </a:p>
          <a:p>
            <a:pPr marL="0" indent="0">
              <a:buFont typeface="Arial" panose="020B0604020202020204" pitchFamily="34" charset="0"/>
              <a:buNone/>
            </a:pPr>
            <a:r>
              <a:rPr lang="en-NZ" sz="1200" dirty="0" smtClean="0"/>
              <a:t>  </a:t>
            </a:r>
          </a:p>
          <a:p>
            <a:pPr marL="171450" indent="-171450">
              <a:buFont typeface="Arial" panose="020B0604020202020204" pitchFamily="34" charset="0"/>
              <a:buChar char="•"/>
            </a:pPr>
            <a:r>
              <a:rPr lang="en-NZ" sz="1200" dirty="0" smtClean="0"/>
              <a:t>That means market access for NZ, including  on the very same food products.  The detail of any such framework will be addressed in the negotiations.  </a:t>
            </a:r>
          </a:p>
          <a:p>
            <a:pPr marL="171450" indent="-171450">
              <a:buFont typeface="Arial" panose="020B0604020202020204" pitchFamily="34" charset="0"/>
              <a:buChar char="•"/>
            </a:pPr>
            <a:endParaRPr lang="en-NZ" sz="1200" dirty="0" smtClean="0"/>
          </a:p>
          <a:p>
            <a:pPr marL="514350" lvl="1" indent="-171450">
              <a:buFont typeface="Arial" panose="020B0604020202020204" pitchFamily="34" charset="0"/>
              <a:buChar char="•"/>
            </a:pPr>
            <a:r>
              <a:rPr lang="en-NZ" sz="1200" dirty="0" smtClean="0"/>
              <a:t>In the meantime we have sought input from New Zealanders on the list of GIs that the EU wants protected in the FTA as well as any GIs that NZ should propose  - e.g. our current wine GIs and any other food which might currently have protection in NZ through a (collective) certification trade mark.</a:t>
            </a:r>
          </a:p>
          <a:p>
            <a:pPr marL="514350" lvl="1" indent="-171450">
              <a:buFont typeface="Arial" panose="020B0604020202020204" pitchFamily="34" charset="0"/>
              <a:buChar char="•"/>
            </a:pPr>
            <a:endParaRPr lang="en-NZ" sz="1200" dirty="0" smtClean="0"/>
          </a:p>
          <a:p>
            <a:pPr marL="514350" lvl="1" indent="-171450">
              <a:buFont typeface="Arial" panose="020B0604020202020204" pitchFamily="34" charset="0"/>
              <a:buChar char="•"/>
            </a:pPr>
            <a:r>
              <a:rPr lang="en-NZ" sz="1200" dirty="0" smtClean="0"/>
              <a:t>There will be provision to add names as we go and after the negotiations are completed.  E.G. if Manuka Honey gains a certification trade mark, then it could also be proposed as a GI.</a:t>
            </a:r>
          </a:p>
          <a:p>
            <a:pPr marL="514350" lvl="1" indent="-171450">
              <a:buFont typeface="Arial" panose="020B0604020202020204" pitchFamily="34" charset="0"/>
              <a:buChar char="•"/>
            </a:pPr>
            <a:endParaRPr lang="en-NZ" sz="1200" dirty="0" smtClean="0"/>
          </a:p>
          <a:p>
            <a:pPr marL="514350" lvl="1" indent="-171450">
              <a:buFont typeface="Arial" panose="020B0604020202020204" pitchFamily="34" charset="0"/>
              <a:buChar char="•"/>
            </a:pPr>
            <a:r>
              <a:rPr lang="en-NZ" sz="1200" dirty="0" smtClean="0"/>
              <a:t>Consultation on  an expanded GIs regime for NZ will need to take place alongside the negotiations and any issues relevant to Māori can be discussed and taken into account.</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On</a:t>
            </a:r>
            <a:r>
              <a:rPr lang="en-NZ" sz="1200" b="1" dirty="0" smtClean="0"/>
              <a:t> Government procurement, </a:t>
            </a:r>
            <a:r>
              <a:rPr lang="en-NZ" sz="1200" dirty="0" smtClean="0"/>
              <a:t>New Zealand already has commitments under the WTO GPA and under other FTAs to offer non-discriminatory treatment to many other supplying countries,  including  the EU (for purchasing above a value threshold by government entities covered by the agreements, currently</a:t>
            </a:r>
            <a:r>
              <a:rPr lang="en-NZ" sz="1200" baseline="0" dirty="0" smtClean="0"/>
              <a:t> at about NZ$400,000)</a:t>
            </a:r>
            <a:r>
              <a:rPr lang="en-NZ" sz="1200" dirty="0" smtClean="0"/>
              <a:t>).</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However the negotiations will go beyond this, looking to increase the coverage of the agreement.  The EU has indicated that it is interested in greater commitment  from NZ at the local government level.  This will be for negotiations.</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An important</a:t>
            </a:r>
            <a:r>
              <a:rPr lang="en-NZ" sz="1200" baseline="0" dirty="0" smtClean="0"/>
              <a:t> point to underline is that w</a:t>
            </a:r>
            <a:r>
              <a:rPr lang="en-NZ" sz="1200" dirty="0" smtClean="0"/>
              <a:t>hatever the scope of commitments made in the FTA, government purchasing bodies won’t be prevented from taking into account environmental and social considerations throughout the procurement procedure, as long as they don’t discriminate against FTA partners.</a:t>
            </a:r>
          </a:p>
          <a:p>
            <a:pPr marL="171450" lvl="0" indent="-171450">
              <a:buFont typeface="Arial" panose="020B0604020202020204" pitchFamily="34" charset="0"/>
              <a:buChar char="•"/>
            </a:pPr>
            <a:endParaRPr lang="en-NZ" sz="1200" dirty="0" smtClean="0"/>
          </a:p>
          <a:p>
            <a:pPr marL="171450" lvl="0" indent="-171450">
              <a:buFont typeface="Arial" panose="020B0604020202020204" pitchFamily="34" charset="0"/>
              <a:buChar char="•"/>
            </a:pPr>
            <a:endParaRPr lang="en-NZ" sz="1200" kern="1200" dirty="0" smtClean="0">
              <a:solidFill>
                <a:schemeClr val="tx1"/>
              </a:solidFill>
              <a:effectLst/>
              <a:latin typeface="+mn-lt"/>
              <a:ea typeface="ＭＳ Ｐゴシック" pitchFamily="-65" charset="-128"/>
              <a:cs typeface="ＭＳ Ｐゴシック" pitchFamily="-65" charset="-128"/>
            </a:endParaRPr>
          </a:p>
          <a:p>
            <a:r>
              <a:rPr lang="en-NZ" sz="1200" kern="1200" dirty="0" smtClean="0">
                <a:solidFill>
                  <a:schemeClr val="tx1"/>
                </a:solidFill>
                <a:effectLst/>
                <a:latin typeface="+mn-lt"/>
                <a:ea typeface="ＭＳ Ｐゴシック" pitchFamily="-65" charset="-128"/>
                <a:cs typeface="ＭＳ Ｐゴシック" pitchFamily="-65" charset="-128"/>
              </a:rPr>
              <a:t> </a:t>
            </a:r>
          </a:p>
          <a:p>
            <a:endParaRPr lang="en-NZ" sz="1200" dirty="0" smtClean="0"/>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13</a:t>
            </a:fld>
            <a:endParaRPr lang="en-US"/>
          </a:p>
        </p:txBody>
      </p:sp>
    </p:spTree>
    <p:extLst>
      <p:ext uri="{BB962C8B-B14F-4D97-AF65-F5344CB8AC3E}">
        <p14:creationId xmlns:p14="http://schemas.microsoft.com/office/powerpoint/2010/main" val="308637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sz="1200" dirty="0" smtClean="0"/>
              <a:t>One area which won’t cause issues in the negotiations is </a:t>
            </a:r>
            <a:r>
              <a:rPr lang="en-NZ" sz="1200" b="1" dirty="0" smtClean="0"/>
              <a:t>Investor-State Dispute Settlement.  </a:t>
            </a:r>
            <a:r>
              <a:rPr lang="en-NZ" sz="1200" dirty="0" smtClean="0"/>
              <a:t> This is not included in the EU’s mandate for negotiations, so is not on the table.  (New Zealand’s policy is now to oppose the inclusion of ISDS in trade agreements.)</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b="1" dirty="0" smtClean="0"/>
              <a:t>Right to regulate </a:t>
            </a:r>
            <a:r>
              <a:rPr lang="en-NZ" sz="1200" dirty="0" smtClean="0"/>
              <a:t>– trade deals don’t stop us from protecting our health, environment or Treaty of Waitangi partnership – there are a number of tools we use to  preserve the right to legislate in the public interest, such as general exceptions and reservations.  They will all be included in this FTA.</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The EU also is clear on this point and EU Trade Commissioner Malmström underlined this point a number of times when she was in NZ in June.  </a:t>
            </a:r>
          </a:p>
          <a:p>
            <a:pPr marL="171450" indent="-171450">
              <a:buFont typeface="Arial" panose="020B0604020202020204" pitchFamily="34" charset="0"/>
              <a:buChar char="•"/>
            </a:pPr>
            <a:endParaRPr lang="en-NZ" sz="1200" dirty="0" smtClean="0"/>
          </a:p>
          <a:p>
            <a:pPr marL="171450" indent="-171450">
              <a:buFont typeface="Arial" panose="020B0604020202020204" pitchFamily="34" charset="0"/>
              <a:buChar char="•"/>
            </a:pPr>
            <a:r>
              <a:rPr lang="en-NZ" sz="1200" dirty="0" smtClean="0"/>
              <a:t>The EU has also already agreed to include New Zealand’s </a:t>
            </a:r>
            <a:r>
              <a:rPr lang="en-NZ" sz="1200" b="1" dirty="0" smtClean="0"/>
              <a:t>Treaty of Waitangi exception </a:t>
            </a:r>
            <a:r>
              <a:rPr lang="en-NZ" sz="1200" dirty="0" smtClean="0"/>
              <a:t>clause in the FTA to safeguard the interests of Māori.   The EU’s negotiating mandate is precise on this point.</a:t>
            </a:r>
          </a:p>
          <a:p>
            <a:pPr marL="171450" indent="-171450">
              <a:buFont typeface="Arial" panose="020B0604020202020204" pitchFamily="34" charset="0"/>
              <a:buChar char="•"/>
            </a:pPr>
            <a:endParaRPr lang="en-NZ" sz="1200" dirty="0" smtClean="0"/>
          </a:p>
          <a:p>
            <a:pPr marL="0" lvl="0" indent="0">
              <a:buFont typeface="Arial" panose="020B0604020202020204" pitchFamily="34" charset="0"/>
              <a:buNone/>
            </a:pPr>
            <a:endParaRPr lang="en-NZ" sz="1200" dirty="0" smtClean="0"/>
          </a:p>
          <a:p>
            <a:pPr marL="171450" lvl="0" indent="-171450">
              <a:buFont typeface="Arial" panose="020B0604020202020204" pitchFamily="34" charset="0"/>
              <a:buChar char="•"/>
            </a:pPr>
            <a:endParaRPr lang="en-NZ" sz="1200" kern="1200" dirty="0" smtClean="0">
              <a:solidFill>
                <a:schemeClr val="tx1"/>
              </a:solidFill>
              <a:effectLst/>
              <a:latin typeface="+mn-lt"/>
              <a:ea typeface="ＭＳ Ｐゴシック" pitchFamily="-65" charset="-128"/>
              <a:cs typeface="ＭＳ Ｐゴシック" pitchFamily="-65" charset="-128"/>
            </a:endParaRPr>
          </a:p>
          <a:p>
            <a:r>
              <a:rPr lang="en-NZ" sz="1200" kern="1200" dirty="0" smtClean="0">
                <a:solidFill>
                  <a:schemeClr val="tx1"/>
                </a:solidFill>
                <a:effectLst/>
                <a:latin typeface="+mn-lt"/>
                <a:ea typeface="ＭＳ Ｐゴシック" pitchFamily="-65" charset="-128"/>
                <a:cs typeface="ＭＳ Ｐゴシック" pitchFamily="-65" charset="-128"/>
              </a:rPr>
              <a:t> </a:t>
            </a:r>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14</a:t>
            </a:fld>
            <a:endParaRPr lang="en-US"/>
          </a:p>
        </p:txBody>
      </p:sp>
    </p:spTree>
    <p:extLst>
      <p:ext uri="{BB962C8B-B14F-4D97-AF65-F5344CB8AC3E}">
        <p14:creationId xmlns:p14="http://schemas.microsoft.com/office/powerpoint/2010/main" val="3192129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dirty="0" smtClean="0"/>
              <a:t>New Zealand is taking part in negotiations to establish global e-commerce trade rules at the World Trade Organization (WTO). </a:t>
            </a:r>
          </a:p>
          <a:p>
            <a:pPr marL="171450" indent="-171450">
              <a:buFontTx/>
              <a:buChar char="-"/>
            </a:pPr>
            <a:r>
              <a:rPr lang="en-NZ" sz="1200" dirty="0" smtClean="0"/>
              <a:t>New Zealand is one of 80 members representing more than 90 per cent of global trade that are participating in these negotiations. </a:t>
            </a:r>
          </a:p>
          <a:p>
            <a:pPr marL="171450" indent="-171450">
              <a:buFontTx/>
              <a:buChar char="-"/>
            </a:pPr>
            <a:endParaRPr lang="en-NZ" sz="1200" dirty="0" smtClean="0"/>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NZ" sz="1200" kern="1200" dirty="0" smtClean="0">
                <a:solidFill>
                  <a:schemeClr val="tx1"/>
                </a:solidFill>
                <a:effectLst/>
                <a:latin typeface="+mn-lt"/>
                <a:ea typeface="+mn-ea"/>
                <a:cs typeface="+mn-cs"/>
              </a:rPr>
              <a:t>These negotiations are not about starting from scratch, but building on existing trade rules, commitments and exceptions at the WTO that have not kept pace</a:t>
            </a:r>
            <a:r>
              <a:rPr lang="en-NZ" sz="1200" kern="1200" baseline="0" dirty="0" smtClean="0">
                <a:solidFill>
                  <a:schemeClr val="tx1"/>
                </a:solidFill>
                <a:effectLst/>
                <a:latin typeface="+mn-lt"/>
                <a:ea typeface="+mn-ea"/>
                <a:cs typeface="+mn-cs"/>
              </a:rPr>
              <a:t> with contemporary trading realities.</a:t>
            </a:r>
            <a:endParaRPr lang="en-NZ" sz="1200" kern="1200" dirty="0" smtClean="0">
              <a:solidFill>
                <a:schemeClr val="tx1"/>
              </a:solidFill>
              <a:effectLst/>
              <a:latin typeface="+mn-lt"/>
              <a:ea typeface="+mn-ea"/>
              <a:cs typeface="+mn-cs"/>
            </a:endParaRPr>
          </a:p>
          <a:p>
            <a:pPr marL="171450" indent="-171450">
              <a:buFontTx/>
              <a:buChar char="-"/>
            </a:pPr>
            <a:endParaRPr lang="en-NZ" sz="1200" dirty="0" smtClean="0"/>
          </a:p>
          <a:p>
            <a:pPr marL="171450" indent="-171450">
              <a:buFontTx/>
              <a:buChar char="-"/>
            </a:pPr>
            <a:r>
              <a:rPr lang="en-NZ" sz="1200" dirty="0" smtClean="0"/>
              <a:t>E-commerce  and digital trade is especially important to small businesses located in a geographically</a:t>
            </a:r>
            <a:r>
              <a:rPr lang="en-NZ" sz="1200" baseline="0" dirty="0" smtClean="0"/>
              <a:t> remote country – New Zealand! - </a:t>
            </a:r>
            <a:r>
              <a:rPr lang="en-NZ" sz="1200" dirty="0" smtClean="0"/>
              <a:t>as it enables them to participate in cross border trade, helping to overcome</a:t>
            </a:r>
            <a:r>
              <a:rPr lang="en-NZ" sz="1200" baseline="0" dirty="0" smtClean="0"/>
              <a:t> the challenges of scale and distance.</a:t>
            </a:r>
            <a:endParaRPr lang="en-NZ" sz="1200" dirty="0" smtClean="0"/>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NZ" sz="1200" dirty="0" smtClean="0"/>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NZ" sz="1200" baseline="0" dirty="0" smtClean="0"/>
              <a:t>WTO Members have been </a:t>
            </a:r>
            <a:r>
              <a:rPr lang="en-NZ" sz="1200" strike="noStrike" baseline="0" dirty="0" smtClean="0"/>
              <a:t>meeting </a:t>
            </a:r>
            <a:r>
              <a:rPr lang="en-NZ" sz="1200" baseline="0" dirty="0" smtClean="0"/>
              <a:t>to discuss the scope and substance of an outcome on e-commerce.</a:t>
            </a:r>
            <a:r>
              <a:rPr lang="en-NZ" sz="1200" kern="1200" dirty="0" smtClean="0">
                <a:solidFill>
                  <a:schemeClr val="tx1"/>
                </a:solidFill>
                <a:effectLst/>
                <a:latin typeface="+mn-lt"/>
                <a:ea typeface="+mn-ea"/>
                <a:cs typeface="+mn-cs"/>
              </a:rPr>
              <a:t> We were particularly pleased by the high levels of engagement at the first set of meetings in Geneva</a:t>
            </a:r>
            <a:r>
              <a:rPr lang="en-NZ" sz="1200" kern="1200" baseline="0" dirty="0" smtClean="0">
                <a:solidFill>
                  <a:schemeClr val="tx1"/>
                </a:solidFill>
                <a:effectLst/>
                <a:latin typeface="+mn-lt"/>
                <a:ea typeface="+mn-ea"/>
                <a:cs typeface="+mn-cs"/>
              </a:rPr>
              <a:t> in mid-May.</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endParaRPr lang="en-NZ" sz="1200" kern="1200" baseline="0" dirty="0" smtClean="0">
              <a:solidFill>
                <a:schemeClr val="tx1"/>
              </a:solidFill>
              <a:effectLst/>
              <a:latin typeface="+mn-lt"/>
              <a:ea typeface="+mn-ea"/>
              <a:cs typeface="+mn-cs"/>
            </a:endParaRP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NZ" sz="1200" kern="1200" baseline="0" dirty="0" smtClean="0">
                <a:solidFill>
                  <a:schemeClr val="tx1"/>
                </a:solidFill>
                <a:effectLst/>
                <a:latin typeface="+mn-lt"/>
                <a:ea typeface="+mn-ea"/>
                <a:cs typeface="+mn-cs"/>
              </a:rPr>
              <a:t>And New Zealand proposals (on paperless trading and e-invoicing) got a good level of engagement in the session last week, 15-19 July 2019.</a:t>
            </a:r>
            <a:endParaRPr lang="en-NZ" sz="1200" kern="1200" dirty="0" smtClean="0">
              <a:solidFill>
                <a:schemeClr val="tx1"/>
              </a:solidFill>
              <a:effectLst/>
              <a:latin typeface="+mn-lt"/>
              <a:ea typeface="+mn-ea"/>
              <a:cs typeface="+mn-cs"/>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NZ" sz="1200" baseline="0" dirty="0" smtClean="0"/>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dirty="0" smtClean="0"/>
              <a:t>Our key focus is on developing trade rules that will deliver more certainty and predictability for small and medium-sized enterprises engaged in digital trade, and reducing costs and confusion when trading online.  The process is relevant</a:t>
            </a:r>
            <a:r>
              <a:rPr lang="en-NZ" sz="1200" baseline="0" dirty="0" smtClean="0"/>
              <a:t> for all forms of businesses including those selling physical goods as well as digital services.  </a:t>
            </a:r>
            <a:endParaRPr lang="en-NZ" sz="1200" dirty="0" smtClean="0"/>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NZ" sz="1200" dirty="0" smtClean="0"/>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dirty="0" smtClean="0"/>
              <a:t>Our participation in these negotiations will ensure we can strongly advocate for issues that New Zealanders</a:t>
            </a:r>
            <a:r>
              <a:rPr lang="en-NZ" sz="1200" baseline="0" dirty="0" smtClean="0"/>
              <a:t> care about,</a:t>
            </a:r>
            <a:r>
              <a:rPr lang="en-NZ" sz="1200" dirty="0" smtClean="0"/>
              <a:t> such as the need for robust personal privacy and consumer protections, transparency and openness.</a:t>
            </a:r>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NZ" sz="1200" kern="1200" dirty="0" smtClean="0">
              <a:solidFill>
                <a:schemeClr val="tx1"/>
              </a:solidFill>
              <a:effectLst/>
              <a:latin typeface="+mn-lt"/>
              <a:ea typeface="+mn-ea"/>
              <a:cs typeface="+mn-cs"/>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kern="1200" dirty="0" smtClean="0">
                <a:solidFill>
                  <a:schemeClr val="tx1"/>
                </a:solidFill>
                <a:effectLst/>
                <a:latin typeface="+mn-lt"/>
                <a:ea typeface="+mn-ea"/>
                <a:cs typeface="+mn-cs"/>
              </a:rPr>
              <a:t>This is an opportunity for members to work together to develop globally consistent rules around e-commerce which are fair and which work to the benefit of our respective communities.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NZ" sz="1200" kern="1200" dirty="0" smtClean="0">
              <a:solidFill>
                <a:schemeClr val="tx1"/>
              </a:solidFill>
              <a:effectLst/>
              <a:latin typeface="+mn-lt"/>
              <a:ea typeface="+mn-ea"/>
              <a:cs typeface="+mn-cs"/>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kern="1200" dirty="0" smtClean="0">
                <a:solidFill>
                  <a:schemeClr val="tx1"/>
                </a:solidFill>
                <a:effectLst/>
                <a:latin typeface="+mn-lt"/>
                <a:ea typeface="+mn-ea"/>
                <a:cs typeface="+mn-cs"/>
              </a:rPr>
              <a:t>Some members are also asking whether we should negotiate to improve market access for relevant services to support e-commerce and digital trade</a:t>
            </a:r>
            <a:endParaRPr lang="en-NZ" sz="1200" dirty="0" smtClean="0"/>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NZ" sz="1200" dirty="0" smtClean="0"/>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NZ" sz="1200" dirty="0" smtClean="0"/>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NZ" sz="1200" dirty="0" smtClean="0"/>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15</a:t>
            </a:fld>
            <a:endParaRPr lang="en-US"/>
          </a:p>
        </p:txBody>
      </p:sp>
    </p:spTree>
    <p:extLst>
      <p:ext uri="{BB962C8B-B14F-4D97-AF65-F5344CB8AC3E}">
        <p14:creationId xmlns:p14="http://schemas.microsoft.com/office/powerpoint/2010/main" val="359358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NZ" sz="1200" b="1" baseline="0" dirty="0" smtClean="0"/>
              <a:t>Digital Economic Partnership Agreement (DEPA)</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b="0" baseline="0" dirty="0" smtClean="0"/>
              <a:t>On 17 May in Chile, Minister Parker - together with Ministers from Chile and Singapore - announced commencement of negotiations towards a Digital Economy Partnership Agreement (DEPA).</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b="0" baseline="0" dirty="0" smtClean="0"/>
              <a:t>These negotiations are an opportunity for New Zealand to help shape global norms for digital trade and the digital economy.  The parties hope to create an agreement that will act as a pathfinder in </a:t>
            </a:r>
            <a:r>
              <a:rPr lang="en-NZ" sz="1200" b="0" strike="noStrike" baseline="0" dirty="0" smtClean="0"/>
              <a:t>relation to </a:t>
            </a:r>
            <a:r>
              <a:rPr lang="en-NZ" sz="1200" b="0" baseline="0" dirty="0" smtClean="0"/>
              <a:t>the WTO negotiations and other digital economy work under way in international forums.</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b="0" baseline="0" dirty="0" smtClean="0"/>
              <a:t>The intention is to consider all aspects of the digital economy that might support trade in the digital era, building on existing trade agreement commitments in e-commerce chapters such as the CP TPP. </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b="0" baseline="0" dirty="0" smtClean="0"/>
              <a:t>More information is available at www.mfat.govt.nz/depa. </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NZ" sz="1200" dirty="0" smtClean="0"/>
              <a:t>We want to hear from </a:t>
            </a:r>
            <a:r>
              <a:rPr lang="en-NZ" sz="1200" baseline="0" dirty="0" smtClean="0"/>
              <a:t>New Zealanders to help shape our approach to negotiations on both of these digital negotiations. Submissions on the DEPA closed on 1 July but you can still e</a:t>
            </a:r>
            <a:r>
              <a:rPr lang="en-NZ" sz="1200" dirty="0" smtClean="0"/>
              <a:t>mail us at e-commerce@mfat.govt.nz to share your views and register your interest in future engagement opportunities.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16</a:t>
            </a:fld>
            <a:endParaRPr lang="en-US"/>
          </a:p>
        </p:txBody>
      </p:sp>
    </p:spTree>
    <p:extLst>
      <p:ext uri="{BB962C8B-B14F-4D97-AF65-F5344CB8AC3E}">
        <p14:creationId xmlns:p14="http://schemas.microsoft.com/office/powerpoint/2010/main" val="435123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4A149C1-C04A-494E-B547-0BE6454E678F}" type="slidenum">
              <a:rPr lang="en-US" smtClean="0"/>
              <a:t>17</a:t>
            </a:fld>
            <a:endParaRPr lang="en-US"/>
          </a:p>
        </p:txBody>
      </p:sp>
    </p:spTree>
    <p:extLst>
      <p:ext uri="{BB962C8B-B14F-4D97-AF65-F5344CB8AC3E}">
        <p14:creationId xmlns:p14="http://schemas.microsoft.com/office/powerpoint/2010/main" val="46208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1063" cy="3354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A149C1-C04A-494E-B547-0BE6454E678F}" type="slidenum">
              <a:rPr lang="en-US" smtClean="0"/>
              <a:t>2</a:t>
            </a:fld>
            <a:endParaRPr lang="en-US"/>
          </a:p>
        </p:txBody>
      </p:sp>
    </p:spTree>
    <p:extLst>
      <p:ext uri="{BB962C8B-B14F-4D97-AF65-F5344CB8AC3E}">
        <p14:creationId xmlns:p14="http://schemas.microsoft.com/office/powerpoint/2010/main" val="167954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mi-NZ" sz="1200" dirty="0" smtClean="0"/>
              <a:t>Of</a:t>
            </a:r>
            <a:r>
              <a:rPr lang="mi-NZ" sz="1200" baseline="0" dirty="0" smtClean="0"/>
              <a:t> course the EU is not the only market New Zealand exports to...</a:t>
            </a:r>
            <a:endParaRPr lang="en-NZ" sz="1200" dirty="0" smtClean="0"/>
          </a:p>
          <a:p>
            <a:endParaRPr lang="en-NZ" dirty="0"/>
          </a:p>
        </p:txBody>
      </p:sp>
      <p:sp>
        <p:nvSpPr>
          <p:cNvPr id="4" name="Slide Number Placeholder 3"/>
          <p:cNvSpPr>
            <a:spLocks noGrp="1"/>
          </p:cNvSpPr>
          <p:nvPr>
            <p:ph type="sldNum" sz="quarter" idx="10"/>
          </p:nvPr>
        </p:nvSpPr>
        <p:spPr/>
        <p:txBody>
          <a:bodyPr/>
          <a:lstStyle/>
          <a:p>
            <a:fld id="{C4A149C1-C04A-494E-B547-0BE6454E678F}" type="slidenum">
              <a:rPr lang="en-US" smtClean="0"/>
              <a:t>3</a:t>
            </a:fld>
            <a:endParaRPr lang="en-US"/>
          </a:p>
        </p:txBody>
      </p:sp>
    </p:spTree>
    <p:extLst>
      <p:ext uri="{BB962C8B-B14F-4D97-AF65-F5344CB8AC3E}">
        <p14:creationId xmlns:p14="http://schemas.microsoft.com/office/powerpoint/2010/main" val="344816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smtClean="0"/>
              <a:t>Once at FTA enters into force - our work doesn’t stop. Want</a:t>
            </a:r>
            <a:r>
              <a:rPr lang="en-NZ" sz="1200" baseline="0" dirty="0" smtClean="0"/>
              <a:t> to make sure as many businesses as possible are getting the benefits. </a:t>
            </a:r>
          </a:p>
          <a:p>
            <a:endParaRPr lang="en-NZ" sz="1200" baseline="0" dirty="0" smtClean="0"/>
          </a:p>
          <a:p>
            <a:r>
              <a:rPr lang="en-NZ" sz="1200" dirty="0" smtClean="0"/>
              <a:t>With the recent upgrade of tariff-finder, exporters now have access to a one-stop-shop for tariff rates in the 20 markets with which we have free trade agreements, plus an additional 136 markets.</a:t>
            </a:r>
          </a:p>
          <a:p>
            <a:r>
              <a:rPr lang="en-NZ" sz="1200" dirty="0" smtClean="0"/>
              <a:t>The upgrade of this online tool is in response to exporters who said being able to find all this information in one place would make it easier and faster to compare and assess opportunities when planning export development strategies.</a:t>
            </a:r>
          </a:p>
          <a:p>
            <a:r>
              <a:rPr lang="en-NZ" sz="1200" dirty="0" smtClean="0"/>
              <a:t>Exporters also asked for explanations of the many acronyms and abbreviations used in international trade, which have also been added to the tariff-finder site.</a:t>
            </a:r>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4</a:t>
            </a:fld>
            <a:endParaRPr lang="en-US"/>
          </a:p>
        </p:txBody>
      </p:sp>
    </p:spTree>
    <p:extLst>
      <p:ext uri="{BB962C8B-B14F-4D97-AF65-F5344CB8AC3E}">
        <p14:creationId xmlns:p14="http://schemas.microsoft.com/office/powerpoint/2010/main" val="2479551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038" indent="-168038">
              <a:buFont typeface="Arial" panose="020B0604020202020204" pitchFamily="34" charset="0"/>
              <a:buChar char="•"/>
            </a:pPr>
            <a:r>
              <a:rPr lang="en-NZ" sz="1200" dirty="0" smtClean="0">
                <a:ea typeface="+mn-ea"/>
                <a:cs typeface="+mn-cs"/>
              </a:rPr>
              <a:t>And the FTAs may</a:t>
            </a:r>
            <a:r>
              <a:rPr lang="en-NZ" sz="1200" baseline="0" dirty="0" smtClean="0">
                <a:ea typeface="+mn-ea"/>
                <a:cs typeface="+mn-cs"/>
              </a:rPr>
              <a:t> not be the answer </a:t>
            </a:r>
          </a:p>
          <a:p>
            <a:pPr marL="0" indent="0">
              <a:buFont typeface="Arial" panose="020B0604020202020204" pitchFamily="34" charset="0"/>
              <a:buNone/>
            </a:pPr>
            <a:endParaRPr lang="en-NZ" sz="1200" dirty="0" smtClean="0">
              <a:ea typeface="+mn-ea"/>
              <a:cs typeface="+mn-cs"/>
            </a:endParaRPr>
          </a:p>
          <a:p>
            <a:pPr marL="168038" indent="-168038">
              <a:buFont typeface="Arial" panose="020B0604020202020204" pitchFamily="34" charset="0"/>
              <a:buChar char="•"/>
            </a:pPr>
            <a:r>
              <a:rPr lang="en-NZ" sz="1200" b="1" dirty="0" smtClean="0">
                <a:ea typeface="+mn-ea"/>
                <a:cs typeface="+mn-cs"/>
              </a:rPr>
              <a:t>tradebarriers.govt.nz</a:t>
            </a:r>
            <a:r>
              <a:rPr lang="en-NZ" sz="1200" dirty="0" smtClean="0">
                <a:ea typeface="+mn-ea"/>
                <a:cs typeface="+mn-cs"/>
              </a:rPr>
              <a:t> -  website where you can tell us about a trade barrier that you face in one of your export markets and we will see what we can do to help you fix that.  </a:t>
            </a:r>
          </a:p>
          <a:p>
            <a:pPr marL="168038" indent="-168038">
              <a:buFont typeface="Arial" panose="020B0604020202020204" pitchFamily="34" charset="0"/>
              <a:buChar char="•"/>
            </a:pPr>
            <a:r>
              <a:rPr lang="en-NZ" sz="1200" dirty="0" smtClean="0">
                <a:ea typeface="+mn-ea"/>
                <a:cs typeface="+mn-cs"/>
              </a:rPr>
              <a:t>The export market does not have to be a country with whom we have a free trade agreement. </a:t>
            </a:r>
          </a:p>
          <a:p>
            <a:pPr marL="168038" indent="-168038">
              <a:buFont typeface="Arial" panose="020B0604020202020204" pitchFamily="34" charset="0"/>
              <a:buChar char="•"/>
            </a:pPr>
            <a:endParaRPr lang="en-NZ" sz="1200" dirty="0" smtClean="0">
              <a:ea typeface="+mn-ea"/>
              <a:cs typeface="+mn-cs"/>
            </a:endParaRPr>
          </a:p>
          <a:p>
            <a:pPr marL="168038" indent="-168038">
              <a:buFont typeface="Arial" panose="020B0604020202020204" pitchFamily="34" charset="0"/>
              <a:buChar char="•"/>
            </a:pPr>
            <a:r>
              <a:rPr lang="mi-NZ" sz="1200" dirty="0" smtClean="0">
                <a:ea typeface="+mn-ea"/>
                <a:cs typeface="+mn-cs"/>
              </a:rPr>
              <a:t>We’ll provide an initial response within 2 working days </a:t>
            </a:r>
            <a:r>
              <a:rPr lang="en-NZ" sz="1200" dirty="0" smtClean="0">
                <a:ea typeface="+mn-ea"/>
                <a:cs typeface="+mn-cs"/>
              </a:rPr>
              <a:t>unless it is urgent and we will give it priority</a:t>
            </a:r>
            <a:r>
              <a:rPr lang="mi-NZ" sz="1200" dirty="0" smtClean="0">
                <a:ea typeface="+mn-ea"/>
                <a:cs typeface="+mn-cs"/>
              </a:rPr>
              <a:t>.  And </a:t>
            </a:r>
            <a:r>
              <a:rPr lang="en-NZ" sz="1200" dirty="0" smtClean="0">
                <a:ea typeface="+mn-ea"/>
                <a:cs typeface="+mn-cs"/>
              </a:rPr>
              <a:t>we will respond with next steps within 6 weeks.</a:t>
            </a:r>
            <a:endParaRPr lang="mi-NZ" sz="1200" dirty="0" smtClean="0">
              <a:ea typeface="+mn-ea"/>
              <a:cs typeface="+mn-cs"/>
            </a:endParaRPr>
          </a:p>
          <a:p>
            <a:pPr marL="168038" indent="-168038">
              <a:buFont typeface="Arial" panose="020B0604020202020204" pitchFamily="34" charset="0"/>
              <a:buChar char="•"/>
            </a:pPr>
            <a:r>
              <a:rPr lang="mi-NZ" sz="1200" dirty="0" smtClean="0">
                <a:ea typeface="+mn-ea"/>
                <a:cs typeface="+mn-cs"/>
              </a:rPr>
              <a:t>Sometimes that may involve working with other countries in the market concerned to pursue your issue as a group.  </a:t>
            </a:r>
          </a:p>
          <a:p>
            <a:pPr marL="168038" indent="-168038">
              <a:buFont typeface="Arial" panose="020B0604020202020204" pitchFamily="34" charset="0"/>
              <a:buChar char="•"/>
            </a:pPr>
            <a:r>
              <a:rPr lang="mi-NZ" sz="1200" dirty="0" smtClean="0">
                <a:ea typeface="+mn-ea"/>
                <a:cs typeface="+mn-cs"/>
              </a:rPr>
              <a:t>And if you’ve identified something which may be a legitimate regulation, we’ll tell you that straight.</a:t>
            </a:r>
            <a:endParaRPr lang="en-NZ" sz="1200" dirty="0" smtClean="0">
              <a:ea typeface="+mn-ea"/>
              <a:cs typeface="+mn-cs"/>
            </a:endParaRPr>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5</a:t>
            </a:fld>
            <a:endParaRPr lang="en-US"/>
          </a:p>
        </p:txBody>
      </p:sp>
    </p:spTree>
    <p:extLst>
      <p:ext uri="{BB962C8B-B14F-4D97-AF65-F5344CB8AC3E}">
        <p14:creationId xmlns:p14="http://schemas.microsoft.com/office/powerpoint/2010/main" val="234124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1063" cy="3354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A149C1-C04A-494E-B547-0BE6454E678F}" type="slidenum">
              <a:rPr lang="en-US" smtClean="0"/>
              <a:t>6</a:t>
            </a:fld>
            <a:endParaRPr lang="en-US"/>
          </a:p>
        </p:txBody>
      </p:sp>
    </p:spTree>
    <p:extLst>
      <p:ext uri="{BB962C8B-B14F-4D97-AF65-F5344CB8AC3E}">
        <p14:creationId xmlns:p14="http://schemas.microsoft.com/office/powerpoint/2010/main" val="167954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NZ" sz="1200" b="1" i="1" kern="1200" dirty="0" smtClean="0">
                <a:solidFill>
                  <a:schemeClr val="tx1"/>
                </a:solidFill>
                <a:effectLst/>
                <a:latin typeface="+mn-lt"/>
                <a:ea typeface="+mn-ea"/>
                <a:cs typeface="+mn-cs"/>
              </a:rPr>
              <a:t>Regional Comprehensive</a:t>
            </a:r>
            <a:r>
              <a:rPr lang="en-NZ" sz="1200" b="1" i="1" kern="1200" baseline="0" dirty="0" smtClean="0">
                <a:solidFill>
                  <a:schemeClr val="tx1"/>
                </a:solidFill>
                <a:effectLst/>
                <a:latin typeface="+mn-lt"/>
                <a:ea typeface="+mn-ea"/>
                <a:cs typeface="+mn-cs"/>
              </a:rPr>
              <a:t> Economic Partnership(</a:t>
            </a:r>
            <a:r>
              <a:rPr lang="en-NZ" sz="1200" b="1" i="1" kern="1200" dirty="0" smtClean="0">
                <a:solidFill>
                  <a:schemeClr val="tx1"/>
                </a:solidFill>
                <a:effectLst/>
                <a:latin typeface="+mn-lt"/>
                <a:ea typeface="+mn-ea"/>
                <a:cs typeface="+mn-cs"/>
              </a:rPr>
              <a:t>RCEP ):</a:t>
            </a:r>
            <a:endParaRPr lang="en-NZ" sz="12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ASEAN, the 3 big North Asian countries (China, Japan, Korea), India, Australia and NZ.</a:t>
            </a: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Over half of world’s population.</a:t>
            </a: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RCEP</a:t>
            </a:r>
            <a:r>
              <a:rPr lang="en-NZ" sz="1200" kern="1200" baseline="0" dirty="0" smtClean="0">
                <a:solidFill>
                  <a:schemeClr val="tx1"/>
                </a:solidFill>
                <a:effectLst/>
                <a:latin typeface="+mn-lt"/>
                <a:ea typeface="+mn-ea"/>
                <a:cs typeface="+mn-cs"/>
              </a:rPr>
              <a:t> economies take about 56% of New Zealand’s total exports, so it is an important table for NZ to be sitting at.</a:t>
            </a:r>
            <a:endParaRPr lang="en-NZ" sz="12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Will build on existing FTAs. </a:t>
            </a: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If successful, gain preferential access to Indian market for the first time.</a:t>
            </a: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And the chance to improve</a:t>
            </a:r>
            <a:r>
              <a:rPr lang="en-NZ" sz="1200" kern="1200" baseline="0" dirty="0" smtClean="0">
                <a:solidFill>
                  <a:schemeClr val="tx1"/>
                </a:solidFill>
                <a:effectLst/>
                <a:latin typeface="+mn-lt"/>
                <a:ea typeface="+mn-ea"/>
                <a:cs typeface="+mn-cs"/>
              </a:rPr>
              <a:t> conditions for our services exporters and our investors, as well as to improve some aspects of the ‘rule book’ e.g. on SPS measures.</a:t>
            </a:r>
            <a:endParaRPr lang="en-NZ" sz="12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China and ASEAN countries are pushing for conclusion this year.  New Zealand also wants to conclude this year but there’s a lot of work to do and we are seeking a high quality trade agreement.</a:t>
            </a:r>
          </a:p>
          <a:p>
            <a:pPr marL="457200" lvl="1" indent="0">
              <a:buFont typeface="Arial" panose="020B0604020202020204" pitchFamily="34" charset="0"/>
              <a:buNone/>
            </a:pPr>
            <a:r>
              <a:rPr lang="en-NZ" sz="1200" b="1" i="1" kern="1200" dirty="0" smtClean="0">
                <a:solidFill>
                  <a:schemeClr val="tx1"/>
                </a:solidFill>
                <a:effectLst/>
                <a:latin typeface="+mn-lt"/>
                <a:ea typeface="+mn-ea"/>
                <a:cs typeface="+mn-cs"/>
              </a:rPr>
              <a:t>Pacific Alliance:</a:t>
            </a:r>
            <a:endParaRPr lang="en-NZ" sz="12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Chile, Colombia, Mexico, and Peru (first FTA with Colombia).</a:t>
            </a: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Bloc: world’s 6</a:t>
            </a:r>
            <a:r>
              <a:rPr lang="en-NZ" sz="1200" kern="1200" baseline="30000" dirty="0" smtClean="0">
                <a:solidFill>
                  <a:schemeClr val="tx1"/>
                </a:solidFill>
                <a:effectLst/>
                <a:latin typeface="+mn-lt"/>
                <a:ea typeface="+mn-ea"/>
                <a:cs typeface="+mn-cs"/>
              </a:rPr>
              <a:t>th</a:t>
            </a:r>
            <a:r>
              <a:rPr lang="en-NZ" sz="1200" kern="1200" dirty="0" smtClean="0">
                <a:solidFill>
                  <a:schemeClr val="tx1"/>
                </a:solidFill>
                <a:effectLst/>
                <a:latin typeface="+mn-lt"/>
                <a:ea typeface="+mn-ea"/>
                <a:cs typeface="+mn-cs"/>
              </a:rPr>
              <a:t> largest economy, home to over 220 million people.</a:t>
            </a:r>
          </a:p>
          <a:p>
            <a:pPr marL="1085850" lvl="2" indent="-171450">
              <a:buFont typeface="Arial" panose="020B0604020202020204" pitchFamily="34" charset="0"/>
              <a:buChar char="•"/>
            </a:pPr>
            <a:r>
              <a:rPr lang="en-NZ" sz="1200" kern="1200" dirty="0" smtClean="0">
                <a:solidFill>
                  <a:schemeClr val="tx1"/>
                </a:solidFill>
                <a:effectLst/>
                <a:latin typeface="+mn-lt"/>
                <a:ea typeface="+mn-ea"/>
                <a:cs typeface="+mn-cs"/>
              </a:rPr>
              <a:t>Negotiations aiming to conclude this year.</a:t>
            </a:r>
          </a:p>
          <a:p>
            <a:endParaRPr lang="en-NZ" sz="1200" dirty="0" smtClean="0"/>
          </a:p>
          <a:p>
            <a:pPr marL="342900" lvl="1" indent="0">
              <a:buFont typeface="Arial" panose="020B0604020202020204" pitchFamily="34" charset="0"/>
              <a:buNone/>
            </a:pPr>
            <a:r>
              <a:rPr lang="en-NZ" sz="1200" b="1" i="1" u="sng" kern="1200" dirty="0" smtClean="0">
                <a:solidFill>
                  <a:schemeClr val="tx1"/>
                </a:solidFill>
                <a:effectLst/>
                <a:latin typeface="+mn-lt"/>
                <a:ea typeface="+mn-ea"/>
                <a:cs typeface="+mn-cs"/>
              </a:rPr>
              <a:t>China</a:t>
            </a:r>
          </a:p>
          <a:p>
            <a:pPr marL="514350" lvl="1" indent="-171450">
              <a:buFont typeface="Arial" panose="020B0604020202020204" pitchFamily="34" charset="0"/>
              <a:buChar char="•"/>
            </a:pPr>
            <a:r>
              <a:rPr lang="en-NZ" sz="1200" kern="1200" dirty="0" smtClean="0">
                <a:solidFill>
                  <a:schemeClr val="tx1"/>
                </a:solidFill>
                <a:effectLst/>
                <a:latin typeface="+mn-lt"/>
                <a:ea typeface="+mn-ea"/>
                <a:cs typeface="+mn-cs"/>
              </a:rPr>
              <a:t>We were the first (developed country) to get an FTA with China</a:t>
            </a:r>
            <a:r>
              <a:rPr lang="en-NZ" sz="1200" kern="1200" baseline="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in 2008, but China has since done trade deals with faster</a:t>
            </a:r>
            <a:r>
              <a:rPr lang="en-NZ" sz="1200" kern="1200" baseline="0" dirty="0" smtClean="0">
                <a:solidFill>
                  <a:schemeClr val="tx1"/>
                </a:solidFill>
                <a:effectLst/>
                <a:latin typeface="+mn-lt"/>
                <a:ea typeface="+mn-ea"/>
                <a:cs typeface="+mn-cs"/>
              </a:rPr>
              <a:t> tariff cuts in some areas</a:t>
            </a:r>
            <a:r>
              <a:rPr lang="en-NZ" sz="1200" kern="1200" dirty="0" smtClean="0">
                <a:solidFill>
                  <a:schemeClr val="tx1"/>
                </a:solidFill>
                <a:effectLst/>
                <a:latin typeface="+mn-lt"/>
                <a:ea typeface="+mn-ea"/>
                <a:cs typeface="+mn-cs"/>
              </a:rPr>
              <a:t>. The upgrade is about reflecting this and thus bringing the agreement into line with more recent FTAs</a:t>
            </a:r>
          </a:p>
          <a:p>
            <a:pPr marL="514350" lvl="1" indent="-171450">
              <a:buFont typeface="Arial" panose="020B0604020202020204" pitchFamily="34" charset="0"/>
              <a:buChar char="•"/>
            </a:pPr>
            <a:endParaRPr lang="en-NZ" sz="1200" kern="1200" dirty="0" smtClean="0">
              <a:solidFill>
                <a:schemeClr val="tx1"/>
              </a:solidFill>
              <a:effectLst/>
              <a:latin typeface="+mn-lt"/>
              <a:ea typeface="+mn-ea"/>
              <a:cs typeface="+mn-cs"/>
            </a:endParaRPr>
          </a:p>
          <a:p>
            <a:pPr marL="514350" lvl="1" indent="-171450">
              <a:buFont typeface="Arial" panose="020B0604020202020204" pitchFamily="34" charset="0"/>
              <a:buChar char="•"/>
            </a:pPr>
            <a:r>
              <a:rPr lang="en-NZ" sz="1200" kern="1200" dirty="0" smtClean="0">
                <a:solidFill>
                  <a:schemeClr val="tx1"/>
                </a:solidFill>
                <a:effectLst/>
                <a:latin typeface="+mn-lt"/>
                <a:ea typeface="+mn-ea"/>
                <a:cs typeface="+mn-cs"/>
              </a:rPr>
              <a:t>We didn’t get tariff elimination on some paper products with China, so that’s unfinished business</a:t>
            </a:r>
          </a:p>
          <a:p>
            <a:pPr marL="514350" lvl="1" indent="-171450">
              <a:buFont typeface="Arial" panose="020B0604020202020204" pitchFamily="34" charset="0"/>
              <a:buChar char="•"/>
            </a:pPr>
            <a:endParaRPr lang="en-NZ" sz="1200" kern="1200" dirty="0" smtClean="0">
              <a:solidFill>
                <a:schemeClr val="tx1"/>
              </a:solidFill>
              <a:effectLst/>
              <a:latin typeface="+mn-lt"/>
              <a:ea typeface="+mn-ea"/>
              <a:cs typeface="+mn-cs"/>
            </a:endParaRPr>
          </a:p>
          <a:p>
            <a:pPr marL="514350" lvl="1" indent="-171450">
              <a:buFont typeface="Arial" panose="020B0604020202020204" pitchFamily="34" charset="0"/>
              <a:buChar char="•"/>
            </a:pPr>
            <a:r>
              <a:rPr lang="en-NZ" sz="1200" kern="1200" dirty="0" smtClean="0">
                <a:solidFill>
                  <a:schemeClr val="tx1"/>
                </a:solidFill>
                <a:effectLst/>
                <a:latin typeface="+mn-lt"/>
                <a:ea typeface="+mn-ea"/>
                <a:cs typeface="+mn-cs"/>
              </a:rPr>
              <a:t>Other issues on our agenda include better access for services exports</a:t>
            </a:r>
            <a:r>
              <a:rPr lang="en-NZ" sz="1200" kern="1200" baseline="0" dirty="0" smtClean="0">
                <a:solidFill>
                  <a:schemeClr val="tx1"/>
                </a:solidFill>
                <a:effectLst/>
                <a:latin typeface="+mn-lt"/>
                <a:ea typeface="+mn-ea"/>
                <a:cs typeface="+mn-cs"/>
              </a:rPr>
              <a:t> and updating the provisions on trade and environment</a:t>
            </a:r>
            <a:r>
              <a:rPr lang="en-NZ" sz="1200" kern="1200" dirty="0" smtClean="0">
                <a:solidFill>
                  <a:schemeClr val="tx1"/>
                </a:solidFill>
                <a:effectLst/>
                <a:latin typeface="+mn-lt"/>
                <a:ea typeface="+mn-ea"/>
                <a:cs typeface="+mn-cs"/>
              </a:rPr>
              <a:t>.</a:t>
            </a:r>
          </a:p>
          <a:p>
            <a:pPr lvl="1"/>
            <a:endParaRPr lang="en-NZ" sz="1200" dirty="0" smtClean="0"/>
          </a:p>
          <a:p>
            <a:pPr lvl="1"/>
            <a:r>
              <a:rPr lang="mi-NZ" sz="1200" b="1" i="1" u="sng" dirty="0" smtClean="0"/>
              <a:t>ASEAN-Australia-NZ FTA</a:t>
            </a:r>
            <a:r>
              <a:rPr lang="mi-NZ" sz="1200" b="1" i="1" u="sng" baseline="0" dirty="0" smtClean="0"/>
              <a:t> (</a:t>
            </a:r>
            <a:r>
              <a:rPr lang="mi-NZ" sz="1200" b="1" i="1" u="sng" dirty="0" smtClean="0"/>
              <a:t>AANZFTA) Upgrade</a:t>
            </a:r>
            <a:endParaRPr lang="en-NZ" sz="1200" b="1" i="1" u="sng" dirty="0" smtClean="0"/>
          </a:p>
          <a:p>
            <a:pPr lvl="1"/>
            <a:endParaRPr lang="mi-NZ" sz="1200" dirty="0" smtClean="0"/>
          </a:p>
          <a:p>
            <a:pPr marL="514350" lvl="1" indent="-171450">
              <a:buFontTx/>
              <a:buChar char="-"/>
            </a:pPr>
            <a:r>
              <a:rPr lang="mi-NZ" sz="1200" dirty="0" smtClean="0"/>
              <a:t>Originally concluded in 2008</a:t>
            </a:r>
          </a:p>
          <a:p>
            <a:pPr marL="514350" lvl="1" indent="-171450">
              <a:buFontTx/>
              <a:buChar char="-"/>
            </a:pPr>
            <a:r>
              <a:rPr lang="mi-NZ" sz="1200" dirty="0" smtClean="0"/>
              <a:t>Upgrade negotiations launched in May 2019</a:t>
            </a:r>
          </a:p>
          <a:p>
            <a:pPr marL="514350" lvl="1" indent="-171450">
              <a:buFontTx/>
              <a:buChar char="-"/>
            </a:pPr>
            <a:r>
              <a:rPr lang="mi-NZ" sz="1200" dirty="0" smtClean="0"/>
              <a:t>Scope will cover</a:t>
            </a:r>
            <a:r>
              <a:rPr lang="mi-NZ" sz="1200" baseline="0" dirty="0" smtClean="0"/>
              <a:t> most areas apart from goods or intellectual property.</a:t>
            </a:r>
          </a:p>
          <a:p>
            <a:pPr marL="514350" lvl="1" indent="-171450">
              <a:buFontTx/>
              <a:buChar char="-"/>
            </a:pPr>
            <a:r>
              <a:rPr lang="mi-NZ" sz="1200" baseline="0" dirty="0" smtClean="0"/>
              <a:t>But neogtiations in most areas unlikely to get seriously underway until RCEP concludes.</a:t>
            </a:r>
            <a:endParaRPr lang="en-NZ" sz="1200" dirty="0" smtClean="0"/>
          </a:p>
          <a:p>
            <a:pPr lvl="1"/>
            <a:endParaRPr lang="mi-NZ" sz="1200" dirty="0" smtClean="0"/>
          </a:p>
          <a:p>
            <a:pPr lvl="1"/>
            <a:r>
              <a:rPr lang="mi-NZ" sz="1200" b="1" i="1" dirty="0" smtClean="0"/>
              <a:t>Overseas</a:t>
            </a:r>
            <a:r>
              <a:rPr lang="mi-NZ" sz="1200" b="1" i="1" baseline="0" dirty="0" smtClean="0"/>
              <a:t> Investment Act Reform (If asked)</a:t>
            </a:r>
            <a:endParaRPr lang="en-NZ" sz="1200" b="1" i="1" dirty="0" smtClean="0"/>
          </a:p>
          <a:p>
            <a:pPr lvl="1"/>
            <a:r>
              <a:rPr lang="en-NZ" sz="1200" dirty="0" smtClean="0"/>
              <a:t>If asked</a:t>
            </a:r>
            <a:r>
              <a:rPr lang="en-NZ" sz="1200" baseline="0" dirty="0" smtClean="0"/>
              <a:t> points on OIA reform</a:t>
            </a:r>
            <a:r>
              <a:rPr lang="en-NZ" sz="1200" dirty="0" smtClean="0"/>
              <a:t>:</a:t>
            </a:r>
          </a:p>
          <a:p>
            <a:pPr lvl="1"/>
            <a:endParaRPr lang="en-NZ" sz="1200" dirty="0" smtClean="0"/>
          </a:p>
          <a:p>
            <a:pPr lvl="1"/>
            <a:r>
              <a:rPr lang="en-NZ" sz="1200" dirty="0" smtClean="0"/>
              <a:t>•         The Government has just finished consulting on proposed reforms of the Overseas Investment Act 2005.  The proposals are part of a second phase of reform of the Overseas Investment Act.  (The first phase been bringing residential property within the scope of the Overseas Investment Act and streamlining of rules around investment in forestry.)</a:t>
            </a:r>
          </a:p>
          <a:p>
            <a:pPr lvl="1"/>
            <a:r>
              <a:rPr lang="en-NZ" sz="1200" dirty="0" smtClean="0"/>
              <a:t> </a:t>
            </a:r>
          </a:p>
          <a:p>
            <a:pPr lvl="1"/>
            <a:r>
              <a:rPr lang="en-NZ" sz="1200" dirty="0" smtClean="0"/>
              <a:t>•         Reform proposals being considered as a part of phase two are focused on removing red tape and achieving a balance between supporting high quality overseas investment in productive assets, and ensuring investments are in our national interest. </a:t>
            </a:r>
          </a:p>
          <a:p>
            <a:pPr lvl="1"/>
            <a:r>
              <a:rPr lang="en-NZ" sz="1200" dirty="0" smtClean="0"/>
              <a:t> </a:t>
            </a:r>
          </a:p>
          <a:p>
            <a:pPr lvl="1"/>
            <a:r>
              <a:rPr lang="en-NZ" sz="1200" dirty="0" smtClean="0"/>
              <a:t>•         The Government is now considering feedback from consultation.  Legislation to implement the review’s recommendations is planned for passage by mid-2020</a:t>
            </a:r>
          </a:p>
          <a:p>
            <a:r>
              <a:rPr lang="en-NZ" sz="1200" dirty="0" smtClean="0"/>
              <a:t> </a:t>
            </a:r>
          </a:p>
          <a:p>
            <a:r>
              <a:rPr lang="en-NZ" sz="1200" dirty="0" smtClean="0"/>
              <a:t> </a:t>
            </a:r>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7</a:t>
            </a:fld>
            <a:endParaRPr lang="en-US"/>
          </a:p>
        </p:txBody>
      </p:sp>
    </p:spTree>
    <p:extLst>
      <p:ext uri="{BB962C8B-B14F-4D97-AF65-F5344CB8AC3E}">
        <p14:creationId xmlns:p14="http://schemas.microsoft.com/office/powerpoint/2010/main" val="80001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i="1" kern="1200" dirty="0" smtClean="0">
                <a:solidFill>
                  <a:schemeClr val="tx1"/>
                </a:solidFill>
                <a:effectLst/>
                <a:latin typeface="+mn-lt"/>
                <a:ea typeface="ＭＳ Ｐゴシック" pitchFamily="-65" charset="-128"/>
                <a:cs typeface="ＭＳ Ｐゴシック" pitchFamily="-65" charset="-128"/>
              </a:rPr>
              <a:t>Brexit and a UK FTA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NZ" sz="1200" b="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NZ" sz="1200" b="0" dirty="0" smtClean="0"/>
              <a:t>From the outset</a:t>
            </a:r>
            <a:r>
              <a:rPr lang="en-NZ" sz="1200" b="0" baseline="0" dirty="0" smtClean="0"/>
              <a:t>, the government has been focused on working to promote stability and continuity through the Brexit period and pursuing opportunities to strengthen our trade and economic relationship with the UK post-Brexit</a:t>
            </a:r>
            <a:r>
              <a:rPr lang="en-NZ" sz="1200" b="1" baseline="0" dirty="0" smtClean="0"/>
              <a:t>.  </a:t>
            </a:r>
            <a:r>
              <a:rPr lang="en-NZ" sz="1200" b="0" baseline="0" dirty="0" smtClean="0"/>
              <a:t>This has involved three main areas:</a:t>
            </a:r>
            <a:endParaRPr lang="en-NZ" sz="1200" b="0" dirty="0" smtClean="0"/>
          </a:p>
          <a:p>
            <a:endParaRPr lang="en-NZ" sz="1200" b="1" i="1" kern="1200" dirty="0" smtClean="0">
              <a:solidFill>
                <a:schemeClr val="tx1"/>
              </a:solidFill>
              <a:effectLst/>
              <a:latin typeface="+mn-lt"/>
              <a:ea typeface="ＭＳ Ｐゴシック" pitchFamily="-65" charset="-128"/>
              <a:cs typeface="ＭＳ Ｐゴシック" pitchFamily="-65" charset="-128"/>
            </a:endParaRPr>
          </a:p>
          <a:p>
            <a:r>
              <a:rPr lang="en-NZ" sz="1200" b="1" dirty="0" smtClean="0"/>
              <a:t>Protection</a:t>
            </a:r>
            <a:r>
              <a:rPr lang="en-NZ" sz="1200" b="1" baseline="0" dirty="0" smtClean="0"/>
              <a:t> of Goods Market Access</a:t>
            </a:r>
          </a:p>
          <a:p>
            <a:endParaRPr lang="en-NZ" sz="1200"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b="0" baseline="0" dirty="0" smtClean="0"/>
              <a:t>New Zealand is working actively at the WTO and bilaterally to do everything it can to protect existing New Zealand access into the EU and the UK.</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b="0" baseline="0" dirty="0" smtClean="0"/>
              <a:t>The major area of concern that has arisen is a proposal by the EU and UK to split the WTO tariff rate quotas for a range of agricultural products post-Brexit. This would remove the flexibility exporters currently have in where they send their product in response to fluctuations in market demand, undermining the quantity and quality of the existing WTO market access commitments the EU/UK have made;</a:t>
            </a:r>
          </a:p>
          <a:p>
            <a:pPr marL="171450" indent="-171450">
              <a:buFont typeface="Arial" panose="020B0604020202020204" pitchFamily="34" charset="0"/>
              <a:buChar char="•"/>
            </a:pPr>
            <a:r>
              <a:rPr lang="en-NZ" sz="1200" b="0" baseline="0" dirty="0" smtClean="0"/>
              <a:t>The government has taken every opportunity to raise this issue with UK and EU counterparts and continues to press them to follow through on the assurances they have given that other WTO Members, like New Zealand, will not be left worse off as a result of Brexit;</a:t>
            </a:r>
          </a:p>
          <a:p>
            <a:pPr marL="171450" indent="-171450">
              <a:buFont typeface="Arial" panose="020B0604020202020204" pitchFamily="34" charset="0"/>
              <a:buChar char="•"/>
            </a:pPr>
            <a:r>
              <a:rPr lang="en-NZ" sz="1200" b="0" baseline="0" dirty="0" smtClean="0"/>
              <a:t>We are also working hard to defend this existing access in technical discussions and possible future negotiations in Geneva;</a:t>
            </a:r>
          </a:p>
          <a:p>
            <a:pPr marL="171450" indent="-171450">
              <a:buFont typeface="Arial" panose="020B0604020202020204" pitchFamily="34" charset="0"/>
              <a:buChar char="•"/>
            </a:pPr>
            <a:r>
              <a:rPr lang="en-NZ" sz="1200" b="0" baseline="0" dirty="0" smtClean="0"/>
              <a:t>At the same time, we have been seeking clarification on practical matters, e.g. documentation requirements, which could arise in a ‘no deal Brexit’ scenario.</a:t>
            </a:r>
          </a:p>
          <a:p>
            <a:pPr marL="0" indent="0">
              <a:buFont typeface="Arial" panose="020B0604020202020204" pitchFamily="34" charset="0"/>
              <a:buNone/>
            </a:pPr>
            <a:endParaRPr lang="en-NZ" sz="1200" b="1" baseline="0" dirty="0" smtClean="0"/>
          </a:p>
          <a:p>
            <a:pPr marL="0" indent="0">
              <a:buFont typeface="Arial" panose="020B0604020202020204" pitchFamily="34" charset="0"/>
              <a:buNone/>
            </a:pPr>
            <a:r>
              <a:rPr lang="en-NZ" sz="1200" b="1" baseline="0" dirty="0" smtClean="0"/>
              <a:t>Regulatory Continuity</a:t>
            </a:r>
          </a:p>
          <a:p>
            <a:pPr marL="0" indent="0">
              <a:buFont typeface="Arial" panose="020B0604020202020204" pitchFamily="34" charset="0"/>
              <a:buNone/>
            </a:pPr>
            <a:endParaRPr lang="en-NZ" sz="1200" b="1" baseline="0" dirty="0" smtClean="0"/>
          </a:p>
          <a:p>
            <a:pPr marL="171450" indent="-171450">
              <a:buFont typeface="Arial" panose="020B0604020202020204" pitchFamily="34" charset="0"/>
              <a:buChar char="•"/>
            </a:pPr>
            <a:r>
              <a:rPr lang="en-NZ" sz="1200" b="0" baseline="0" dirty="0" smtClean="0"/>
              <a:t>Working to ensure the continuation of the regulatory arrangements underpinning our trade with the UK has also been a key area of focus.</a:t>
            </a:r>
          </a:p>
          <a:p>
            <a:pPr marL="171450" indent="-171450">
              <a:buFont typeface="Arial" panose="020B0604020202020204" pitchFamily="34" charset="0"/>
              <a:buChar char="•"/>
            </a:pPr>
            <a:r>
              <a:rPr lang="en-NZ" sz="1200" b="0" baseline="0" dirty="0" smtClean="0"/>
              <a:t>On 21 January 2019, we signed agreements providing this continuity for our Veterinary Agreement covering the export of animals and animal products; as well as an MRA on Conformity Assessment covering seven manufactured goods sectors;</a:t>
            </a:r>
          </a:p>
          <a:p>
            <a:pPr marL="171450" indent="-171450">
              <a:buFont typeface="Arial" panose="020B0604020202020204" pitchFamily="34" charset="0"/>
              <a:buChar char="•"/>
            </a:pPr>
            <a:r>
              <a:rPr lang="en-NZ" sz="1200" b="0" baseline="0" dirty="0" smtClean="0"/>
              <a:t>These are intended to enter into force once the UK leaves the EU – either immediately, in the case of a ‘no deal Brexit’, or at the completion of any transition period during which the UK remains a part of the Customs Union</a:t>
            </a:r>
          </a:p>
          <a:p>
            <a:pPr marL="171450" indent="-171450">
              <a:buFont typeface="Arial" panose="020B0604020202020204" pitchFamily="34" charset="0"/>
              <a:buChar char="•"/>
            </a:pPr>
            <a:r>
              <a:rPr lang="en-NZ" sz="1200" b="0" baseline="0" dirty="0" smtClean="0"/>
              <a:t>In other regulatory areas where New Zealand has EU recognition of equivalence, the UK has also said it intends to continue to recognise this (organics equivalence, IUU fisheries catch certification, inspection checks for fresh fruit and vegetables and data adequacy).</a:t>
            </a:r>
          </a:p>
          <a:p>
            <a:pPr marL="0" indent="0">
              <a:buFont typeface="Arial" panose="020B0604020202020204" pitchFamily="34" charset="0"/>
              <a:buNone/>
            </a:pPr>
            <a:endParaRPr lang="en-NZ" sz="1200" b="0" baseline="0" dirty="0" smtClean="0"/>
          </a:p>
          <a:p>
            <a:pPr marL="0" indent="0">
              <a:buFont typeface="Arial" panose="020B0604020202020204" pitchFamily="34" charset="0"/>
              <a:buNone/>
            </a:pPr>
            <a:r>
              <a:rPr lang="en-NZ" sz="1200" b="1" baseline="0" dirty="0" smtClean="0"/>
              <a:t>UK FTA</a:t>
            </a:r>
          </a:p>
          <a:p>
            <a:pPr marL="171450" indent="-171450">
              <a:buFont typeface="Arial" panose="020B0604020202020204" pitchFamily="34" charset="0"/>
              <a:buChar char="•"/>
            </a:pPr>
            <a:r>
              <a:rPr lang="en-NZ" sz="1200" b="0" baseline="0" dirty="0" smtClean="0"/>
              <a:t>Both the UK and New Zealand have indicated publicly their intention to negotiate a high quality, comprehensive, bilateral FTA, as soon as the UK is in a position to do so.</a:t>
            </a:r>
          </a:p>
          <a:p>
            <a:pPr marL="171450" indent="-171450">
              <a:buFont typeface="Arial" panose="020B0604020202020204" pitchFamily="34" charset="0"/>
              <a:buChar char="•"/>
            </a:pPr>
            <a:r>
              <a:rPr lang="en-NZ" sz="1200" b="0" baseline="0" dirty="0" smtClean="0"/>
              <a:t>To help lay the groundwork for these negotiations, the UK held a round of public consultations which concluded in late October and New Zealand also called for public submissions last November. This closed in February.</a:t>
            </a:r>
          </a:p>
          <a:p>
            <a:pPr marL="171450" indent="-171450">
              <a:buFont typeface="Arial" panose="020B0604020202020204" pitchFamily="34" charset="0"/>
              <a:buChar char="•"/>
            </a:pPr>
            <a:r>
              <a:rPr lang="en-NZ" sz="1200" b="0" i="0" kern="1200" baseline="0" dirty="0" smtClean="0">
                <a:solidFill>
                  <a:schemeClr val="tx1"/>
                </a:solidFill>
                <a:effectLst/>
                <a:latin typeface="+mn-lt"/>
                <a:ea typeface="ＭＳ Ｐゴシック" pitchFamily="-65" charset="-128"/>
                <a:cs typeface="ＭＳ Ｐゴシック" pitchFamily="-65" charset="-128"/>
              </a:rPr>
              <a:t>The UK recently released a summary of its public consultations, which was as we expected – including concerns about access from competitive New Zealand agricultural products. </a:t>
            </a:r>
            <a:endParaRPr lang="en-NZ" sz="1200" b="1" i="0" kern="1200" dirty="0" smtClean="0">
              <a:solidFill>
                <a:schemeClr val="tx1"/>
              </a:solidFill>
              <a:effectLst/>
              <a:latin typeface="+mn-lt"/>
              <a:ea typeface="ＭＳ Ｐゴシック" pitchFamily="-65" charset="-128"/>
              <a:cs typeface="ＭＳ Ｐゴシック" pitchFamily="-65" charset="-128"/>
            </a:endParaRPr>
          </a:p>
          <a:p>
            <a:endParaRPr lang="en-NZ" sz="1200" dirty="0"/>
          </a:p>
        </p:txBody>
      </p:sp>
      <p:sp>
        <p:nvSpPr>
          <p:cNvPr id="4" name="Slide Number Placeholder 3"/>
          <p:cNvSpPr>
            <a:spLocks noGrp="1"/>
          </p:cNvSpPr>
          <p:nvPr>
            <p:ph type="sldNum" sz="quarter" idx="10"/>
          </p:nvPr>
        </p:nvSpPr>
        <p:spPr/>
        <p:txBody>
          <a:bodyPr/>
          <a:lstStyle/>
          <a:p>
            <a:fld id="{C4A149C1-C04A-494E-B547-0BE6454E678F}" type="slidenum">
              <a:rPr lang="en-US" smtClean="0"/>
              <a:t>8</a:t>
            </a:fld>
            <a:endParaRPr lang="en-US"/>
          </a:p>
        </p:txBody>
      </p:sp>
    </p:spTree>
    <p:extLst>
      <p:ext uri="{BB962C8B-B14F-4D97-AF65-F5344CB8AC3E}">
        <p14:creationId xmlns:p14="http://schemas.microsoft.com/office/powerpoint/2010/main" val="420837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1063" cy="3354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A149C1-C04A-494E-B547-0BE6454E678F}" type="slidenum">
              <a:rPr lang="en-US" smtClean="0"/>
              <a:t>9</a:t>
            </a:fld>
            <a:endParaRPr lang="en-US"/>
          </a:p>
        </p:txBody>
      </p:sp>
    </p:spTree>
    <p:extLst>
      <p:ext uri="{BB962C8B-B14F-4D97-AF65-F5344CB8AC3E}">
        <p14:creationId xmlns:p14="http://schemas.microsoft.com/office/powerpoint/2010/main" val="1679543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cxnSp>
        <p:nvCxnSpPr>
          <p:cNvPr id="8" name="Straight Connector 7"/>
          <p:cNvCxnSpPr/>
          <p:nvPr userDrawn="1"/>
        </p:nvCxnSpPr>
        <p:spPr>
          <a:xfrm>
            <a:off x="754071" y="2434840"/>
            <a:ext cx="8389937" cy="1190"/>
          </a:xfrm>
          <a:prstGeom prst="line">
            <a:avLst/>
          </a:prstGeom>
          <a:ln w="19050" cap="flat" cmpd="sng" algn="ctr">
            <a:solidFill>
              <a:srgbClr val="6666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0" hasCustomPrompt="1"/>
          </p:nvPr>
        </p:nvSpPr>
        <p:spPr>
          <a:xfrm>
            <a:off x="677061" y="1906203"/>
            <a:ext cx="7516812" cy="497719"/>
          </a:xfrm>
          <a:prstGeom prst="rect">
            <a:avLst/>
          </a:prstGeom>
        </p:spPr>
        <p:txBody>
          <a:bodyPr lIns="68580" tIns="34290" rIns="68580" bIns="34290"/>
          <a:lstStyle>
            <a:lvl1pPr marL="0" indent="0">
              <a:buNone/>
              <a:defRPr baseline="0">
                <a:latin typeface="Verdana" pitchFamily="34" charset="0"/>
                <a:ea typeface="Verdana" pitchFamily="34" charset="0"/>
                <a:cs typeface="Verdana" pitchFamily="34" charset="0"/>
              </a:defRPr>
            </a:lvl1pPr>
          </a:lstStyle>
          <a:p>
            <a:pPr lvl="0"/>
            <a:r>
              <a:rPr lang="en-NZ" dirty="0" smtClean="0"/>
              <a:t>Title goes here</a:t>
            </a:r>
            <a:endParaRPr lang="en-NZ" dirty="0"/>
          </a:p>
        </p:txBody>
      </p:sp>
      <p:pic>
        <p:nvPicPr>
          <p:cNvPr id="1027" name="Picture 3" descr="C:\Users\SPFarm\Desktop\FA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7246" y="377440"/>
            <a:ext cx="1646237" cy="89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1466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A3CA7-C81F-2D4B-8911-8D958EA128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EEE9DED-C856-B246-A728-224767D46D9D}"/>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4" name="Footer Placeholder 3">
            <a:extLst>
              <a:ext uri="{FF2B5EF4-FFF2-40B4-BE49-F238E27FC236}">
                <a16:creationId xmlns:a16="http://schemas.microsoft.com/office/drawing/2014/main" xmlns="" id="{1D8617F5-3E14-D441-82CC-BE4530A0A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D50E3A8-025C-2C4A-BF6E-7AAE262DD78B}"/>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387034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D6E540-DBA9-DA41-BF3E-A7E64298B3D5}"/>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3" name="Footer Placeholder 2">
            <a:extLst>
              <a:ext uri="{FF2B5EF4-FFF2-40B4-BE49-F238E27FC236}">
                <a16:creationId xmlns:a16="http://schemas.microsoft.com/office/drawing/2014/main" xmlns="" id="{D1B8817C-FD61-C943-8982-CAA1F5B5DC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D7D89D0-91D2-DA43-98B1-D54E28F18E5E}"/>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32353238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343417-82E3-4B49-828F-FBE8548B2CA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396C237-9D11-5C44-A379-C98C60A68434}"/>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0A48764-AC2D-294D-82AF-CBE30DB6E82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A0A87732-3160-1C43-B803-78A0E8D764FE}"/>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6" name="Footer Placeholder 5">
            <a:extLst>
              <a:ext uri="{FF2B5EF4-FFF2-40B4-BE49-F238E27FC236}">
                <a16:creationId xmlns:a16="http://schemas.microsoft.com/office/drawing/2014/main" xmlns="" id="{363B7C4A-BCE9-9345-AA0A-C1B0887F1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C419C9-27A4-6940-BE6A-C62C3FB0E04B}"/>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202985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0129B-8C42-B74B-8599-8DA2B15DDC4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B09641CD-37B0-5240-966F-FE38DEDABEEC}"/>
              </a:ext>
            </a:extLst>
          </p:cNvPr>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9E8DB3AD-A02F-6244-BAAA-DDA6D2939BE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78473DA5-DDFC-8F48-BE46-ECC676173E51}"/>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6" name="Footer Placeholder 5">
            <a:extLst>
              <a:ext uri="{FF2B5EF4-FFF2-40B4-BE49-F238E27FC236}">
                <a16:creationId xmlns:a16="http://schemas.microsoft.com/office/drawing/2014/main" xmlns="" id="{1DF8C94B-2BA0-7845-9FE0-D266E21AF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561420-33BC-1A40-93F5-C483430D2222}"/>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1463859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9B2446-74B3-5249-B536-07B19661DA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E825CB-5B8E-7A4B-9EDC-03406FBA52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F8E375-1AAE-B943-A270-F6C8C8997D0C}"/>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5" name="Footer Placeholder 4">
            <a:extLst>
              <a:ext uri="{FF2B5EF4-FFF2-40B4-BE49-F238E27FC236}">
                <a16:creationId xmlns:a16="http://schemas.microsoft.com/office/drawing/2014/main" xmlns="" id="{38C4C217-591C-474D-AC86-DF881A141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FD9D68-33E2-D84B-9A39-76CEB1799CEB}"/>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2459140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D6CE43-B99B-FB4C-94CD-E4CE0F4A8AC9}"/>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234506E-2200-0245-AD71-AA0A5EAEDFA3}"/>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2745E7-8BAD-D942-A6CA-ED0B04C8D29E}"/>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5" name="Footer Placeholder 4">
            <a:extLst>
              <a:ext uri="{FF2B5EF4-FFF2-40B4-BE49-F238E27FC236}">
                <a16:creationId xmlns:a16="http://schemas.microsoft.com/office/drawing/2014/main" xmlns="" id="{4C5F3C08-9DDE-2044-BA67-DE81681AC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081E3B-7DA5-6F4F-927F-576A5E7E24D2}"/>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3969756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ONTENT text and imag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FCF614A7-A5C5-5243-A0FA-C13CBA11598D}"/>
              </a:ext>
            </a:extLst>
          </p:cNvPr>
          <p:cNvSpPr>
            <a:spLocks noGrp="1"/>
          </p:cNvSpPr>
          <p:nvPr>
            <p:ph type="pic" sz="quarter" idx="10"/>
          </p:nvPr>
        </p:nvSpPr>
        <p:spPr>
          <a:xfrm>
            <a:off x="3311526" y="430732"/>
            <a:ext cx="5832475" cy="4136872"/>
          </a:xfrm>
          <a:prstGeom prst="rect">
            <a:avLst/>
          </a:prstGeom>
        </p:spPr>
        <p:txBody>
          <a:bodyPr/>
          <a:lstStyle/>
          <a:p>
            <a:endParaRPr lang="en-US"/>
          </a:p>
        </p:txBody>
      </p:sp>
      <p:sp>
        <p:nvSpPr>
          <p:cNvPr id="9" name="Text Placeholder 8">
            <a:extLst>
              <a:ext uri="{FF2B5EF4-FFF2-40B4-BE49-F238E27FC236}">
                <a16:creationId xmlns="" xmlns:a16="http://schemas.microsoft.com/office/drawing/2014/main" id="{6D62AC72-FAEC-E54F-A1C4-7C99285D9046}"/>
              </a:ext>
            </a:extLst>
          </p:cNvPr>
          <p:cNvSpPr>
            <a:spLocks noGrp="1"/>
          </p:cNvSpPr>
          <p:nvPr>
            <p:ph type="body" sz="quarter" idx="11" hasCustomPrompt="1"/>
          </p:nvPr>
        </p:nvSpPr>
        <p:spPr>
          <a:xfrm>
            <a:off x="474175" y="971184"/>
            <a:ext cx="2626580" cy="2840831"/>
          </a:xfrm>
          <a:prstGeom prst="rect">
            <a:avLst/>
          </a:prstGeom>
        </p:spPr>
        <p:txBody>
          <a:bodyPr/>
          <a:lstStyle>
            <a:lvl1pPr marL="0" indent="0">
              <a:lnSpc>
                <a:spcPts val="2800"/>
              </a:lnSpc>
              <a:buNone/>
              <a:defRPr sz="2400" b="0" cap="none" spc="0">
                <a:ln>
                  <a:noFill/>
                </a:ln>
                <a:solidFill>
                  <a:schemeClr val="tx2"/>
                </a:solidFill>
                <a:effectLst/>
              </a:defRPr>
            </a:lvl1pPr>
            <a:lvl2pPr marL="457200" indent="0">
              <a:lnSpc>
                <a:spcPts val="2800"/>
              </a:lnSpc>
              <a:buNone/>
              <a:defRPr sz="2400">
                <a:solidFill>
                  <a:schemeClr val="accent2"/>
                </a:solidFill>
              </a:defRPr>
            </a:lvl2pPr>
            <a:lvl3pPr marL="914400" indent="0">
              <a:lnSpc>
                <a:spcPts val="2800"/>
              </a:lnSpc>
              <a:buNone/>
              <a:defRPr sz="2400">
                <a:solidFill>
                  <a:schemeClr val="accent2"/>
                </a:solidFill>
              </a:defRPr>
            </a:lvl3pPr>
            <a:lvl4pPr marL="1371600" indent="0">
              <a:lnSpc>
                <a:spcPts val="2800"/>
              </a:lnSpc>
              <a:buNone/>
              <a:defRPr sz="2400">
                <a:solidFill>
                  <a:schemeClr val="accent2"/>
                </a:solidFill>
              </a:defRPr>
            </a:lvl4pPr>
            <a:lvl5pPr marL="1828800" indent="0">
              <a:lnSpc>
                <a:spcPts val="2800"/>
              </a:lnSpc>
              <a:buNone/>
              <a:defRPr sz="2400">
                <a:solidFill>
                  <a:schemeClr val="accent2"/>
                </a:solidFill>
              </a:defRPr>
            </a:lvl5pPr>
          </a:lstStyle>
          <a:p>
            <a:pPr>
              <a:lnSpc>
                <a:spcPts val="2900"/>
              </a:lnSpc>
              <a:spcAft>
                <a:spcPts val="400"/>
              </a:spcAft>
            </a:pPr>
            <a:r>
              <a:rPr lang="en-US" sz="2400" dirty="0">
                <a:solidFill>
                  <a:schemeClr val="accent2"/>
                </a:solidFill>
                <a:latin typeface="Calibri" panose="020F0502020204030204" pitchFamily="34" charset="0"/>
                <a:cs typeface="Calibri" panose="020F0502020204030204" pitchFamily="34" charset="0"/>
              </a:rPr>
              <a:t>This page shows text with an image. </a:t>
            </a:r>
            <a:r>
              <a:rPr lang="en-US" sz="2400" dirty="0" err="1">
                <a:solidFill>
                  <a:schemeClr val="accent2"/>
                </a:solidFill>
                <a:latin typeface="Calibri" panose="020F0502020204030204" pitchFamily="34" charset="0"/>
                <a:cs typeface="Calibri" panose="020F0502020204030204" pitchFamily="34" charset="0"/>
              </a:rPr>
              <a:t>Dus</a:t>
            </a:r>
            <a:r>
              <a:rPr lang="en-US" sz="2400" dirty="0">
                <a:solidFill>
                  <a:schemeClr val="accent2"/>
                </a:solidFill>
                <a:latin typeface="Calibri" panose="020F0502020204030204" pitchFamily="34" charset="0"/>
                <a:cs typeface="Calibri" panose="020F0502020204030204" pitchFamily="34" charset="0"/>
              </a:rPr>
              <a:t> ad </a:t>
            </a:r>
            <a:r>
              <a:rPr lang="en-US" sz="2400" dirty="0" err="1">
                <a:solidFill>
                  <a:schemeClr val="accent2"/>
                </a:solidFill>
                <a:latin typeface="Calibri" panose="020F0502020204030204" pitchFamily="34" charset="0"/>
                <a:cs typeface="Calibri" panose="020F0502020204030204" pitchFamily="34" charset="0"/>
              </a:rPr>
              <a:t>ut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licitatus</a:t>
            </a:r>
            <a:r>
              <a:rPr lang="en-US" sz="2400" dirty="0">
                <a:solidFill>
                  <a:schemeClr val="accent2"/>
                </a:solidFill>
                <a:latin typeface="Calibri" panose="020F0502020204030204" pitchFamily="34" charset="0"/>
                <a:cs typeface="Calibri" panose="020F0502020204030204" pitchFamily="34" charset="0"/>
              </a:rPr>
              <a:t> ne </a:t>
            </a:r>
            <a:r>
              <a:rPr lang="en-US" sz="2400" dirty="0" err="1">
                <a:solidFill>
                  <a:schemeClr val="accent2"/>
                </a:solidFill>
                <a:latin typeface="Calibri" panose="020F0502020204030204" pitchFamily="34" charset="0"/>
                <a:cs typeface="Calibri" panose="020F0502020204030204" pitchFamily="34" charset="0"/>
              </a:rPr>
              <a:t>pariosapere</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vit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Intem</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volorrorro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ommolorro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moloreserum</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ut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aut</a:t>
            </a:r>
            <a:r>
              <a:rPr lang="en-US" sz="2400" dirty="0">
                <a:solidFill>
                  <a:schemeClr val="accent2"/>
                </a:solidFill>
                <a:latin typeface="Calibri" panose="020F0502020204030204" pitchFamily="34" charset="0"/>
                <a:cs typeface="Calibri" panose="020F0502020204030204" pitchFamily="34" charset="0"/>
              </a:rPr>
              <a:t> qui que </a:t>
            </a:r>
            <a:r>
              <a:rPr lang="en-US" sz="2400" dirty="0" err="1">
                <a:solidFill>
                  <a:schemeClr val="accent2"/>
                </a:solidFill>
                <a:latin typeface="Calibri" panose="020F0502020204030204" pitchFamily="34" charset="0"/>
                <a:cs typeface="Calibri" panose="020F0502020204030204" pitchFamily="34" charset="0"/>
              </a:rPr>
              <a:t>delecto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ommolup</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tatatesto</a:t>
            </a:r>
            <a:endParaRPr lang="en-US" sz="2400" dirty="0">
              <a:solidFill>
                <a:schemeClr val="accent2"/>
              </a:solidFill>
              <a:latin typeface="Calibri" panose="020F0502020204030204" pitchFamily="34" charset="0"/>
              <a:cs typeface="Calibri" panose="020F0502020204030204" pitchFamily="34" charset="0"/>
            </a:endParaRPr>
          </a:p>
        </p:txBody>
      </p:sp>
      <p:sp>
        <p:nvSpPr>
          <p:cNvPr id="4" name="Text Placeholder 13">
            <a:extLst>
              <a:ext uri="{FF2B5EF4-FFF2-40B4-BE49-F238E27FC236}">
                <a16:creationId xmlns="" xmlns:a16="http://schemas.microsoft.com/office/drawing/2014/main" id="{B8A3D10B-2147-4143-82A1-949852B6C3B2}"/>
              </a:ext>
            </a:extLst>
          </p:cNvPr>
          <p:cNvSpPr txBox="1">
            <a:spLocks/>
          </p:cNvSpPr>
          <p:nvPr/>
        </p:nvSpPr>
        <p:spPr>
          <a:xfrm>
            <a:off x="4429125" y="4897872"/>
            <a:ext cx="4714874" cy="1402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spc="3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kern="0" spc="40" dirty="0" smtClean="0">
                <a:solidFill>
                  <a:schemeClr val="tx1"/>
                </a:solidFill>
                <a:latin typeface="Calibri" panose="020F0502020204030204" pitchFamily="34" charset="0"/>
                <a:cs typeface="Calibri" panose="020F0502020204030204" pitchFamily="34" charset="0"/>
              </a:rPr>
              <a:t>MINISTRY OF FOREIGN AFFAIRS AND TRADE    </a:t>
            </a:r>
            <a:r>
              <a:rPr lang="en-US" kern="0" spc="40" dirty="0" smtClean="0">
                <a:solidFill>
                  <a:schemeClr val="tx1"/>
                </a:solidFill>
                <a:latin typeface="Calibri" panose="020F0502020204030204" pitchFamily="34" charset="0"/>
                <a:cs typeface="Calibri" panose="020F0502020204030204" pitchFamily="34" charset="0"/>
              </a:rPr>
              <a:t>|    EUROPEAN</a:t>
            </a:r>
            <a:r>
              <a:rPr lang="en-US" kern="0" spc="40" baseline="0" dirty="0" smtClean="0">
                <a:solidFill>
                  <a:schemeClr val="tx1"/>
                </a:solidFill>
                <a:latin typeface="Calibri" panose="020F0502020204030204" pitchFamily="34" charset="0"/>
                <a:cs typeface="Calibri" panose="020F0502020204030204" pitchFamily="34" charset="0"/>
              </a:rPr>
              <a:t> UNION – NEW ZEALAND FTA</a:t>
            </a:r>
            <a:endParaRPr lang="en-US" kern="0" spc="4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9295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NTENT text and imag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FCF614A7-A5C5-5243-A0FA-C13CBA11598D}"/>
              </a:ext>
            </a:extLst>
          </p:cNvPr>
          <p:cNvSpPr>
            <a:spLocks noGrp="1"/>
          </p:cNvSpPr>
          <p:nvPr>
            <p:ph type="pic" sz="quarter" idx="10"/>
          </p:nvPr>
        </p:nvSpPr>
        <p:spPr>
          <a:xfrm>
            <a:off x="3311526" y="430732"/>
            <a:ext cx="5832475" cy="4136872"/>
          </a:xfrm>
          <a:prstGeom prst="rect">
            <a:avLst/>
          </a:prstGeom>
        </p:spPr>
        <p:txBody>
          <a:bodyPr/>
          <a:lstStyle/>
          <a:p>
            <a:endParaRPr lang="en-US"/>
          </a:p>
        </p:txBody>
      </p:sp>
      <p:sp>
        <p:nvSpPr>
          <p:cNvPr id="9" name="Text Placeholder 8">
            <a:extLst>
              <a:ext uri="{FF2B5EF4-FFF2-40B4-BE49-F238E27FC236}">
                <a16:creationId xmlns="" xmlns:a16="http://schemas.microsoft.com/office/drawing/2014/main" id="{6D62AC72-FAEC-E54F-A1C4-7C99285D9046}"/>
              </a:ext>
            </a:extLst>
          </p:cNvPr>
          <p:cNvSpPr>
            <a:spLocks noGrp="1"/>
          </p:cNvSpPr>
          <p:nvPr>
            <p:ph type="body" sz="quarter" idx="11" hasCustomPrompt="1"/>
          </p:nvPr>
        </p:nvSpPr>
        <p:spPr>
          <a:xfrm>
            <a:off x="474175" y="971184"/>
            <a:ext cx="2626580" cy="2840831"/>
          </a:xfrm>
          <a:prstGeom prst="rect">
            <a:avLst/>
          </a:prstGeom>
        </p:spPr>
        <p:txBody>
          <a:bodyPr/>
          <a:lstStyle>
            <a:lvl1pPr marL="0" indent="0">
              <a:lnSpc>
                <a:spcPts val="2800"/>
              </a:lnSpc>
              <a:buNone/>
              <a:defRPr sz="2400" b="0" cap="none" spc="0">
                <a:ln>
                  <a:noFill/>
                </a:ln>
                <a:solidFill>
                  <a:schemeClr val="tx2"/>
                </a:solidFill>
                <a:effectLst/>
              </a:defRPr>
            </a:lvl1pPr>
            <a:lvl2pPr marL="457200" indent="0">
              <a:lnSpc>
                <a:spcPts val="2800"/>
              </a:lnSpc>
              <a:buNone/>
              <a:defRPr sz="2400">
                <a:solidFill>
                  <a:schemeClr val="accent2"/>
                </a:solidFill>
              </a:defRPr>
            </a:lvl2pPr>
            <a:lvl3pPr marL="914400" indent="0">
              <a:lnSpc>
                <a:spcPts val="2800"/>
              </a:lnSpc>
              <a:buNone/>
              <a:defRPr sz="2400">
                <a:solidFill>
                  <a:schemeClr val="accent2"/>
                </a:solidFill>
              </a:defRPr>
            </a:lvl3pPr>
            <a:lvl4pPr marL="1371600" indent="0">
              <a:lnSpc>
                <a:spcPts val="2800"/>
              </a:lnSpc>
              <a:buNone/>
              <a:defRPr sz="2400">
                <a:solidFill>
                  <a:schemeClr val="accent2"/>
                </a:solidFill>
              </a:defRPr>
            </a:lvl4pPr>
            <a:lvl5pPr marL="1828800" indent="0">
              <a:lnSpc>
                <a:spcPts val="2800"/>
              </a:lnSpc>
              <a:buNone/>
              <a:defRPr sz="2400">
                <a:solidFill>
                  <a:schemeClr val="accent2"/>
                </a:solidFill>
              </a:defRPr>
            </a:lvl5pPr>
          </a:lstStyle>
          <a:p>
            <a:pPr>
              <a:lnSpc>
                <a:spcPts val="2900"/>
              </a:lnSpc>
              <a:spcAft>
                <a:spcPts val="400"/>
              </a:spcAft>
            </a:pPr>
            <a:r>
              <a:rPr lang="en-US" sz="2400" dirty="0">
                <a:solidFill>
                  <a:schemeClr val="accent2"/>
                </a:solidFill>
                <a:latin typeface="Calibri" panose="020F0502020204030204" pitchFamily="34" charset="0"/>
                <a:cs typeface="Calibri" panose="020F0502020204030204" pitchFamily="34" charset="0"/>
              </a:rPr>
              <a:t>This page shows text with an image. </a:t>
            </a:r>
            <a:r>
              <a:rPr lang="en-US" sz="2400" dirty="0" err="1">
                <a:solidFill>
                  <a:schemeClr val="accent2"/>
                </a:solidFill>
                <a:latin typeface="Calibri" panose="020F0502020204030204" pitchFamily="34" charset="0"/>
                <a:cs typeface="Calibri" panose="020F0502020204030204" pitchFamily="34" charset="0"/>
              </a:rPr>
              <a:t>Dus</a:t>
            </a:r>
            <a:r>
              <a:rPr lang="en-US" sz="2400" dirty="0">
                <a:solidFill>
                  <a:schemeClr val="accent2"/>
                </a:solidFill>
                <a:latin typeface="Calibri" panose="020F0502020204030204" pitchFamily="34" charset="0"/>
                <a:cs typeface="Calibri" panose="020F0502020204030204" pitchFamily="34" charset="0"/>
              </a:rPr>
              <a:t> ad </a:t>
            </a:r>
            <a:r>
              <a:rPr lang="en-US" sz="2400" dirty="0" err="1">
                <a:solidFill>
                  <a:schemeClr val="accent2"/>
                </a:solidFill>
                <a:latin typeface="Calibri" panose="020F0502020204030204" pitchFamily="34" charset="0"/>
                <a:cs typeface="Calibri" panose="020F0502020204030204" pitchFamily="34" charset="0"/>
              </a:rPr>
              <a:t>ut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licitatus</a:t>
            </a:r>
            <a:r>
              <a:rPr lang="en-US" sz="2400" dirty="0">
                <a:solidFill>
                  <a:schemeClr val="accent2"/>
                </a:solidFill>
                <a:latin typeface="Calibri" panose="020F0502020204030204" pitchFamily="34" charset="0"/>
                <a:cs typeface="Calibri" panose="020F0502020204030204" pitchFamily="34" charset="0"/>
              </a:rPr>
              <a:t> ne </a:t>
            </a:r>
            <a:r>
              <a:rPr lang="en-US" sz="2400" dirty="0" err="1">
                <a:solidFill>
                  <a:schemeClr val="accent2"/>
                </a:solidFill>
                <a:latin typeface="Calibri" panose="020F0502020204030204" pitchFamily="34" charset="0"/>
                <a:cs typeface="Calibri" panose="020F0502020204030204" pitchFamily="34" charset="0"/>
              </a:rPr>
              <a:t>pariosapere</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vit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Intem</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volorrorro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ommolorro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moloreserum</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ut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aut</a:t>
            </a:r>
            <a:r>
              <a:rPr lang="en-US" sz="2400" dirty="0">
                <a:solidFill>
                  <a:schemeClr val="accent2"/>
                </a:solidFill>
                <a:latin typeface="Calibri" panose="020F0502020204030204" pitchFamily="34" charset="0"/>
                <a:cs typeface="Calibri" panose="020F0502020204030204" pitchFamily="34" charset="0"/>
              </a:rPr>
              <a:t> qui que </a:t>
            </a:r>
            <a:r>
              <a:rPr lang="en-US" sz="2400" dirty="0" err="1">
                <a:solidFill>
                  <a:schemeClr val="accent2"/>
                </a:solidFill>
                <a:latin typeface="Calibri" panose="020F0502020204030204" pitchFamily="34" charset="0"/>
                <a:cs typeface="Calibri" panose="020F0502020204030204" pitchFamily="34" charset="0"/>
              </a:rPr>
              <a:t>delecto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ommolup</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tatatesto</a:t>
            </a:r>
            <a:endParaRPr lang="en-US" sz="2400" dirty="0">
              <a:solidFill>
                <a:schemeClr val="accent2"/>
              </a:solidFill>
              <a:latin typeface="Calibri" panose="020F0502020204030204" pitchFamily="34" charset="0"/>
              <a:cs typeface="Calibri" panose="020F0502020204030204" pitchFamily="34" charset="0"/>
            </a:endParaRPr>
          </a:p>
        </p:txBody>
      </p:sp>
      <p:sp>
        <p:nvSpPr>
          <p:cNvPr id="4" name="Text Placeholder 13">
            <a:extLst>
              <a:ext uri="{FF2B5EF4-FFF2-40B4-BE49-F238E27FC236}">
                <a16:creationId xmlns="" xmlns:a16="http://schemas.microsoft.com/office/drawing/2014/main" id="{B8A3D10B-2147-4143-82A1-949852B6C3B2}"/>
              </a:ext>
            </a:extLst>
          </p:cNvPr>
          <p:cNvSpPr txBox="1">
            <a:spLocks/>
          </p:cNvSpPr>
          <p:nvPr/>
        </p:nvSpPr>
        <p:spPr>
          <a:xfrm>
            <a:off x="4429125" y="4897872"/>
            <a:ext cx="4714874" cy="1402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spc="3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kern="0" spc="40" dirty="0">
                <a:solidFill>
                  <a:schemeClr val="tx1"/>
                </a:solidFill>
                <a:latin typeface="Calibri" panose="020F0502020204030204" pitchFamily="34" charset="0"/>
                <a:cs typeface="Calibri" panose="020F0502020204030204" pitchFamily="34" charset="0"/>
              </a:rPr>
              <a:t>MINISTRY OF FOREIGN AFFAIRS AND TRADE    </a:t>
            </a:r>
            <a:r>
              <a:rPr lang="en-US" kern="0" spc="40" dirty="0">
                <a:solidFill>
                  <a:schemeClr val="tx1"/>
                </a:solidFill>
                <a:latin typeface="Calibri" panose="020F0502020204030204" pitchFamily="34" charset="0"/>
                <a:cs typeface="Calibri" panose="020F0502020204030204" pitchFamily="34" charset="0"/>
              </a:rPr>
              <a:t>|    </a:t>
            </a:r>
            <a:r>
              <a:rPr lang="en-US" kern="0" spc="40" dirty="0" smtClean="0">
                <a:solidFill>
                  <a:schemeClr val="tx1"/>
                </a:solidFill>
                <a:latin typeface="Calibri" panose="020F0502020204030204" pitchFamily="34" charset="0"/>
                <a:cs typeface="Calibri" panose="020F0502020204030204" pitchFamily="34" charset="0"/>
              </a:rPr>
              <a:t>OTHER</a:t>
            </a:r>
            <a:r>
              <a:rPr lang="en-US" kern="0" spc="40" baseline="0" dirty="0" smtClean="0">
                <a:solidFill>
                  <a:schemeClr val="tx1"/>
                </a:solidFill>
                <a:latin typeface="Calibri" panose="020F0502020204030204" pitchFamily="34" charset="0"/>
                <a:cs typeface="Calibri" panose="020F0502020204030204" pitchFamily="34" charset="0"/>
              </a:rPr>
              <a:t> FTAS AND NEGOTIATIONS</a:t>
            </a:r>
            <a:endParaRPr lang="en-US" kern="0" spc="4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61465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ONTENT text and imag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FCF614A7-A5C5-5243-A0FA-C13CBA11598D}"/>
              </a:ext>
            </a:extLst>
          </p:cNvPr>
          <p:cNvSpPr>
            <a:spLocks noGrp="1"/>
          </p:cNvSpPr>
          <p:nvPr>
            <p:ph type="pic" sz="quarter" idx="10"/>
          </p:nvPr>
        </p:nvSpPr>
        <p:spPr>
          <a:xfrm>
            <a:off x="3311526" y="430732"/>
            <a:ext cx="5832475" cy="4136872"/>
          </a:xfrm>
          <a:prstGeom prst="rect">
            <a:avLst/>
          </a:prstGeom>
        </p:spPr>
        <p:txBody>
          <a:bodyPr/>
          <a:lstStyle/>
          <a:p>
            <a:endParaRPr lang="en-US"/>
          </a:p>
        </p:txBody>
      </p:sp>
      <p:sp>
        <p:nvSpPr>
          <p:cNvPr id="9" name="Text Placeholder 8">
            <a:extLst>
              <a:ext uri="{FF2B5EF4-FFF2-40B4-BE49-F238E27FC236}">
                <a16:creationId xmlns="" xmlns:a16="http://schemas.microsoft.com/office/drawing/2014/main" id="{6D62AC72-FAEC-E54F-A1C4-7C99285D9046}"/>
              </a:ext>
            </a:extLst>
          </p:cNvPr>
          <p:cNvSpPr>
            <a:spLocks noGrp="1"/>
          </p:cNvSpPr>
          <p:nvPr>
            <p:ph type="body" sz="quarter" idx="11" hasCustomPrompt="1"/>
          </p:nvPr>
        </p:nvSpPr>
        <p:spPr>
          <a:xfrm>
            <a:off x="474175" y="971184"/>
            <a:ext cx="2626580" cy="2840831"/>
          </a:xfrm>
          <a:prstGeom prst="rect">
            <a:avLst/>
          </a:prstGeom>
        </p:spPr>
        <p:txBody>
          <a:bodyPr/>
          <a:lstStyle>
            <a:lvl1pPr marL="0" indent="0">
              <a:lnSpc>
                <a:spcPts val="2800"/>
              </a:lnSpc>
              <a:buNone/>
              <a:defRPr sz="2400" b="0" cap="none" spc="0">
                <a:ln>
                  <a:noFill/>
                </a:ln>
                <a:solidFill>
                  <a:schemeClr val="tx2"/>
                </a:solidFill>
                <a:effectLst/>
              </a:defRPr>
            </a:lvl1pPr>
            <a:lvl2pPr marL="457200" indent="0">
              <a:lnSpc>
                <a:spcPts val="2800"/>
              </a:lnSpc>
              <a:buNone/>
              <a:defRPr sz="2400">
                <a:solidFill>
                  <a:schemeClr val="accent2"/>
                </a:solidFill>
              </a:defRPr>
            </a:lvl2pPr>
            <a:lvl3pPr marL="914400" indent="0">
              <a:lnSpc>
                <a:spcPts val="2800"/>
              </a:lnSpc>
              <a:buNone/>
              <a:defRPr sz="2400">
                <a:solidFill>
                  <a:schemeClr val="accent2"/>
                </a:solidFill>
              </a:defRPr>
            </a:lvl3pPr>
            <a:lvl4pPr marL="1371600" indent="0">
              <a:lnSpc>
                <a:spcPts val="2800"/>
              </a:lnSpc>
              <a:buNone/>
              <a:defRPr sz="2400">
                <a:solidFill>
                  <a:schemeClr val="accent2"/>
                </a:solidFill>
              </a:defRPr>
            </a:lvl4pPr>
            <a:lvl5pPr marL="1828800" indent="0">
              <a:lnSpc>
                <a:spcPts val="2800"/>
              </a:lnSpc>
              <a:buNone/>
              <a:defRPr sz="2400">
                <a:solidFill>
                  <a:schemeClr val="accent2"/>
                </a:solidFill>
              </a:defRPr>
            </a:lvl5pPr>
          </a:lstStyle>
          <a:p>
            <a:pPr>
              <a:lnSpc>
                <a:spcPts val="2900"/>
              </a:lnSpc>
              <a:spcAft>
                <a:spcPts val="400"/>
              </a:spcAft>
            </a:pPr>
            <a:r>
              <a:rPr lang="en-US" sz="2400" dirty="0">
                <a:solidFill>
                  <a:schemeClr val="accent2"/>
                </a:solidFill>
                <a:latin typeface="Calibri" panose="020F0502020204030204" pitchFamily="34" charset="0"/>
                <a:cs typeface="Calibri" panose="020F0502020204030204" pitchFamily="34" charset="0"/>
              </a:rPr>
              <a:t>This page shows text with an image. </a:t>
            </a:r>
            <a:r>
              <a:rPr lang="en-US" sz="2400" dirty="0" err="1">
                <a:solidFill>
                  <a:schemeClr val="accent2"/>
                </a:solidFill>
                <a:latin typeface="Calibri" panose="020F0502020204030204" pitchFamily="34" charset="0"/>
                <a:cs typeface="Calibri" panose="020F0502020204030204" pitchFamily="34" charset="0"/>
              </a:rPr>
              <a:t>Dus</a:t>
            </a:r>
            <a:r>
              <a:rPr lang="en-US" sz="2400" dirty="0">
                <a:solidFill>
                  <a:schemeClr val="accent2"/>
                </a:solidFill>
                <a:latin typeface="Calibri" panose="020F0502020204030204" pitchFamily="34" charset="0"/>
                <a:cs typeface="Calibri" panose="020F0502020204030204" pitchFamily="34" charset="0"/>
              </a:rPr>
              <a:t> ad </a:t>
            </a:r>
            <a:r>
              <a:rPr lang="en-US" sz="2400" dirty="0" err="1">
                <a:solidFill>
                  <a:schemeClr val="accent2"/>
                </a:solidFill>
                <a:latin typeface="Calibri" panose="020F0502020204030204" pitchFamily="34" charset="0"/>
                <a:cs typeface="Calibri" panose="020F0502020204030204" pitchFamily="34" charset="0"/>
              </a:rPr>
              <a:t>ut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licitatus</a:t>
            </a:r>
            <a:r>
              <a:rPr lang="en-US" sz="2400" dirty="0">
                <a:solidFill>
                  <a:schemeClr val="accent2"/>
                </a:solidFill>
                <a:latin typeface="Calibri" panose="020F0502020204030204" pitchFamily="34" charset="0"/>
                <a:cs typeface="Calibri" panose="020F0502020204030204" pitchFamily="34" charset="0"/>
              </a:rPr>
              <a:t> ne </a:t>
            </a:r>
            <a:r>
              <a:rPr lang="en-US" sz="2400" dirty="0" err="1">
                <a:solidFill>
                  <a:schemeClr val="accent2"/>
                </a:solidFill>
                <a:latin typeface="Calibri" panose="020F0502020204030204" pitchFamily="34" charset="0"/>
                <a:cs typeface="Calibri" panose="020F0502020204030204" pitchFamily="34" charset="0"/>
              </a:rPr>
              <a:t>pariosapere</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vit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Intem</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volorrorro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ommolorro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moloreserum</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ut</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aut</a:t>
            </a:r>
            <a:r>
              <a:rPr lang="en-US" sz="2400" dirty="0">
                <a:solidFill>
                  <a:schemeClr val="accent2"/>
                </a:solidFill>
                <a:latin typeface="Calibri" panose="020F0502020204030204" pitchFamily="34" charset="0"/>
                <a:cs typeface="Calibri" panose="020F0502020204030204" pitchFamily="34" charset="0"/>
              </a:rPr>
              <a:t> qui que </a:t>
            </a:r>
            <a:r>
              <a:rPr lang="en-US" sz="2400" dirty="0" err="1">
                <a:solidFill>
                  <a:schemeClr val="accent2"/>
                </a:solidFill>
                <a:latin typeface="Calibri" panose="020F0502020204030204" pitchFamily="34" charset="0"/>
                <a:cs typeface="Calibri" panose="020F0502020204030204" pitchFamily="34" charset="0"/>
              </a:rPr>
              <a:t>delecto</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ommolup</a:t>
            </a:r>
            <a:r>
              <a:rPr lang="en-US" sz="2400" dirty="0">
                <a:solidFill>
                  <a:schemeClr val="accent2"/>
                </a:solidFill>
                <a:latin typeface="Calibri" panose="020F0502020204030204" pitchFamily="34" charset="0"/>
                <a:cs typeface="Calibri" panose="020F0502020204030204" pitchFamily="34" charset="0"/>
              </a:rPr>
              <a:t> </a:t>
            </a:r>
            <a:r>
              <a:rPr lang="en-US" sz="2400" dirty="0" err="1">
                <a:solidFill>
                  <a:schemeClr val="accent2"/>
                </a:solidFill>
                <a:latin typeface="Calibri" panose="020F0502020204030204" pitchFamily="34" charset="0"/>
                <a:cs typeface="Calibri" panose="020F0502020204030204" pitchFamily="34" charset="0"/>
              </a:rPr>
              <a:t>tatatesto</a:t>
            </a:r>
            <a:endParaRPr lang="en-US" sz="2400" dirty="0">
              <a:solidFill>
                <a:schemeClr val="accent2"/>
              </a:solidFill>
              <a:latin typeface="Calibri" panose="020F0502020204030204" pitchFamily="34" charset="0"/>
              <a:cs typeface="Calibri" panose="020F0502020204030204" pitchFamily="34" charset="0"/>
            </a:endParaRPr>
          </a:p>
        </p:txBody>
      </p:sp>
      <p:sp>
        <p:nvSpPr>
          <p:cNvPr id="4" name="Text Placeholder 13">
            <a:extLst>
              <a:ext uri="{FF2B5EF4-FFF2-40B4-BE49-F238E27FC236}">
                <a16:creationId xmlns="" xmlns:a16="http://schemas.microsoft.com/office/drawing/2014/main" id="{B8A3D10B-2147-4143-82A1-949852B6C3B2}"/>
              </a:ext>
            </a:extLst>
          </p:cNvPr>
          <p:cNvSpPr txBox="1">
            <a:spLocks/>
          </p:cNvSpPr>
          <p:nvPr/>
        </p:nvSpPr>
        <p:spPr>
          <a:xfrm>
            <a:off x="441750" y="4897872"/>
            <a:ext cx="4714874" cy="1402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spc="3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kern="0" spc="40" dirty="0">
                <a:solidFill>
                  <a:schemeClr val="tx1"/>
                </a:solidFill>
                <a:latin typeface="Calibri" panose="020F0502020204030204" pitchFamily="34" charset="0"/>
                <a:cs typeface="Calibri" panose="020F0502020204030204" pitchFamily="34" charset="0"/>
              </a:rPr>
              <a:t>MINISTRY OF FOREIGN AFFAIRS AND TRADE    </a:t>
            </a:r>
            <a:r>
              <a:rPr lang="en-US" kern="0" spc="40" dirty="0">
                <a:solidFill>
                  <a:schemeClr val="tx1"/>
                </a:solidFill>
                <a:latin typeface="Calibri" panose="020F0502020204030204" pitchFamily="34" charset="0"/>
                <a:cs typeface="Calibri" panose="020F0502020204030204" pitchFamily="34" charset="0"/>
              </a:rPr>
              <a:t>|    </a:t>
            </a:r>
            <a:r>
              <a:rPr lang="en-US" kern="0" spc="40" dirty="0" smtClean="0">
                <a:solidFill>
                  <a:schemeClr val="tx1"/>
                </a:solidFill>
                <a:latin typeface="Calibri" panose="020F0502020204030204" pitchFamily="34" charset="0"/>
                <a:cs typeface="Calibri" panose="020F0502020204030204" pitchFamily="34" charset="0"/>
              </a:rPr>
              <a:t>HOW CAN WE HELP</a:t>
            </a:r>
            <a:endParaRPr lang="en-US" kern="0" spc="4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8254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sequent Slide Layout">
    <p:spTree>
      <p:nvGrpSpPr>
        <p:cNvPr id="1" name=""/>
        <p:cNvGrpSpPr/>
        <p:nvPr/>
      </p:nvGrpSpPr>
      <p:grpSpPr>
        <a:xfrm>
          <a:off x="0" y="0"/>
          <a:ext cx="0" cy="0"/>
          <a:chOff x="0" y="0"/>
          <a:chExt cx="0" cy="0"/>
        </a:xfrm>
      </p:grpSpPr>
      <p:cxnSp>
        <p:nvCxnSpPr>
          <p:cNvPr id="7" name="Straight Connector 6"/>
          <p:cNvCxnSpPr/>
          <p:nvPr userDrawn="1"/>
        </p:nvCxnSpPr>
        <p:spPr>
          <a:xfrm>
            <a:off x="754071" y="1108484"/>
            <a:ext cx="8389937" cy="1190"/>
          </a:xfrm>
          <a:prstGeom prst="line">
            <a:avLst/>
          </a:prstGeom>
          <a:ln w="19050" cap="flat" cmpd="sng" algn="ctr">
            <a:solidFill>
              <a:srgbClr val="99999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hasCustomPrompt="1"/>
          </p:nvPr>
        </p:nvSpPr>
        <p:spPr>
          <a:xfrm>
            <a:off x="754063" y="1124313"/>
            <a:ext cx="7773920" cy="3517470"/>
          </a:xfrm>
          <a:prstGeom prst="rect">
            <a:avLst/>
          </a:prstGeom>
        </p:spPr>
        <p:txBody>
          <a:bodyPr lIns="68580" tIns="34290" rIns="68580" bIns="34290"/>
          <a:lstStyle>
            <a:lvl1pPr marL="342900" indent="-342900">
              <a:buClr>
                <a:schemeClr val="bg1">
                  <a:lumMod val="50000"/>
                </a:schemeClr>
              </a:buClr>
              <a:buFont typeface="Arial" pitchFamily="34" charset="0"/>
              <a:buChar char="•"/>
              <a:defRPr/>
            </a:lvl1pPr>
            <a:lvl2pPr>
              <a:buClr>
                <a:schemeClr val="bg1">
                  <a:lumMod val="50000"/>
                </a:schemeClr>
              </a:buClr>
              <a:defRPr/>
            </a:lvl2pPr>
            <a:lvl3pPr>
              <a:buClr>
                <a:schemeClr val="bg1">
                  <a:lumMod val="50000"/>
                </a:schemeClr>
              </a:buClr>
              <a:defRPr/>
            </a:lvl3pPr>
          </a:lstStyle>
          <a:p>
            <a:pPr eaLnBrk="1" hangingPunct="1">
              <a:buClr>
                <a:srgbClr val="999999"/>
              </a:buClr>
            </a:pPr>
            <a:r>
              <a:rPr lang="en-US" sz="2300" dirty="0" smtClean="0">
                <a:solidFill>
                  <a:srgbClr val="000000"/>
                </a:solidFill>
                <a:ea typeface="ＭＳ Ｐゴシック" pitchFamily="-1" charset="-128"/>
              </a:rPr>
              <a:t>Bullets text 1</a:t>
            </a:r>
          </a:p>
          <a:p>
            <a:pPr eaLnBrk="1" hangingPunct="1">
              <a:buClr>
                <a:srgbClr val="999999"/>
              </a:buClr>
            </a:pPr>
            <a:r>
              <a:rPr lang="en-US" sz="2300" dirty="0" smtClean="0">
                <a:solidFill>
                  <a:srgbClr val="000000"/>
                </a:solidFill>
                <a:ea typeface="ＭＳ Ｐゴシック" pitchFamily="-1" charset="-128"/>
              </a:rPr>
              <a:t>Bullets text 2</a:t>
            </a:r>
          </a:p>
          <a:p>
            <a:pPr lvl="1" eaLnBrk="1" hangingPunct="1">
              <a:buClr>
                <a:srgbClr val="999999"/>
              </a:buClr>
            </a:pPr>
            <a:r>
              <a:rPr lang="en-US" sz="1500" dirty="0" smtClean="0">
                <a:solidFill>
                  <a:srgbClr val="000000"/>
                </a:solidFill>
                <a:ea typeface="ＭＳ Ｐゴシック" pitchFamily="-1" charset="-128"/>
              </a:rPr>
              <a:t>Second level bullet</a:t>
            </a:r>
          </a:p>
          <a:p>
            <a:pPr lvl="2" eaLnBrk="1" hangingPunct="1">
              <a:buClr>
                <a:srgbClr val="999999"/>
              </a:buClr>
            </a:pPr>
            <a:r>
              <a:rPr lang="en-US" sz="1200" dirty="0" smtClean="0">
                <a:solidFill>
                  <a:srgbClr val="000000"/>
                </a:solidFill>
                <a:ea typeface="ＭＳ Ｐゴシック" pitchFamily="-1" charset="-128"/>
              </a:rPr>
              <a:t>Third level bullet</a:t>
            </a:r>
          </a:p>
        </p:txBody>
      </p:sp>
      <p:sp>
        <p:nvSpPr>
          <p:cNvPr id="9" name="Text Placeholder 9"/>
          <p:cNvSpPr>
            <a:spLocks noGrp="1"/>
          </p:cNvSpPr>
          <p:nvPr>
            <p:ph type="body" sz="quarter" idx="11" hasCustomPrompt="1"/>
          </p:nvPr>
        </p:nvSpPr>
        <p:spPr>
          <a:xfrm>
            <a:off x="1838325" y="609332"/>
            <a:ext cx="6737350" cy="415566"/>
          </a:xfrm>
          <a:prstGeom prst="rect">
            <a:avLst/>
          </a:prstGeom>
        </p:spPr>
        <p:txBody>
          <a:bodyPr lIns="68580" tIns="34290" rIns="68580" bIns="34290"/>
          <a:lstStyle>
            <a:lvl1pPr marL="0" indent="0">
              <a:buNone/>
              <a:defRPr>
                <a:latin typeface="Verdana" pitchFamily="34" charset="0"/>
                <a:ea typeface="Verdana" pitchFamily="34" charset="0"/>
                <a:cs typeface="Verdana" pitchFamily="34" charset="0"/>
              </a:defRPr>
            </a:lvl1pPr>
          </a:lstStyle>
          <a:p>
            <a:pPr lvl="0"/>
            <a:r>
              <a:rPr lang="en-US" dirty="0" smtClean="0"/>
              <a:t>Heading</a:t>
            </a:r>
          </a:p>
        </p:txBody>
      </p:sp>
      <p:pic>
        <p:nvPicPr>
          <p:cNvPr id="2050" name="Picture 2" descr="C:\Users\SPFarm\Desktop\Pictur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064" y="374452"/>
            <a:ext cx="1084263" cy="58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5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non-image">
    <p:spTree>
      <p:nvGrpSpPr>
        <p:cNvPr id="1" name=""/>
        <p:cNvGrpSpPr/>
        <p:nvPr/>
      </p:nvGrpSpPr>
      <p:grpSpPr>
        <a:xfrm>
          <a:off x="0" y="0"/>
          <a:ext cx="0" cy="0"/>
          <a:chOff x="0" y="0"/>
          <a:chExt cx="0" cy="0"/>
        </a:xfrm>
      </p:grpSpPr>
      <p:sp>
        <p:nvSpPr>
          <p:cNvPr id="7" name="Text Placeholder 4">
            <a:extLst>
              <a:ext uri="{FF2B5EF4-FFF2-40B4-BE49-F238E27FC236}">
                <a16:creationId xmlns="" xmlns:a16="http://schemas.microsoft.com/office/drawing/2014/main" id="{55023977-A6D1-5D44-A4ED-2B795CB38087}"/>
              </a:ext>
            </a:extLst>
          </p:cNvPr>
          <p:cNvSpPr>
            <a:spLocks noGrp="1"/>
          </p:cNvSpPr>
          <p:nvPr>
            <p:ph type="body" sz="quarter" idx="11" hasCustomPrompt="1"/>
          </p:nvPr>
        </p:nvSpPr>
        <p:spPr>
          <a:xfrm>
            <a:off x="3224831" y="643920"/>
            <a:ext cx="4066923" cy="869156"/>
          </a:xfrm>
          <a:prstGeom prst="rect">
            <a:avLst/>
          </a:prstGeom>
        </p:spPr>
        <p:txBody>
          <a:bodyPr/>
          <a:lstStyle>
            <a:lvl1pPr marL="0" indent="0">
              <a:lnSpc>
                <a:spcPts val="4000"/>
              </a:lnSpc>
              <a:buNone/>
              <a:defRPr sz="4400" b="1">
                <a:solidFill>
                  <a:schemeClr val="tx1"/>
                </a:solidFill>
                <a:latin typeface="Times" pitchFamily="2" charset="0"/>
              </a:defRPr>
            </a:lvl1pPr>
          </a:lstStyle>
          <a:p>
            <a:pPr lvl="0"/>
            <a:r>
              <a:rPr lang="en-US" dirty="0"/>
              <a:t>Title should be short and sharp</a:t>
            </a:r>
          </a:p>
        </p:txBody>
      </p:sp>
      <p:sp>
        <p:nvSpPr>
          <p:cNvPr id="8" name="Text Placeholder 14">
            <a:extLst>
              <a:ext uri="{FF2B5EF4-FFF2-40B4-BE49-F238E27FC236}">
                <a16:creationId xmlns="" xmlns:a16="http://schemas.microsoft.com/office/drawing/2014/main" id="{1BFB848F-E790-2F47-8C7E-CA8FDB0B2F43}"/>
              </a:ext>
            </a:extLst>
          </p:cNvPr>
          <p:cNvSpPr>
            <a:spLocks noGrp="1"/>
          </p:cNvSpPr>
          <p:nvPr>
            <p:ph type="body" sz="quarter" idx="12" hasCustomPrompt="1"/>
          </p:nvPr>
        </p:nvSpPr>
        <p:spPr>
          <a:xfrm>
            <a:off x="3224213" y="386221"/>
            <a:ext cx="4067541" cy="161789"/>
          </a:xfrm>
          <a:prstGeom prst="rect">
            <a:avLst/>
          </a:prstGeom>
        </p:spPr>
        <p:txBody>
          <a:bodyPr/>
          <a:lstStyle>
            <a:lvl1pPr marL="0" indent="0">
              <a:buNone/>
              <a:defRPr sz="800" b="1" spc="40" baseline="0">
                <a:solidFill>
                  <a:schemeClr val="tx1"/>
                </a:solidFill>
              </a:defRPr>
            </a:lvl1pPr>
            <a:lvl2pPr marL="457200" indent="0">
              <a:buNone/>
              <a:defRPr sz="800" b="1"/>
            </a:lvl2pPr>
            <a:lvl3pPr marL="914400" indent="0">
              <a:buNone/>
              <a:defRPr sz="800" b="1"/>
            </a:lvl3pPr>
            <a:lvl4pPr marL="1371600" indent="0">
              <a:buNone/>
              <a:defRPr sz="800" b="1"/>
            </a:lvl4pPr>
            <a:lvl5pPr marL="1828800" indent="0">
              <a:buNone/>
              <a:defRPr sz="800" b="1"/>
            </a:lvl5pPr>
          </a:lstStyle>
          <a:p>
            <a:pPr lvl="0"/>
            <a:r>
              <a:rPr lang="en-US" dirty="0"/>
              <a:t>SUB SECTION TITLE</a:t>
            </a:r>
          </a:p>
        </p:txBody>
      </p:sp>
      <p:sp>
        <p:nvSpPr>
          <p:cNvPr id="9" name="Text Placeholder 14">
            <a:extLst>
              <a:ext uri="{FF2B5EF4-FFF2-40B4-BE49-F238E27FC236}">
                <a16:creationId xmlns="" xmlns:a16="http://schemas.microsoft.com/office/drawing/2014/main" id="{3CB8E115-5652-A741-9241-C690B7478601}"/>
              </a:ext>
            </a:extLst>
          </p:cNvPr>
          <p:cNvSpPr>
            <a:spLocks noGrp="1"/>
          </p:cNvSpPr>
          <p:nvPr>
            <p:ph type="body" sz="quarter" idx="13" hasCustomPrompt="1"/>
          </p:nvPr>
        </p:nvSpPr>
        <p:spPr>
          <a:xfrm>
            <a:off x="8809551" y="461593"/>
            <a:ext cx="257542" cy="848459"/>
          </a:xfrm>
          <a:prstGeom prst="rect">
            <a:avLst/>
          </a:prstGeom>
        </p:spPr>
        <p:txBody>
          <a:bodyPr vert="vert270"/>
          <a:lstStyle>
            <a:lvl1pPr marL="0" indent="0" algn="ctr">
              <a:buNone/>
              <a:defRPr sz="1000" b="1" spc="40" baseline="0">
                <a:solidFill>
                  <a:schemeClr val="bg1"/>
                </a:solidFill>
              </a:defRPr>
            </a:lvl1pPr>
            <a:lvl2pPr marL="457200" indent="0">
              <a:buNone/>
              <a:defRPr sz="800" b="1"/>
            </a:lvl2pPr>
            <a:lvl3pPr marL="914400" indent="0">
              <a:buNone/>
              <a:defRPr sz="800" b="1"/>
            </a:lvl3pPr>
            <a:lvl4pPr marL="1371600" indent="0">
              <a:buNone/>
              <a:defRPr sz="800" b="1"/>
            </a:lvl4pPr>
            <a:lvl5pPr marL="1828800" indent="0">
              <a:buNone/>
              <a:defRPr sz="800" b="1"/>
            </a:lvl5pPr>
          </a:lstStyle>
          <a:p>
            <a:pPr lvl="0"/>
            <a:r>
              <a:rPr lang="en-US" dirty="0"/>
              <a:t>DATE</a:t>
            </a:r>
          </a:p>
        </p:txBody>
      </p:sp>
    </p:spTree>
    <p:extLst>
      <p:ext uri="{BB962C8B-B14F-4D97-AF65-F5344CB8AC3E}">
        <p14:creationId xmlns:p14="http://schemas.microsoft.com/office/powerpoint/2010/main" val="30314453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E91A31-2DC3-5741-A5A2-BDD701D3ADF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C784F3D1-2B22-2549-8647-8810CCB6F6A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73513264-99F7-6A4B-BAE7-F3AB7DBED75C}"/>
              </a:ext>
            </a:extLst>
          </p:cNvPr>
          <p:cNvSpPr>
            <a:spLocks noGrp="1"/>
          </p:cNvSpPr>
          <p:nvPr>
            <p:ph type="dt" sz="half" idx="10"/>
          </p:nvPr>
        </p:nvSpPr>
        <p:spPr/>
        <p:txBody>
          <a:bodyPr/>
          <a:lstStyle/>
          <a:p>
            <a:fld id="{CA247DC5-D1BE-DF45-922D-CCB4608E6177}" type="datetimeFigureOut">
              <a:rPr lang="en-US" smtClean="0"/>
              <a:t>9/16/2019</a:t>
            </a:fld>
            <a:endParaRPr lang="en-US" dirty="0"/>
          </a:p>
        </p:txBody>
      </p:sp>
      <p:sp>
        <p:nvSpPr>
          <p:cNvPr id="5" name="Footer Placeholder 4">
            <a:extLst>
              <a:ext uri="{FF2B5EF4-FFF2-40B4-BE49-F238E27FC236}">
                <a16:creationId xmlns:a16="http://schemas.microsoft.com/office/drawing/2014/main" xmlns="" id="{B2C4BEB1-8B6D-F349-9C93-8BCD8B080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064DB9-1B51-3F46-A0E1-AD3172CEF7B5}"/>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11138794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86C0B-698F-4841-B479-48A2BD3F0A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BC8C0D-EF8D-6E48-80AF-67D3A3D14E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 xmlns:a16="http://schemas.microsoft.com/office/drawing/2014/main" id="{B8A3D10B-2147-4143-82A1-949852B6C3B2}"/>
              </a:ext>
            </a:extLst>
          </p:cNvPr>
          <p:cNvSpPr txBox="1">
            <a:spLocks/>
          </p:cNvSpPr>
          <p:nvPr/>
        </p:nvSpPr>
        <p:spPr>
          <a:xfrm>
            <a:off x="4752975" y="4897872"/>
            <a:ext cx="4391024" cy="1306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spc="3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kern="0" spc="40" dirty="0" smtClean="0">
                <a:solidFill>
                  <a:schemeClr val="tx1"/>
                </a:solidFill>
                <a:latin typeface="Calibri" panose="020F0502020204030204" pitchFamily="34" charset="0"/>
                <a:cs typeface="Calibri" panose="020F0502020204030204" pitchFamily="34" charset="0"/>
              </a:rPr>
              <a:t>MINISTRY OF FOREIGN AFFAIRS AND TRADE    </a:t>
            </a:r>
            <a:r>
              <a:rPr lang="en-US" kern="0" spc="40" dirty="0" smtClean="0">
                <a:solidFill>
                  <a:schemeClr val="tx1"/>
                </a:solidFill>
                <a:latin typeface="Calibri" panose="020F0502020204030204" pitchFamily="34" charset="0"/>
                <a:cs typeface="Calibri" panose="020F0502020204030204" pitchFamily="34" charset="0"/>
              </a:rPr>
              <a:t>|    EUROPEAN</a:t>
            </a:r>
            <a:r>
              <a:rPr lang="en-US" kern="0" spc="40" baseline="0" dirty="0" smtClean="0">
                <a:solidFill>
                  <a:schemeClr val="tx1"/>
                </a:solidFill>
                <a:latin typeface="Calibri" panose="020F0502020204030204" pitchFamily="34" charset="0"/>
                <a:cs typeface="Calibri" panose="020F0502020204030204" pitchFamily="34" charset="0"/>
              </a:rPr>
              <a:t> UNION – NEW ZEALAND FTA</a:t>
            </a:r>
            <a:endParaRPr lang="en-US" kern="0" spc="4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02192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CA247DC5-D1BE-DF45-922D-CCB4608E6177}" type="datetimeFigureOut">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64DFA3-7FDC-204E-86BF-8A05FFBC6973}" type="slidenum">
              <a:rPr lang="en-US" smtClean="0"/>
              <a:t>‹#›</a:t>
            </a:fld>
            <a:endParaRPr lang="en-US" dirty="0"/>
          </a:p>
        </p:txBody>
      </p:sp>
      <p:sp>
        <p:nvSpPr>
          <p:cNvPr id="6" name="Text Placeholder 13">
            <a:extLst>
              <a:ext uri="{FF2B5EF4-FFF2-40B4-BE49-F238E27FC236}">
                <a16:creationId xmlns="" xmlns:a16="http://schemas.microsoft.com/office/drawing/2014/main" id="{B8A3D10B-2147-4143-82A1-949852B6C3B2}"/>
              </a:ext>
            </a:extLst>
          </p:cNvPr>
          <p:cNvSpPr txBox="1">
            <a:spLocks/>
          </p:cNvSpPr>
          <p:nvPr/>
        </p:nvSpPr>
        <p:spPr>
          <a:xfrm>
            <a:off x="4429125" y="4897872"/>
            <a:ext cx="4714874" cy="1402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spc="3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kern="0" spc="40" dirty="0">
                <a:solidFill>
                  <a:schemeClr val="tx1"/>
                </a:solidFill>
                <a:latin typeface="Calibri" panose="020F0502020204030204" pitchFamily="34" charset="0"/>
                <a:cs typeface="Calibri" panose="020F0502020204030204" pitchFamily="34" charset="0"/>
              </a:rPr>
              <a:t>MINISTRY OF FOREIGN AFFAIRS AND TRADE    </a:t>
            </a:r>
            <a:r>
              <a:rPr lang="en-US" kern="0" spc="40" dirty="0">
                <a:solidFill>
                  <a:schemeClr val="tx1"/>
                </a:solidFill>
                <a:latin typeface="Calibri" panose="020F0502020204030204" pitchFamily="34" charset="0"/>
                <a:cs typeface="Calibri" panose="020F0502020204030204" pitchFamily="34" charset="0"/>
              </a:rPr>
              <a:t>|    </a:t>
            </a:r>
            <a:r>
              <a:rPr lang="en-US" kern="0" spc="40" dirty="0" smtClean="0">
                <a:solidFill>
                  <a:schemeClr val="tx1"/>
                </a:solidFill>
                <a:latin typeface="Calibri" panose="020F0502020204030204" pitchFamily="34" charset="0"/>
                <a:cs typeface="Calibri" panose="020F0502020204030204" pitchFamily="34" charset="0"/>
              </a:rPr>
              <a:t>OTHER</a:t>
            </a:r>
            <a:r>
              <a:rPr lang="en-US" kern="0" spc="40" baseline="0" dirty="0" smtClean="0">
                <a:solidFill>
                  <a:schemeClr val="tx1"/>
                </a:solidFill>
                <a:latin typeface="Calibri" panose="020F0502020204030204" pitchFamily="34" charset="0"/>
                <a:cs typeface="Calibri" panose="020F0502020204030204" pitchFamily="34" charset="0"/>
              </a:rPr>
              <a:t> FTAS AND NEGOTIATIONS</a:t>
            </a:r>
            <a:endParaRPr lang="en-US" kern="0" spc="4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14130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D5EEA-382E-F249-9444-878D70766490}"/>
              </a:ext>
            </a:extLst>
          </p:cNvPr>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37F17048-3184-224D-A1DD-6F0BB132A348}"/>
              </a:ext>
            </a:extLst>
          </p:cNvPr>
          <p:cNvSpPr>
            <a:spLocks noGrp="1"/>
          </p:cNvSpPr>
          <p:nvPr>
            <p:ph type="body" idx="1"/>
          </p:nvPr>
        </p:nvSpPr>
        <p:spPr>
          <a:xfrm>
            <a:off x="623888" y="344210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258884-C555-2C47-AFAC-31F9F037F498}"/>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5" name="Footer Placeholder 4">
            <a:extLst>
              <a:ext uri="{FF2B5EF4-FFF2-40B4-BE49-F238E27FC236}">
                <a16:creationId xmlns:a16="http://schemas.microsoft.com/office/drawing/2014/main" xmlns="" id="{476E064C-E3F4-ED45-A63B-01510707F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6E5316-7480-324A-BDB3-B3F5DE177E6F}"/>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9040095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E24401-D2D6-F04D-A1A6-3345CBFA4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890004A-3EE1-9148-B619-C945C0BBE7F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326E60D-D0F6-D04B-AE4C-ABDA6815732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5259FD9-2A03-4342-95D7-88A10E05D1AD}"/>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6" name="Footer Placeholder 5">
            <a:extLst>
              <a:ext uri="{FF2B5EF4-FFF2-40B4-BE49-F238E27FC236}">
                <a16:creationId xmlns:a16="http://schemas.microsoft.com/office/drawing/2014/main" xmlns="" id="{A727ACA6-360F-1242-B66E-128749B5D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6B95BA-D9AA-5242-BF4A-44025A936F4F}"/>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231474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1710A-67CD-BB4A-94F1-079ADAB86870}"/>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85920B9-CCAC-7B4E-91ED-2B59965F45D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C739FC6-2D2C-3743-880F-E13FDF5C412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C0F5BE-FE8C-7E46-A9C5-4CD514A64556}"/>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DDF59A7-3C59-714B-9F6B-374C3AA5CCB6}"/>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7551FE-0227-D84E-9E3F-A6F25D4B8EC1}"/>
              </a:ext>
            </a:extLst>
          </p:cNvPr>
          <p:cNvSpPr>
            <a:spLocks noGrp="1"/>
          </p:cNvSpPr>
          <p:nvPr>
            <p:ph type="dt" sz="half" idx="10"/>
          </p:nvPr>
        </p:nvSpPr>
        <p:spPr/>
        <p:txBody>
          <a:bodyPr/>
          <a:lstStyle/>
          <a:p>
            <a:fld id="{CA247DC5-D1BE-DF45-922D-CCB4608E6177}" type="datetimeFigureOut">
              <a:rPr lang="en-US" smtClean="0"/>
              <a:t>9/16/2019</a:t>
            </a:fld>
            <a:endParaRPr lang="en-US"/>
          </a:p>
        </p:txBody>
      </p:sp>
      <p:sp>
        <p:nvSpPr>
          <p:cNvPr id="8" name="Footer Placeholder 7">
            <a:extLst>
              <a:ext uri="{FF2B5EF4-FFF2-40B4-BE49-F238E27FC236}">
                <a16:creationId xmlns:a16="http://schemas.microsoft.com/office/drawing/2014/main" xmlns="" id="{3A81FB6A-C10F-234D-AB19-92C1395CEA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9536706-8996-9943-A01B-C5AB5E93B28E}"/>
              </a:ext>
            </a:extLst>
          </p:cNvPr>
          <p:cNvSpPr>
            <a:spLocks noGrp="1"/>
          </p:cNvSpPr>
          <p:nvPr>
            <p:ph type="sldNum" sz="quarter" idx="12"/>
          </p:nvPr>
        </p:nvSpPr>
        <p:spPr/>
        <p:txBody>
          <a:bodyPr/>
          <a:lstStyle/>
          <a:p>
            <a:fld id="{BB64DFA3-7FDC-204E-86BF-8A05FFBC6973}" type="slidenum">
              <a:rPr lang="en-US" smtClean="0"/>
              <a:t>‹#›</a:t>
            </a:fld>
            <a:endParaRPr lang="en-US"/>
          </a:p>
        </p:txBody>
      </p:sp>
    </p:spTree>
    <p:extLst>
      <p:ext uri="{BB962C8B-B14F-4D97-AF65-F5344CB8AC3E}">
        <p14:creationId xmlns:p14="http://schemas.microsoft.com/office/powerpoint/2010/main" val="2363859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172980"/>
      </p:ext>
    </p:extLst>
  </p:cSld>
  <p:clrMap bg1="dk1" tx1="lt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nip Same Side Corner Rectangle 6">
            <a:extLst>
              <a:ext uri="{FF2B5EF4-FFF2-40B4-BE49-F238E27FC236}">
                <a16:creationId xmlns="" xmlns:a16="http://schemas.microsoft.com/office/drawing/2014/main" id="{443D8FC9-7196-4948-84D9-C4FF52F3EE65}"/>
              </a:ext>
            </a:extLst>
          </p:cNvPr>
          <p:cNvSpPr/>
          <p:nvPr userDrawn="1"/>
        </p:nvSpPr>
        <p:spPr>
          <a:xfrm rot="16200000">
            <a:off x="8500299" y="711965"/>
            <a:ext cx="931191" cy="356218"/>
          </a:xfrm>
          <a:prstGeom prst="snip2SameRect">
            <a:avLst/>
          </a:prstGeom>
          <a:solidFill>
            <a:srgbClr val="00C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endParaRPr>
          </a:p>
        </p:txBody>
      </p:sp>
      <p:pic>
        <p:nvPicPr>
          <p:cNvPr id="8" name="Picture 7">
            <a:extLst>
              <a:ext uri="{FF2B5EF4-FFF2-40B4-BE49-F238E27FC236}">
                <a16:creationId xmlns="" xmlns:a16="http://schemas.microsoft.com/office/drawing/2014/main" id="{D3FBDC0A-D902-AC40-91C5-B67FDCCC3AE1}"/>
              </a:ext>
            </a:extLst>
          </p:cNvPr>
          <p:cNvPicPr>
            <a:picLocks noChangeAspect="1"/>
          </p:cNvPicPr>
          <p:nvPr userDrawn="1"/>
        </p:nvPicPr>
        <p:blipFill rotWithShape="1">
          <a:blip r:embed="rId3"/>
          <a:srcRect b="17862"/>
          <a:stretch/>
        </p:blipFill>
        <p:spPr>
          <a:xfrm>
            <a:off x="484817" y="458425"/>
            <a:ext cx="1459182" cy="787445"/>
          </a:xfrm>
          <a:prstGeom prst="rect">
            <a:avLst/>
          </a:prstGeom>
        </p:spPr>
      </p:pic>
      <p:pic>
        <p:nvPicPr>
          <p:cNvPr id="10" name="Picture 9">
            <a:extLst>
              <a:ext uri="{FF2B5EF4-FFF2-40B4-BE49-F238E27FC236}">
                <a16:creationId xmlns="" xmlns:a16="http://schemas.microsoft.com/office/drawing/2014/main" id="{40421030-B469-824C-8323-D3868EF26E82}"/>
              </a:ext>
            </a:extLst>
          </p:cNvPr>
          <p:cNvPicPr>
            <a:picLocks noChangeAspect="1"/>
          </p:cNvPicPr>
          <p:nvPr userDrawn="1"/>
        </p:nvPicPr>
        <p:blipFill>
          <a:blip r:embed="rId4"/>
          <a:stretch>
            <a:fillRect/>
          </a:stretch>
        </p:blipFill>
        <p:spPr>
          <a:xfrm>
            <a:off x="18971" y="1721614"/>
            <a:ext cx="9106058" cy="3414772"/>
          </a:xfrm>
          <a:prstGeom prst="rect">
            <a:avLst/>
          </a:prstGeom>
        </p:spPr>
      </p:pic>
    </p:spTree>
    <p:extLst>
      <p:ext uri="{BB962C8B-B14F-4D97-AF65-F5344CB8AC3E}">
        <p14:creationId xmlns:p14="http://schemas.microsoft.com/office/powerpoint/2010/main" val="1206671638"/>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89239ED-1A49-A646-81B3-A13841C51E26}"/>
              </a:ext>
            </a:extLst>
          </p:cNvPr>
          <p:cNvSpPr>
            <a:spLocks noGrp="1"/>
          </p:cNvSpPr>
          <p:nvPr>
            <p:ph type="title"/>
          </p:nvPr>
        </p:nvSpPr>
        <p:spPr>
          <a:xfrm>
            <a:off x="628650" y="273847"/>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FFF4B88-4E47-E64A-88CF-45D8BA6CB4D1}"/>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B918C0-B174-1242-A50F-23C6F97EC87B}"/>
              </a:ext>
            </a:extLst>
          </p:cNvPr>
          <p:cNvSpPr>
            <a:spLocks noGrp="1"/>
          </p:cNvSpPr>
          <p:nvPr>
            <p:ph type="dt" sz="half" idx="2"/>
          </p:nvPr>
        </p:nvSpPr>
        <p:spPr>
          <a:xfrm>
            <a:off x="628650" y="476727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CA247DC5-D1BE-DF45-922D-CCB4608E6177}" type="datetimeFigureOut">
              <a:rPr lang="en-US" smtClean="0"/>
              <a:t>9/16/2019</a:t>
            </a:fld>
            <a:endParaRPr lang="en-US"/>
          </a:p>
        </p:txBody>
      </p:sp>
      <p:sp>
        <p:nvSpPr>
          <p:cNvPr id="5" name="Footer Placeholder 4">
            <a:extLst>
              <a:ext uri="{FF2B5EF4-FFF2-40B4-BE49-F238E27FC236}">
                <a16:creationId xmlns:a16="http://schemas.microsoft.com/office/drawing/2014/main" xmlns="" id="{404AF0DB-C762-494B-B53C-B3DB61FF0FEA}"/>
              </a:ext>
            </a:extLst>
          </p:cNvPr>
          <p:cNvSpPr>
            <a:spLocks noGrp="1"/>
          </p:cNvSpPr>
          <p:nvPr>
            <p:ph type="ftr" sz="quarter" idx="3"/>
          </p:nvPr>
        </p:nvSpPr>
        <p:spPr>
          <a:xfrm>
            <a:off x="3028950" y="476727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8B4DE3B-A760-8345-B3D0-EF6C6F4E19A6}"/>
              </a:ext>
            </a:extLst>
          </p:cNvPr>
          <p:cNvSpPr>
            <a:spLocks noGrp="1"/>
          </p:cNvSpPr>
          <p:nvPr>
            <p:ph type="sldNum" sz="quarter" idx="4"/>
          </p:nvPr>
        </p:nvSpPr>
        <p:spPr>
          <a:xfrm>
            <a:off x="6457950" y="476727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BB64DFA3-7FDC-204E-86BF-8A05FFBC6973}" type="slidenum">
              <a:rPr lang="en-US" smtClean="0"/>
              <a:t>‹#›</a:t>
            </a:fld>
            <a:endParaRPr lang="en-US"/>
          </a:p>
        </p:txBody>
      </p:sp>
    </p:spTree>
    <p:extLst>
      <p:ext uri="{BB962C8B-B14F-4D97-AF65-F5344CB8AC3E}">
        <p14:creationId xmlns:p14="http://schemas.microsoft.com/office/powerpoint/2010/main" val="159969668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hyperlink" Target="mailto:exports@mfat.net"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7944"/>
          <a:stretch/>
        </p:blipFill>
        <p:spPr>
          <a:xfrm>
            <a:off x="0" y="748918"/>
            <a:ext cx="9148322" cy="4394582"/>
          </a:xfrm>
          <a:prstGeom prst="rect">
            <a:avLst/>
          </a:prstGeom>
        </p:spPr>
      </p:pic>
      <p:sp>
        <p:nvSpPr>
          <p:cNvPr id="10" name="Rectangle 9"/>
          <p:cNvSpPr/>
          <p:nvPr/>
        </p:nvSpPr>
        <p:spPr>
          <a:xfrm>
            <a:off x="0" y="0"/>
            <a:ext cx="9144000" cy="1923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 Placeholder 1">
            <a:extLst>
              <a:ext uri="{FF2B5EF4-FFF2-40B4-BE49-F238E27FC236}">
                <a16:creationId xmlns="" xmlns:a16="http://schemas.microsoft.com/office/drawing/2014/main" id="{A9CD05D9-D75B-C644-A2DB-E5712065AA66}"/>
              </a:ext>
            </a:extLst>
          </p:cNvPr>
          <p:cNvSpPr txBox="1">
            <a:spLocks/>
          </p:cNvSpPr>
          <p:nvPr/>
        </p:nvSpPr>
        <p:spPr>
          <a:xfrm>
            <a:off x="3424857" y="1295401"/>
            <a:ext cx="5433394" cy="869156"/>
          </a:xfrm>
          <a:prstGeom prst="rect">
            <a:avLst/>
          </a:prstGeom>
        </p:spPr>
        <p:txBody>
          <a:bodyPr lIns="68580" tIns="34290" rIns="68580" bIns="34290"/>
          <a:lstStyle>
            <a:lvl1pPr marL="0" indent="0" algn="l" defTabSz="914400" rtl="0" eaLnBrk="1" latinLnBrk="0" hangingPunct="1">
              <a:lnSpc>
                <a:spcPts val="4000"/>
              </a:lnSpc>
              <a:spcBef>
                <a:spcPts val="1000"/>
              </a:spcBef>
              <a:buFont typeface="Arial" panose="020B0604020202020204" pitchFamily="34" charset="0"/>
              <a:buNone/>
              <a:defRPr sz="4400" b="1" kern="1200">
                <a:solidFill>
                  <a:schemeClr val="bg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3000"/>
              </a:lnSpc>
              <a:spcBef>
                <a:spcPts val="750"/>
              </a:spcBef>
            </a:pPr>
            <a:r>
              <a:rPr lang="en-US" sz="3300" dirty="0">
                <a:solidFill>
                  <a:srgbClr val="FFFFFF"/>
                </a:solidFill>
                <a:latin typeface="Overpass Light"/>
                <a:cs typeface="Times New Roman" panose="02020603050405020304" pitchFamily="18" charset="0"/>
              </a:rPr>
              <a:t>Current trade negotiations  </a:t>
            </a:r>
          </a:p>
          <a:p>
            <a:pPr defTabSz="685800">
              <a:lnSpc>
                <a:spcPts val="3000"/>
              </a:lnSpc>
              <a:spcBef>
                <a:spcPts val="750"/>
              </a:spcBef>
            </a:pPr>
            <a:endParaRPr lang="en-US" sz="3300" dirty="0">
              <a:solidFill>
                <a:srgbClr val="FFFFFF"/>
              </a:solidFill>
            </a:endParaRPr>
          </a:p>
        </p:txBody>
      </p:sp>
      <p:sp>
        <p:nvSpPr>
          <p:cNvPr id="5" name="Text Placeholder 2">
            <a:extLst>
              <a:ext uri="{FF2B5EF4-FFF2-40B4-BE49-F238E27FC236}">
                <a16:creationId xmlns="" xmlns:a16="http://schemas.microsoft.com/office/drawing/2014/main" id="{72CADE07-1565-224A-927B-5D7923080502}"/>
              </a:ext>
            </a:extLst>
          </p:cNvPr>
          <p:cNvSpPr txBox="1">
            <a:spLocks/>
          </p:cNvSpPr>
          <p:nvPr/>
        </p:nvSpPr>
        <p:spPr>
          <a:xfrm>
            <a:off x="3456137" y="1682521"/>
            <a:ext cx="5305425" cy="221570"/>
          </a:xfrm>
          <a:prstGeom prst="rect">
            <a:avLst/>
          </a:prstGeom>
        </p:spPr>
        <p:txBody>
          <a:bodyPr lIns="68580" tIns="34290" rIns="68580" bIns="34290"/>
          <a:lstStyle>
            <a:lvl1pPr marL="0" indent="0" algn="l" defTabSz="914400" rtl="0" eaLnBrk="1" latinLnBrk="0" hangingPunct="1">
              <a:lnSpc>
                <a:spcPct val="90000"/>
              </a:lnSpc>
              <a:spcBef>
                <a:spcPts val="1000"/>
              </a:spcBef>
              <a:buFont typeface="Arial" panose="020B0604020202020204" pitchFamily="34" charset="0"/>
              <a:buNone/>
              <a:defRPr sz="800" b="1" kern="1200" spc="4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685800">
              <a:spcBef>
                <a:spcPts val="750"/>
              </a:spcBef>
            </a:pPr>
            <a:r>
              <a:rPr lang="en-US" spc="30" dirty="0" smtClean="0">
                <a:solidFill>
                  <a:srgbClr val="33CCCC"/>
                </a:solidFill>
                <a:latin typeface="Overpass Light"/>
              </a:rPr>
              <a:t>INVERCARGILL / WAIH</a:t>
            </a:r>
            <a:r>
              <a:rPr lang="mi-NZ" spc="30" dirty="0" smtClean="0">
                <a:solidFill>
                  <a:srgbClr val="33CCCC"/>
                </a:solidFill>
                <a:latin typeface="Overpass Light"/>
              </a:rPr>
              <a:t>ŌPAI</a:t>
            </a:r>
            <a:r>
              <a:rPr lang="en-US" spc="30" dirty="0" smtClean="0">
                <a:solidFill>
                  <a:srgbClr val="33CCCC"/>
                </a:solidFill>
                <a:latin typeface="Overpass Light"/>
              </a:rPr>
              <a:t>  – SEPTEMBER 10</a:t>
            </a:r>
            <a:endParaRPr lang="en-US" spc="30" dirty="0">
              <a:solidFill>
                <a:srgbClr val="33CCCC"/>
              </a:solidFill>
              <a:latin typeface="Overpass Light"/>
            </a:endParaRPr>
          </a:p>
        </p:txBody>
      </p:sp>
      <p:pic>
        <p:nvPicPr>
          <p:cNvPr id="9" name="Picture 8">
            <a:extLst>
              <a:ext uri="{FF2B5EF4-FFF2-40B4-BE49-F238E27FC236}">
                <a16:creationId xmlns="" xmlns:a16="http://schemas.microsoft.com/office/drawing/2014/main" id="{D63F5FE2-F3EB-1F4A-A800-90C1FC99B222}"/>
              </a:ext>
            </a:extLst>
          </p:cNvPr>
          <p:cNvPicPr>
            <a:picLocks noChangeAspect="1"/>
          </p:cNvPicPr>
          <p:nvPr/>
        </p:nvPicPr>
        <p:blipFill rotWithShape="1">
          <a:blip r:embed="rId4"/>
          <a:srcRect b="18458"/>
          <a:stretch/>
        </p:blipFill>
        <p:spPr>
          <a:xfrm>
            <a:off x="484816" y="611234"/>
            <a:ext cx="1459184" cy="1042306"/>
          </a:xfrm>
          <a:prstGeom prst="rect">
            <a:avLst/>
          </a:prstGeom>
        </p:spPr>
      </p:pic>
      <p:sp>
        <p:nvSpPr>
          <p:cNvPr id="6" name="TextBox 5"/>
          <p:cNvSpPr txBox="1"/>
          <p:nvPr/>
        </p:nvSpPr>
        <p:spPr>
          <a:xfrm>
            <a:off x="7442795" y="4860625"/>
            <a:ext cx="1775636" cy="261610"/>
          </a:xfrm>
          <a:prstGeom prst="rect">
            <a:avLst/>
          </a:prstGeom>
          <a:noFill/>
        </p:spPr>
        <p:txBody>
          <a:bodyPr wrap="square" rtlCol="0">
            <a:spAutoFit/>
          </a:bodyPr>
          <a:lstStyle/>
          <a:p>
            <a:r>
              <a:rPr lang="mi-NZ" sz="1100" dirty="0" smtClean="0">
                <a:solidFill>
                  <a:schemeClr val="bg1"/>
                </a:solidFill>
              </a:rPr>
              <a:t>Picture: Venture Southland</a:t>
            </a:r>
            <a:endParaRPr lang="en-NZ" sz="1100" dirty="0">
              <a:solidFill>
                <a:schemeClr val="bg1"/>
              </a:solidFill>
            </a:endParaRPr>
          </a:p>
        </p:txBody>
      </p:sp>
    </p:spTree>
    <p:extLst>
      <p:ext uri="{BB962C8B-B14F-4D97-AF65-F5344CB8AC3E}">
        <p14:creationId xmlns:p14="http://schemas.microsoft.com/office/powerpoint/2010/main" val="2821949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356" b="26356"/>
          <a:stretch>
            <a:fillRect/>
          </a:stretch>
        </p:blipFill>
        <p:spPr/>
      </p:pic>
      <p:sp>
        <p:nvSpPr>
          <p:cNvPr id="4" name="Text Placeholder 4"/>
          <p:cNvSpPr txBox="1">
            <a:spLocks/>
          </p:cNvSpPr>
          <p:nvPr/>
        </p:nvSpPr>
        <p:spPr>
          <a:xfrm>
            <a:off x="419101" y="971184"/>
            <a:ext cx="2681653" cy="2840831"/>
          </a:xfrm>
          <a:prstGeom prst="rect">
            <a:avLst/>
          </a:prstGeom>
        </p:spPr>
        <p:txBody>
          <a:bodyPr vert="horz" lIns="68580" tIns="34290" rIns="68580" bIns="34290" rtlCol="0">
            <a:normAutofit/>
          </a:bodyPr>
          <a:lstStyle>
            <a:lvl1pPr marL="0" indent="0" algn="l" defTabSz="685800" rtl="0" eaLnBrk="1" latinLnBrk="0" hangingPunct="1">
              <a:lnSpc>
                <a:spcPts val="2800"/>
              </a:lnSpc>
              <a:spcBef>
                <a:spcPts val="750"/>
              </a:spcBef>
              <a:buFont typeface="Arial" panose="020B0604020202020204" pitchFamily="34" charset="0"/>
              <a:buNone/>
              <a:defRPr sz="2400" b="0" kern="1200" cap="none" spc="0">
                <a:ln>
                  <a:noFill/>
                </a:ln>
                <a:solidFill>
                  <a:schemeClr val="tx2"/>
                </a:solidFill>
                <a:effectLst/>
                <a:latin typeface="+mn-lt"/>
                <a:ea typeface="+mn-ea"/>
                <a:cs typeface="+mn-cs"/>
              </a:defRPr>
            </a:lvl1pPr>
            <a:lvl2pPr marL="457200" indent="0" algn="l" defTabSz="685800" rtl="0" eaLnBrk="1" latinLnBrk="0" hangingPunct="1">
              <a:lnSpc>
                <a:spcPts val="2800"/>
              </a:lnSpc>
              <a:spcBef>
                <a:spcPts val="375"/>
              </a:spcBef>
              <a:buFont typeface="Arial" panose="020B0604020202020204" pitchFamily="34" charset="0"/>
              <a:buNone/>
              <a:defRPr sz="2400" kern="1200">
                <a:solidFill>
                  <a:schemeClr val="accent2"/>
                </a:solidFill>
                <a:latin typeface="+mn-lt"/>
                <a:ea typeface="+mn-ea"/>
                <a:cs typeface="+mn-cs"/>
              </a:defRPr>
            </a:lvl2pPr>
            <a:lvl3pPr marL="914400" indent="0" algn="l" defTabSz="685800" rtl="0" eaLnBrk="1" latinLnBrk="0" hangingPunct="1">
              <a:lnSpc>
                <a:spcPts val="2800"/>
              </a:lnSpc>
              <a:spcBef>
                <a:spcPts val="375"/>
              </a:spcBef>
              <a:buFont typeface="Arial" panose="020B0604020202020204" pitchFamily="34" charset="0"/>
              <a:buNone/>
              <a:defRPr sz="2400" kern="1200">
                <a:solidFill>
                  <a:schemeClr val="accent2"/>
                </a:solidFill>
                <a:latin typeface="+mn-lt"/>
                <a:ea typeface="+mn-ea"/>
                <a:cs typeface="+mn-cs"/>
              </a:defRPr>
            </a:lvl3pPr>
            <a:lvl4pPr marL="1371600" indent="0" algn="l" defTabSz="685800" rtl="0" eaLnBrk="1" latinLnBrk="0" hangingPunct="1">
              <a:lnSpc>
                <a:spcPts val="2800"/>
              </a:lnSpc>
              <a:spcBef>
                <a:spcPts val="375"/>
              </a:spcBef>
              <a:buFont typeface="Arial" panose="020B0604020202020204" pitchFamily="34" charset="0"/>
              <a:buNone/>
              <a:defRPr sz="2400" kern="1200">
                <a:solidFill>
                  <a:schemeClr val="accent2"/>
                </a:solidFill>
                <a:latin typeface="+mn-lt"/>
                <a:ea typeface="+mn-ea"/>
                <a:cs typeface="+mn-cs"/>
              </a:defRPr>
            </a:lvl4pPr>
            <a:lvl5pPr marL="1828800" indent="0" algn="l" defTabSz="685800" rtl="0" eaLnBrk="1" latinLnBrk="0" hangingPunct="1">
              <a:lnSpc>
                <a:spcPts val="2800"/>
              </a:lnSpc>
              <a:spcBef>
                <a:spcPts val="375"/>
              </a:spcBef>
              <a:buFont typeface="Arial" panose="020B0604020202020204" pitchFamily="34" charset="0"/>
              <a:buNone/>
              <a:defRPr sz="240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NZ" sz="2800" b="1" dirty="0">
                <a:solidFill>
                  <a:srgbClr val="00A5B5"/>
                </a:solidFill>
              </a:rPr>
              <a:t>The opportunity</a:t>
            </a:r>
          </a:p>
        </p:txBody>
      </p:sp>
      <p:sp>
        <p:nvSpPr>
          <p:cNvPr id="5" name="Rectangle 4"/>
          <p:cNvSpPr/>
          <p:nvPr/>
        </p:nvSpPr>
        <p:spPr>
          <a:xfrm>
            <a:off x="457200" y="430732"/>
            <a:ext cx="2658140" cy="100896"/>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picture containing reading&#10;&#10;Description automatically generated">
            <a:extLst>
              <a:ext uri="{FF2B5EF4-FFF2-40B4-BE49-F238E27FC236}">
                <a16:creationId xmlns:a16="http://schemas.microsoft.com/office/drawing/2014/main" xmlns="" id="{99A12964-1EAD-5645-997E-A09F2263B2E8}"/>
              </a:ext>
            </a:extLst>
          </p:cNvPr>
          <p:cNvPicPr>
            <a:picLocks noChangeAspect="1"/>
          </p:cNvPicPr>
          <p:nvPr/>
        </p:nvPicPr>
        <p:blipFill rotWithShape="1">
          <a:blip r:embed="rId4"/>
          <a:srcRect r="2422" b="38341"/>
          <a:stretch/>
        </p:blipFill>
        <p:spPr>
          <a:xfrm>
            <a:off x="1" y="3821646"/>
            <a:ext cx="3826934" cy="1344240"/>
          </a:xfrm>
          <a:prstGeom prst="rect">
            <a:avLst/>
          </a:prstGeom>
        </p:spPr>
      </p:pic>
      <p:sp>
        <p:nvSpPr>
          <p:cNvPr id="8" name="TextBox 7"/>
          <p:cNvSpPr txBox="1"/>
          <p:nvPr/>
        </p:nvSpPr>
        <p:spPr>
          <a:xfrm>
            <a:off x="419101" y="1574789"/>
            <a:ext cx="4140194" cy="807913"/>
          </a:xfrm>
          <a:prstGeom prst="rect">
            <a:avLst/>
          </a:prstGeom>
          <a:noFill/>
        </p:spPr>
        <p:txBody>
          <a:bodyPr wrap="square" lIns="68580" tIns="34290" rIns="68580" bIns="34290" rtlCol="0">
            <a:spAutoFit/>
          </a:bodyPr>
          <a:lstStyle/>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World’s largest trader</a:t>
            </a:r>
          </a:p>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NZ’s 3rd largest partner</a:t>
            </a:r>
          </a:p>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$22 billion two-way trade</a:t>
            </a:r>
          </a:p>
        </p:txBody>
      </p:sp>
    </p:spTree>
    <p:extLst>
      <p:ext uri="{BB962C8B-B14F-4D97-AF65-F5344CB8AC3E}">
        <p14:creationId xmlns:p14="http://schemas.microsoft.com/office/powerpoint/2010/main" val="4147798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3401" b="23401"/>
          <a:stretch>
            <a:fillRect/>
          </a:stretch>
        </p:blipFill>
        <p:spPr/>
      </p:pic>
      <p:sp>
        <p:nvSpPr>
          <p:cNvPr id="4" name="Text Placeholder 4"/>
          <p:cNvSpPr>
            <a:spLocks noGrp="1"/>
          </p:cNvSpPr>
          <p:nvPr>
            <p:ph type="body" sz="quarter" idx="11"/>
          </p:nvPr>
        </p:nvSpPr>
        <p:spPr>
          <a:xfrm>
            <a:off x="419101" y="971184"/>
            <a:ext cx="2892425" cy="2840831"/>
          </a:xfrm>
        </p:spPr>
        <p:txBody>
          <a:bodyPr>
            <a:normAutofit/>
          </a:bodyPr>
          <a:lstStyle/>
          <a:p>
            <a:r>
              <a:rPr lang="en-NZ" b="1" dirty="0">
                <a:solidFill>
                  <a:srgbClr val="00A5B5"/>
                </a:solidFill>
              </a:rPr>
              <a:t>Shared trade outlook</a:t>
            </a:r>
          </a:p>
        </p:txBody>
      </p:sp>
      <p:sp>
        <p:nvSpPr>
          <p:cNvPr id="5" name="Rectangle 4"/>
          <p:cNvSpPr/>
          <p:nvPr/>
        </p:nvSpPr>
        <p:spPr>
          <a:xfrm>
            <a:off x="457200" y="430732"/>
            <a:ext cx="2658140" cy="100896"/>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picture containing reading&#10;&#10;Description automatically generated">
            <a:extLst>
              <a:ext uri="{FF2B5EF4-FFF2-40B4-BE49-F238E27FC236}">
                <a16:creationId xmlns:a16="http://schemas.microsoft.com/office/drawing/2014/main" xmlns="" id="{99A12964-1EAD-5645-997E-A09F2263B2E8}"/>
              </a:ext>
            </a:extLst>
          </p:cNvPr>
          <p:cNvPicPr>
            <a:picLocks noChangeAspect="1"/>
          </p:cNvPicPr>
          <p:nvPr/>
        </p:nvPicPr>
        <p:blipFill rotWithShape="1">
          <a:blip r:embed="rId4"/>
          <a:srcRect r="2422" b="38341"/>
          <a:stretch/>
        </p:blipFill>
        <p:spPr>
          <a:xfrm>
            <a:off x="1" y="3821646"/>
            <a:ext cx="3826934" cy="1344240"/>
          </a:xfrm>
          <a:prstGeom prst="rect">
            <a:avLst/>
          </a:prstGeom>
        </p:spPr>
      </p:pic>
      <p:sp>
        <p:nvSpPr>
          <p:cNvPr id="7" name="TextBox 6"/>
          <p:cNvSpPr txBox="1"/>
          <p:nvPr/>
        </p:nvSpPr>
        <p:spPr>
          <a:xfrm>
            <a:off x="419100" y="1574790"/>
            <a:ext cx="2892426" cy="1300356"/>
          </a:xfrm>
          <a:prstGeom prst="rect">
            <a:avLst/>
          </a:prstGeom>
          <a:noFill/>
        </p:spPr>
        <p:txBody>
          <a:bodyPr wrap="square" lIns="68580" tIns="34290" rIns="68580" bIns="34290" rtlCol="0">
            <a:spAutoFit/>
          </a:bodyPr>
          <a:lstStyle/>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Trade for All agendas</a:t>
            </a:r>
          </a:p>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Sustainability</a:t>
            </a:r>
          </a:p>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SMEs</a:t>
            </a:r>
          </a:p>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Gender &amp; Indigenous Issues</a:t>
            </a:r>
          </a:p>
        </p:txBody>
      </p:sp>
    </p:spTree>
    <p:extLst>
      <p:ext uri="{BB962C8B-B14F-4D97-AF65-F5344CB8AC3E}">
        <p14:creationId xmlns:p14="http://schemas.microsoft.com/office/powerpoint/2010/main" val="3322837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419101" y="971184"/>
            <a:ext cx="2681653" cy="2840831"/>
          </a:xfrm>
        </p:spPr>
        <p:txBody>
          <a:bodyPr>
            <a:normAutofit/>
          </a:bodyPr>
          <a:lstStyle/>
          <a:p>
            <a:r>
              <a:rPr lang="en-NZ" sz="2000" b="1" dirty="0">
                <a:solidFill>
                  <a:srgbClr val="00A5B5"/>
                </a:solidFill>
              </a:rPr>
              <a:t>What we’re negotiating</a:t>
            </a:r>
          </a:p>
        </p:txBody>
      </p:sp>
      <p:sp>
        <p:nvSpPr>
          <p:cNvPr id="5" name="Rectangle 4"/>
          <p:cNvSpPr/>
          <p:nvPr/>
        </p:nvSpPr>
        <p:spPr>
          <a:xfrm>
            <a:off x="457200" y="430732"/>
            <a:ext cx="2658140" cy="100896"/>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69" r="2969"/>
          <a:stretch>
            <a:fillRect/>
          </a:stretch>
        </p:blipFill>
        <p:spPr/>
      </p:pic>
      <p:pic>
        <p:nvPicPr>
          <p:cNvPr id="6" name="Picture 5" descr="A picture containing reading&#10;&#10;Description automatically generated">
            <a:extLst>
              <a:ext uri="{FF2B5EF4-FFF2-40B4-BE49-F238E27FC236}">
                <a16:creationId xmlns:a16="http://schemas.microsoft.com/office/drawing/2014/main" xmlns="" id="{99A12964-1EAD-5645-997E-A09F2263B2E8}"/>
              </a:ext>
            </a:extLst>
          </p:cNvPr>
          <p:cNvPicPr>
            <a:picLocks noChangeAspect="1"/>
          </p:cNvPicPr>
          <p:nvPr/>
        </p:nvPicPr>
        <p:blipFill rotWithShape="1">
          <a:blip r:embed="rId4"/>
          <a:srcRect r="2422" b="38341"/>
          <a:stretch/>
        </p:blipFill>
        <p:spPr>
          <a:xfrm>
            <a:off x="1" y="3821646"/>
            <a:ext cx="3826934" cy="1344240"/>
          </a:xfrm>
          <a:prstGeom prst="rect">
            <a:avLst/>
          </a:prstGeom>
        </p:spPr>
      </p:pic>
      <p:sp>
        <p:nvSpPr>
          <p:cNvPr id="7" name="TextBox 6"/>
          <p:cNvSpPr txBox="1"/>
          <p:nvPr/>
        </p:nvSpPr>
        <p:spPr>
          <a:xfrm>
            <a:off x="419101" y="1574791"/>
            <a:ext cx="2892425" cy="1177245"/>
          </a:xfrm>
          <a:prstGeom prst="rect">
            <a:avLst/>
          </a:prstGeom>
          <a:noFill/>
        </p:spPr>
        <p:txBody>
          <a:bodyPr wrap="square" lIns="68580" tIns="34290" rIns="68580" bIns="34290" rtlCol="0">
            <a:spAutoFit/>
          </a:bodyPr>
          <a:lstStyle/>
          <a:p>
            <a:pPr marL="342900" indent="-342900">
              <a:buClr>
                <a:srgbClr val="00A5B5"/>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Agricultural market</a:t>
            </a:r>
            <a:br>
              <a:rPr lang="en-NZ" sz="1800" dirty="0">
                <a:solidFill>
                  <a:schemeClr val="bg2">
                    <a:lumMod val="10000"/>
                  </a:schemeClr>
                </a:solidFill>
                <a:latin typeface="Overpass Light"/>
                <a:ea typeface="Verdana" panose="020B0604030504040204" pitchFamily="34" charset="0"/>
                <a:cs typeface="Verdana" panose="020B0604030504040204" pitchFamily="34" charset="0"/>
              </a:rPr>
            </a:br>
            <a:r>
              <a:rPr lang="en-NZ" sz="1800" dirty="0">
                <a:solidFill>
                  <a:schemeClr val="bg2">
                    <a:lumMod val="10000"/>
                  </a:schemeClr>
                </a:solidFill>
                <a:latin typeface="Overpass Light"/>
                <a:ea typeface="Verdana" panose="020B0604030504040204" pitchFamily="34" charset="0"/>
                <a:cs typeface="Verdana" panose="020B0604030504040204" pitchFamily="34" charset="0"/>
              </a:rPr>
              <a:t>access</a:t>
            </a:r>
          </a:p>
          <a:p>
            <a:pPr marL="342900" indent="-342900">
              <a:buClr>
                <a:srgbClr val="00A5B5"/>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Services</a:t>
            </a:r>
          </a:p>
          <a:p>
            <a:pPr marL="342900" indent="-342900">
              <a:buClr>
                <a:srgbClr val="00A5B5"/>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Intellectual Property</a:t>
            </a:r>
          </a:p>
        </p:txBody>
      </p:sp>
    </p:spTree>
    <p:extLst>
      <p:ext uri="{BB962C8B-B14F-4D97-AF65-F5344CB8AC3E}">
        <p14:creationId xmlns:p14="http://schemas.microsoft.com/office/powerpoint/2010/main" val="3007826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3401" b="23401"/>
          <a:stretch>
            <a:fillRect/>
          </a:stretch>
        </p:blipFill>
        <p:spPr/>
      </p:pic>
      <p:sp>
        <p:nvSpPr>
          <p:cNvPr id="4" name="Text Placeholder 4"/>
          <p:cNvSpPr txBox="1">
            <a:spLocks/>
          </p:cNvSpPr>
          <p:nvPr/>
        </p:nvSpPr>
        <p:spPr>
          <a:xfrm>
            <a:off x="419101" y="971184"/>
            <a:ext cx="2681653" cy="2840831"/>
          </a:xfrm>
          <a:prstGeom prst="rect">
            <a:avLst/>
          </a:prstGeom>
        </p:spPr>
        <p:txBody>
          <a:bodyPr vert="horz" lIns="68580" tIns="34290" rIns="68580" bIns="34290" rtlCol="0">
            <a:normAutofit/>
          </a:bodyPr>
          <a:lstStyle>
            <a:lvl1pPr marL="0" indent="0" algn="l" defTabSz="685800" rtl="0" eaLnBrk="1" latinLnBrk="0" hangingPunct="1">
              <a:lnSpc>
                <a:spcPts val="2800"/>
              </a:lnSpc>
              <a:spcBef>
                <a:spcPts val="750"/>
              </a:spcBef>
              <a:buFont typeface="Arial" panose="020B0604020202020204" pitchFamily="34" charset="0"/>
              <a:buNone/>
              <a:defRPr sz="2400" b="0" kern="1200" cap="none" spc="0">
                <a:ln>
                  <a:noFill/>
                </a:ln>
                <a:solidFill>
                  <a:schemeClr val="tx2"/>
                </a:solidFill>
                <a:effectLst/>
                <a:latin typeface="+mn-lt"/>
                <a:ea typeface="+mn-ea"/>
                <a:cs typeface="+mn-cs"/>
              </a:defRPr>
            </a:lvl1pPr>
            <a:lvl2pPr marL="457200" indent="0" algn="l" defTabSz="685800" rtl="0" eaLnBrk="1" latinLnBrk="0" hangingPunct="1">
              <a:lnSpc>
                <a:spcPts val="2800"/>
              </a:lnSpc>
              <a:spcBef>
                <a:spcPts val="375"/>
              </a:spcBef>
              <a:buFont typeface="Arial" panose="020B0604020202020204" pitchFamily="34" charset="0"/>
              <a:buNone/>
              <a:defRPr sz="2400" kern="1200">
                <a:solidFill>
                  <a:schemeClr val="accent2"/>
                </a:solidFill>
                <a:latin typeface="+mn-lt"/>
                <a:ea typeface="+mn-ea"/>
                <a:cs typeface="+mn-cs"/>
              </a:defRPr>
            </a:lvl2pPr>
            <a:lvl3pPr marL="914400" indent="0" algn="l" defTabSz="685800" rtl="0" eaLnBrk="1" latinLnBrk="0" hangingPunct="1">
              <a:lnSpc>
                <a:spcPts val="2800"/>
              </a:lnSpc>
              <a:spcBef>
                <a:spcPts val="375"/>
              </a:spcBef>
              <a:buFont typeface="Arial" panose="020B0604020202020204" pitchFamily="34" charset="0"/>
              <a:buNone/>
              <a:defRPr sz="2400" kern="1200">
                <a:solidFill>
                  <a:schemeClr val="accent2"/>
                </a:solidFill>
                <a:latin typeface="+mn-lt"/>
                <a:ea typeface="+mn-ea"/>
                <a:cs typeface="+mn-cs"/>
              </a:defRPr>
            </a:lvl3pPr>
            <a:lvl4pPr marL="1371600" indent="0" algn="l" defTabSz="685800" rtl="0" eaLnBrk="1" latinLnBrk="0" hangingPunct="1">
              <a:lnSpc>
                <a:spcPts val="2800"/>
              </a:lnSpc>
              <a:spcBef>
                <a:spcPts val="375"/>
              </a:spcBef>
              <a:buFont typeface="Arial" panose="020B0604020202020204" pitchFamily="34" charset="0"/>
              <a:buNone/>
              <a:defRPr sz="2400" kern="1200">
                <a:solidFill>
                  <a:schemeClr val="accent2"/>
                </a:solidFill>
                <a:latin typeface="+mn-lt"/>
                <a:ea typeface="+mn-ea"/>
                <a:cs typeface="+mn-cs"/>
              </a:defRPr>
            </a:lvl4pPr>
            <a:lvl5pPr marL="1828800" indent="0" algn="l" defTabSz="685800" rtl="0" eaLnBrk="1" latinLnBrk="0" hangingPunct="1">
              <a:lnSpc>
                <a:spcPts val="2800"/>
              </a:lnSpc>
              <a:spcBef>
                <a:spcPts val="375"/>
              </a:spcBef>
              <a:buFont typeface="Arial" panose="020B0604020202020204" pitchFamily="34" charset="0"/>
              <a:buNone/>
              <a:defRPr sz="240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NZ" sz="2000" b="1" dirty="0" smtClean="0">
                <a:solidFill>
                  <a:srgbClr val="00A5B5"/>
                </a:solidFill>
              </a:rPr>
              <a:t>What we’re negotiating</a:t>
            </a:r>
            <a:endParaRPr lang="en-NZ" sz="2000" b="1" dirty="0">
              <a:solidFill>
                <a:srgbClr val="00A5B5"/>
              </a:solidFill>
            </a:endParaRPr>
          </a:p>
        </p:txBody>
      </p:sp>
      <p:sp>
        <p:nvSpPr>
          <p:cNvPr id="5" name="Rectangle 4"/>
          <p:cNvSpPr/>
          <p:nvPr/>
        </p:nvSpPr>
        <p:spPr>
          <a:xfrm>
            <a:off x="457200" y="430732"/>
            <a:ext cx="2658140" cy="100896"/>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picture containing reading&#10;&#10;Description automatically generated">
            <a:extLst>
              <a:ext uri="{FF2B5EF4-FFF2-40B4-BE49-F238E27FC236}">
                <a16:creationId xmlns:a16="http://schemas.microsoft.com/office/drawing/2014/main" xmlns="" id="{99A12964-1EAD-5645-997E-A09F2263B2E8}"/>
              </a:ext>
            </a:extLst>
          </p:cNvPr>
          <p:cNvPicPr>
            <a:picLocks noChangeAspect="1"/>
          </p:cNvPicPr>
          <p:nvPr/>
        </p:nvPicPr>
        <p:blipFill rotWithShape="1">
          <a:blip r:embed="rId4"/>
          <a:srcRect r="2422" b="38341"/>
          <a:stretch/>
        </p:blipFill>
        <p:spPr>
          <a:xfrm>
            <a:off x="1" y="3821646"/>
            <a:ext cx="3826934" cy="1344240"/>
          </a:xfrm>
          <a:prstGeom prst="rect">
            <a:avLst/>
          </a:prstGeom>
        </p:spPr>
      </p:pic>
      <p:sp>
        <p:nvSpPr>
          <p:cNvPr id="7" name="TextBox 6"/>
          <p:cNvSpPr txBox="1"/>
          <p:nvPr/>
        </p:nvSpPr>
        <p:spPr>
          <a:xfrm>
            <a:off x="419101" y="1574790"/>
            <a:ext cx="3025848" cy="807913"/>
          </a:xfrm>
          <a:prstGeom prst="rect">
            <a:avLst/>
          </a:prstGeom>
          <a:noFill/>
        </p:spPr>
        <p:txBody>
          <a:bodyPr wrap="square" lIns="68580" tIns="34290" rIns="68580" bIns="34290" rtlCol="0">
            <a:spAutoFit/>
          </a:bodyPr>
          <a:lstStyle/>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Geographical Indications</a:t>
            </a:r>
            <a:br>
              <a:rPr lang="en-NZ" sz="1600" dirty="0">
                <a:solidFill>
                  <a:schemeClr val="bg2">
                    <a:lumMod val="10000"/>
                  </a:schemeClr>
                </a:solidFill>
                <a:latin typeface="Overpass Light"/>
                <a:ea typeface="Verdana" panose="020B0604030504040204" pitchFamily="34" charset="0"/>
                <a:cs typeface="Verdana" panose="020B0604030504040204" pitchFamily="34" charset="0"/>
              </a:rPr>
            </a:br>
            <a:r>
              <a:rPr lang="en-NZ" sz="1600" dirty="0">
                <a:solidFill>
                  <a:schemeClr val="bg2">
                    <a:lumMod val="10000"/>
                  </a:schemeClr>
                </a:solidFill>
                <a:latin typeface="Overpass Light"/>
                <a:ea typeface="Verdana" panose="020B0604030504040204" pitchFamily="34" charset="0"/>
                <a:cs typeface="Verdana" panose="020B0604030504040204" pitchFamily="34" charset="0"/>
              </a:rPr>
              <a:t>(GIs)</a:t>
            </a:r>
          </a:p>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Government Procurement</a:t>
            </a:r>
          </a:p>
        </p:txBody>
      </p:sp>
    </p:spTree>
    <p:extLst>
      <p:ext uri="{BB962C8B-B14F-4D97-AF65-F5344CB8AC3E}">
        <p14:creationId xmlns:p14="http://schemas.microsoft.com/office/powerpoint/2010/main" val="2964387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1532" b="22750"/>
          <a:stretch/>
        </p:blipFill>
        <p:spPr/>
      </p:pic>
      <p:sp>
        <p:nvSpPr>
          <p:cNvPr id="5" name="Text Placeholder 4"/>
          <p:cNvSpPr>
            <a:spLocks noGrp="1"/>
          </p:cNvSpPr>
          <p:nvPr>
            <p:ph type="body" sz="quarter" idx="11"/>
          </p:nvPr>
        </p:nvSpPr>
        <p:spPr/>
        <p:txBody>
          <a:bodyPr/>
          <a:lstStyle/>
          <a:p>
            <a:r>
              <a:rPr lang="en-NZ" b="1" dirty="0" smtClean="0">
                <a:solidFill>
                  <a:srgbClr val="00A5B5"/>
                </a:solidFill>
              </a:rPr>
              <a:t>Other issues</a:t>
            </a:r>
            <a:endParaRPr lang="en-NZ" b="1" dirty="0">
              <a:solidFill>
                <a:srgbClr val="00A5B5"/>
              </a:solidFill>
            </a:endParaRPr>
          </a:p>
        </p:txBody>
      </p:sp>
      <p:sp>
        <p:nvSpPr>
          <p:cNvPr id="6" name="Rectangle 5"/>
          <p:cNvSpPr/>
          <p:nvPr/>
        </p:nvSpPr>
        <p:spPr>
          <a:xfrm>
            <a:off x="457200" y="430732"/>
            <a:ext cx="2658140" cy="100896"/>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picture containing reading&#10;&#10;Description automatically generated">
            <a:extLst>
              <a:ext uri="{FF2B5EF4-FFF2-40B4-BE49-F238E27FC236}">
                <a16:creationId xmlns:a16="http://schemas.microsoft.com/office/drawing/2014/main" xmlns="" id="{99A12964-1EAD-5645-997E-A09F2263B2E8}"/>
              </a:ext>
            </a:extLst>
          </p:cNvPr>
          <p:cNvPicPr>
            <a:picLocks noChangeAspect="1"/>
          </p:cNvPicPr>
          <p:nvPr/>
        </p:nvPicPr>
        <p:blipFill rotWithShape="1">
          <a:blip r:embed="rId4"/>
          <a:srcRect r="2422" b="38341"/>
          <a:stretch/>
        </p:blipFill>
        <p:spPr>
          <a:xfrm>
            <a:off x="1" y="3821646"/>
            <a:ext cx="3826934" cy="1344240"/>
          </a:xfrm>
          <a:prstGeom prst="rect">
            <a:avLst/>
          </a:prstGeom>
        </p:spPr>
      </p:pic>
      <p:sp>
        <p:nvSpPr>
          <p:cNvPr id="8" name="TextBox 7"/>
          <p:cNvSpPr txBox="1"/>
          <p:nvPr/>
        </p:nvSpPr>
        <p:spPr>
          <a:xfrm>
            <a:off x="419101" y="1574791"/>
            <a:ext cx="2892425" cy="1054135"/>
          </a:xfrm>
          <a:prstGeom prst="rect">
            <a:avLst/>
          </a:prstGeom>
          <a:noFill/>
        </p:spPr>
        <p:txBody>
          <a:bodyPr wrap="square" lIns="68580" tIns="34290" rIns="68580" bIns="34290" rtlCol="0">
            <a:spAutoFit/>
          </a:bodyPr>
          <a:lstStyle/>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No investment disputes</a:t>
            </a:r>
            <a:br>
              <a:rPr lang="en-NZ" sz="1600" dirty="0">
                <a:solidFill>
                  <a:schemeClr val="bg2">
                    <a:lumMod val="10000"/>
                  </a:schemeClr>
                </a:solidFill>
                <a:latin typeface="Overpass Light"/>
                <a:ea typeface="Verdana" panose="020B0604030504040204" pitchFamily="34" charset="0"/>
                <a:cs typeface="Verdana" panose="020B0604030504040204" pitchFamily="34" charset="0"/>
              </a:rPr>
            </a:br>
            <a:r>
              <a:rPr lang="en-NZ" sz="1600" dirty="0">
                <a:solidFill>
                  <a:schemeClr val="bg2">
                    <a:lumMod val="10000"/>
                  </a:schemeClr>
                </a:solidFill>
                <a:latin typeface="Overpass Light"/>
                <a:ea typeface="Verdana" panose="020B0604030504040204" pitchFamily="34" charset="0"/>
                <a:cs typeface="Verdana" panose="020B0604030504040204" pitchFamily="34" charset="0"/>
              </a:rPr>
              <a:t>(ISDS)</a:t>
            </a:r>
          </a:p>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Right to Regulate</a:t>
            </a:r>
          </a:p>
          <a:p>
            <a:pPr marL="342900" indent="-342900">
              <a:buClr>
                <a:srgbClr val="00A5B5"/>
              </a:buClr>
              <a:buFont typeface="Arial" panose="020B0604020202020204" pitchFamily="34" charset="0"/>
              <a:buChar char="•"/>
            </a:pPr>
            <a:r>
              <a:rPr lang="en-NZ" sz="1600" dirty="0">
                <a:solidFill>
                  <a:schemeClr val="bg2">
                    <a:lumMod val="10000"/>
                  </a:schemeClr>
                </a:solidFill>
                <a:latin typeface="Overpass Light"/>
                <a:ea typeface="Verdana" panose="020B0604030504040204" pitchFamily="34" charset="0"/>
                <a:cs typeface="Verdana" panose="020B0604030504040204" pitchFamily="34" charset="0"/>
              </a:rPr>
              <a:t>Treaty of Waitangi</a:t>
            </a:r>
          </a:p>
        </p:txBody>
      </p:sp>
    </p:spTree>
    <p:extLst>
      <p:ext uri="{BB962C8B-B14F-4D97-AF65-F5344CB8AC3E}">
        <p14:creationId xmlns:p14="http://schemas.microsoft.com/office/powerpoint/2010/main" val="3875920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006" r="3006"/>
          <a:stretch>
            <a:fillRect/>
          </a:stretch>
        </p:blipFill>
        <p:spPr/>
      </p:pic>
      <p:sp>
        <p:nvSpPr>
          <p:cNvPr id="3" name="Text Placeholder 2"/>
          <p:cNvSpPr>
            <a:spLocks noGrp="1"/>
          </p:cNvSpPr>
          <p:nvPr>
            <p:ph type="body" sz="quarter" idx="11"/>
          </p:nvPr>
        </p:nvSpPr>
        <p:spPr/>
        <p:txBody>
          <a:bodyPr>
            <a:normAutofit/>
          </a:bodyPr>
          <a:lstStyle/>
          <a:p>
            <a:r>
              <a:rPr lang="en-NZ" b="1" dirty="0"/>
              <a:t>E-commerce: </a:t>
            </a:r>
            <a:br>
              <a:rPr lang="en-NZ" b="1" dirty="0"/>
            </a:br>
            <a:r>
              <a:rPr lang="en-NZ" b="1" dirty="0"/>
              <a:t>WTO negotiations</a:t>
            </a:r>
          </a:p>
          <a:p>
            <a:endParaRPr lang="en-NZ" b="1" dirty="0"/>
          </a:p>
        </p:txBody>
      </p:sp>
      <p:sp>
        <p:nvSpPr>
          <p:cNvPr id="9" name="Rectangle 8"/>
          <p:cNvSpPr/>
          <p:nvPr/>
        </p:nvSpPr>
        <p:spPr>
          <a:xfrm>
            <a:off x="457200" y="430732"/>
            <a:ext cx="2658140" cy="1008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9"/>
          <p:cNvSpPr txBox="1"/>
          <p:nvPr/>
        </p:nvSpPr>
        <p:spPr>
          <a:xfrm>
            <a:off x="419100" y="1846748"/>
            <a:ext cx="2696240" cy="2008242"/>
          </a:xfrm>
          <a:prstGeom prst="rect">
            <a:avLst/>
          </a:prstGeom>
          <a:noFill/>
        </p:spPr>
        <p:txBody>
          <a:bodyPr wrap="square" lIns="68580" tIns="34290" rIns="68580" bIns="34290" rtlCol="0">
            <a:spAutoFit/>
          </a:bodyPr>
          <a:lstStyle/>
          <a:p>
            <a:pPr marL="342900" indent="-342900">
              <a:buClr>
                <a:schemeClr val="tx2"/>
              </a:buClr>
              <a:buFont typeface="Arial" panose="020B0604020202020204" pitchFamily="34" charset="0"/>
              <a:buChar cha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80 </a:t>
            </a:r>
            <a:r>
              <a:rPr lang="en-NZ" sz="1800" dirty="0">
                <a:solidFill>
                  <a:schemeClr val="bg2">
                    <a:lumMod val="10000"/>
                  </a:schemeClr>
                </a:solidFill>
                <a:latin typeface="Overpass Light"/>
                <a:ea typeface="Verdana" panose="020B0604030504040204" pitchFamily="34" charset="0"/>
                <a:cs typeface="Verdana" panose="020B0604030504040204" pitchFamily="34" charset="0"/>
              </a:rPr>
              <a:t>members</a:t>
            </a:r>
          </a:p>
          <a:p>
            <a:pPr marL="342900" indent="-342900">
              <a:buClr>
                <a:schemeClr val="tx2"/>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New rules</a:t>
            </a:r>
          </a:p>
          <a:p>
            <a:pPr marL="342900" indent="-342900">
              <a:buClr>
                <a:schemeClr val="tx2"/>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Personal privacy, consumer protections, transparency and openness</a:t>
            </a:r>
          </a:p>
        </p:txBody>
      </p:sp>
      <p:pic>
        <p:nvPicPr>
          <p:cNvPr id="11" name="Picture 10" descr="A picture containing clothing, cake&#10;&#10;Description automatically generated">
            <a:extLst>
              <a:ext uri="{FF2B5EF4-FFF2-40B4-BE49-F238E27FC236}">
                <a16:creationId xmlns:a16="http://schemas.microsoft.com/office/drawing/2014/main" xmlns="" id="{0D96BC93-80C4-E349-AC2E-4D46FFE0B3A0}"/>
              </a:ext>
            </a:extLst>
          </p:cNvPr>
          <p:cNvPicPr>
            <a:picLocks noChangeAspect="1"/>
          </p:cNvPicPr>
          <p:nvPr/>
        </p:nvPicPr>
        <p:blipFill rotWithShape="1">
          <a:blip r:embed="rId4">
            <a:duotone>
              <a:prstClr val="black"/>
              <a:schemeClr val="tx2">
                <a:tint val="45000"/>
                <a:satMod val="400000"/>
              </a:schemeClr>
            </a:duotone>
          </a:blip>
          <a:srcRect t="27040" r="8673"/>
          <a:stretch/>
        </p:blipFill>
        <p:spPr>
          <a:xfrm rot="10800000">
            <a:off x="-1" y="3938588"/>
            <a:ext cx="3862309" cy="1216155"/>
          </a:xfrm>
          <a:prstGeom prst="rect">
            <a:avLst/>
          </a:prstGeom>
        </p:spPr>
      </p:pic>
    </p:spTree>
    <p:extLst>
      <p:ext uri="{BB962C8B-B14F-4D97-AF65-F5344CB8AC3E}">
        <p14:creationId xmlns:p14="http://schemas.microsoft.com/office/powerpoint/2010/main" val="2914889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ChangeAspect="1"/>
          </p:cNvPicPr>
          <p:nvPr/>
        </p:nvPicPr>
        <p:blipFill>
          <a:blip r:embed="rId3">
            <a:extLst>
              <a:ext uri="{28A0092B-C50C-407E-A947-70E740481C1C}">
                <a14:useLocalDpi xmlns:a14="http://schemas.microsoft.com/office/drawing/2010/main" val="0"/>
              </a:ext>
            </a:extLst>
          </a:blip>
          <a:srcRect l="3090" r="3090"/>
          <a:stretch>
            <a:fillRect/>
          </a:stretch>
        </p:blipFill>
        <p:spPr>
          <a:xfrm>
            <a:off x="3311525" y="430732"/>
            <a:ext cx="5832475" cy="4136872"/>
          </a:xfrm>
          <a:prstGeom prst="rect">
            <a:avLst/>
          </a:prstGeom>
        </p:spPr>
      </p:pic>
      <p:sp>
        <p:nvSpPr>
          <p:cNvPr id="3" name="Text Placeholder 2"/>
          <p:cNvSpPr>
            <a:spLocks noGrp="1"/>
          </p:cNvSpPr>
          <p:nvPr>
            <p:ph type="body" sz="quarter" idx="11"/>
          </p:nvPr>
        </p:nvSpPr>
        <p:spPr>
          <a:xfrm>
            <a:off x="474174" y="971185"/>
            <a:ext cx="2837351" cy="1165960"/>
          </a:xfrm>
        </p:spPr>
        <p:txBody>
          <a:bodyPr>
            <a:normAutofit fontScale="92500"/>
          </a:bodyPr>
          <a:lstStyle/>
          <a:p>
            <a:r>
              <a:rPr lang="en-NZ" sz="2600" b="1" dirty="0"/>
              <a:t>E-commerce: DEPA</a:t>
            </a:r>
            <a:r>
              <a:rPr lang="en-NZ" b="1" dirty="0"/>
              <a:t/>
            </a:r>
            <a:br>
              <a:rPr lang="en-NZ" b="1" dirty="0"/>
            </a:br>
            <a:r>
              <a:rPr lang="en-NZ" dirty="0"/>
              <a:t>Digital Economy Partnership Agreement</a:t>
            </a:r>
          </a:p>
          <a:p>
            <a:pPr marL="342900" indent="-342900">
              <a:buFont typeface="Arial" panose="020B0604020202020204" pitchFamily="34" charset="0"/>
              <a:buChar char="•"/>
            </a:pPr>
            <a:endParaRPr lang="en-NZ" dirty="0"/>
          </a:p>
          <a:p>
            <a:endParaRPr lang="en-NZ" dirty="0"/>
          </a:p>
        </p:txBody>
      </p:sp>
      <p:pic>
        <p:nvPicPr>
          <p:cNvPr id="5" name="Picture 4" descr="A picture containing clothing, cake&#10;&#10;Description automatically generated">
            <a:extLst>
              <a:ext uri="{FF2B5EF4-FFF2-40B4-BE49-F238E27FC236}">
                <a16:creationId xmlns:a16="http://schemas.microsoft.com/office/drawing/2014/main" xmlns="" id="{0D96BC93-80C4-E349-AC2E-4D46FFE0B3A0}"/>
              </a:ext>
            </a:extLst>
          </p:cNvPr>
          <p:cNvPicPr>
            <a:picLocks noChangeAspect="1"/>
          </p:cNvPicPr>
          <p:nvPr/>
        </p:nvPicPr>
        <p:blipFill rotWithShape="1">
          <a:blip r:embed="rId4">
            <a:duotone>
              <a:prstClr val="black"/>
              <a:schemeClr val="tx2">
                <a:tint val="45000"/>
                <a:satMod val="400000"/>
              </a:schemeClr>
            </a:duotone>
          </a:blip>
          <a:srcRect t="27040" r="8673"/>
          <a:stretch/>
        </p:blipFill>
        <p:spPr>
          <a:xfrm rot="10800000">
            <a:off x="-1" y="3938588"/>
            <a:ext cx="3862309" cy="1216155"/>
          </a:xfrm>
          <a:prstGeom prst="rect">
            <a:avLst/>
          </a:prstGeom>
        </p:spPr>
      </p:pic>
      <p:sp>
        <p:nvSpPr>
          <p:cNvPr id="6" name="Rectangle 5"/>
          <p:cNvSpPr/>
          <p:nvPr/>
        </p:nvSpPr>
        <p:spPr>
          <a:xfrm>
            <a:off x="457200" y="430732"/>
            <a:ext cx="2658140" cy="1008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p:cNvSpPr txBox="1"/>
          <p:nvPr/>
        </p:nvSpPr>
        <p:spPr>
          <a:xfrm>
            <a:off x="438150" y="2121627"/>
            <a:ext cx="2696240" cy="900246"/>
          </a:xfrm>
          <a:prstGeom prst="rect">
            <a:avLst/>
          </a:prstGeom>
          <a:noFill/>
        </p:spPr>
        <p:txBody>
          <a:bodyPr wrap="square" lIns="68580" tIns="34290" rIns="68580" bIns="34290" rtlCol="0">
            <a:spAutoFit/>
          </a:bodyPr>
          <a:lstStyle/>
          <a:p>
            <a:pPr marL="342900" indent="-342900">
              <a:buClr>
                <a:schemeClr val="tx2"/>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Singapore and Chile</a:t>
            </a:r>
          </a:p>
          <a:p>
            <a:pPr marL="342900" indent="-342900">
              <a:buClr>
                <a:schemeClr val="tx2"/>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Shape global </a:t>
            </a: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norms</a:t>
            </a:r>
          </a:p>
          <a:p>
            <a:pPr marL="342900" indent="-342900">
              <a:buClr>
                <a:schemeClr val="tx2"/>
              </a:buClr>
              <a:buFont typeface="Arial" panose="020B0604020202020204" pitchFamily="34" charset="0"/>
              <a:buChar cha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Pathfinder</a:t>
            </a:r>
            <a:endParaRPr lang="en-NZ" sz="1800" dirty="0">
              <a:solidFill>
                <a:schemeClr val="bg2">
                  <a:lumMod val="10000"/>
                </a:schemeClr>
              </a:solidFill>
              <a:latin typeface="Overpass Ligh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38151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5B5"/>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598" y="1643062"/>
            <a:ext cx="12157076" cy="536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 xmlns:a16="http://schemas.microsoft.com/office/drawing/2014/main" id="{D63F5FE2-F3EB-1F4A-A800-90C1FC99B222}"/>
              </a:ext>
            </a:extLst>
          </p:cNvPr>
          <p:cNvPicPr>
            <a:picLocks noChangeAspect="1"/>
          </p:cNvPicPr>
          <p:nvPr/>
        </p:nvPicPr>
        <p:blipFill rotWithShape="1">
          <a:blip r:embed="rId4"/>
          <a:srcRect b="18458"/>
          <a:stretch/>
        </p:blipFill>
        <p:spPr>
          <a:xfrm>
            <a:off x="3469350" y="1784119"/>
            <a:ext cx="2205301" cy="1575263"/>
          </a:xfrm>
          <a:prstGeom prst="rect">
            <a:avLst/>
          </a:prstGeom>
        </p:spPr>
      </p:pic>
    </p:spTree>
    <p:extLst>
      <p:ext uri="{BB962C8B-B14F-4D97-AF65-F5344CB8AC3E}">
        <p14:creationId xmlns:p14="http://schemas.microsoft.com/office/powerpoint/2010/main" val="3410403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F8C1632-A157-044C-BE72-0E37CC454ED8}"/>
              </a:ext>
            </a:extLst>
          </p:cNvPr>
          <p:cNvSpPr/>
          <p:nvPr/>
        </p:nvSpPr>
        <p:spPr>
          <a:xfrm>
            <a:off x="0" y="0"/>
            <a:ext cx="9131542" cy="5143500"/>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 name="Picture 9">
            <a:extLst>
              <a:ext uri="{FF2B5EF4-FFF2-40B4-BE49-F238E27FC236}">
                <a16:creationId xmlns:a16="http://schemas.microsoft.com/office/drawing/2014/main" xmlns="" id="{E41E3C0B-3D19-714B-87F7-3882BB4A1F3A}"/>
              </a:ext>
            </a:extLst>
          </p:cNvPr>
          <p:cNvPicPr>
            <a:picLocks noChangeAspect="1"/>
          </p:cNvPicPr>
          <p:nvPr/>
        </p:nvPicPr>
        <p:blipFill rotWithShape="1">
          <a:blip r:embed="rId3" cstate="email">
            <a:duotone>
              <a:prstClr val="black"/>
              <a:srgbClr val="00A5B5">
                <a:tint val="45000"/>
                <a:satMod val="400000"/>
              </a:srgbClr>
            </a:duotone>
            <a:extLst>
              <a:ext uri="{28A0092B-C50C-407E-A947-70E740481C1C}">
                <a14:useLocalDpi xmlns:a14="http://schemas.microsoft.com/office/drawing/2010/main"/>
              </a:ext>
            </a:extLst>
          </a:blip>
          <a:srcRect/>
          <a:stretch/>
        </p:blipFill>
        <p:spPr>
          <a:xfrm>
            <a:off x="3419068" y="1249183"/>
            <a:ext cx="5724932" cy="3894317"/>
          </a:xfrm>
          <a:prstGeom prst="rect">
            <a:avLst/>
          </a:prstGeom>
        </p:spPr>
      </p:pic>
      <p:cxnSp>
        <p:nvCxnSpPr>
          <p:cNvPr id="7" name="Straight Connector 6">
            <a:extLst>
              <a:ext uri="{FF2B5EF4-FFF2-40B4-BE49-F238E27FC236}">
                <a16:creationId xmlns:a16="http://schemas.microsoft.com/office/drawing/2014/main" xmlns="" id="{56A3EDA6-1E75-EF4A-9A86-A2CAF8F3D802}"/>
              </a:ext>
            </a:extLst>
          </p:cNvPr>
          <p:cNvCxnSpPr>
            <a:cxnSpLocks/>
          </p:cNvCxnSpPr>
          <p:nvPr/>
        </p:nvCxnSpPr>
        <p:spPr>
          <a:xfrm>
            <a:off x="474134" y="853068"/>
            <a:ext cx="0" cy="4290432"/>
          </a:xfrm>
          <a:prstGeom prst="line">
            <a:avLst/>
          </a:prstGeom>
          <a:ln w="1905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animal&#10;&#10;Description automatically generated">
            <a:extLst>
              <a:ext uri="{FF2B5EF4-FFF2-40B4-BE49-F238E27FC236}">
                <a16:creationId xmlns:a16="http://schemas.microsoft.com/office/drawing/2014/main" xmlns="" id="{9F06B06D-0A57-A849-9C1B-FFEFFD663C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90452" y="58136"/>
            <a:ext cx="944300" cy="672456"/>
          </a:xfrm>
          <a:prstGeom prst="rect">
            <a:avLst/>
          </a:prstGeom>
        </p:spPr>
      </p:pic>
      <p:sp>
        <p:nvSpPr>
          <p:cNvPr id="2" name="TextBox 1">
            <a:extLst>
              <a:ext uri="{FF2B5EF4-FFF2-40B4-BE49-F238E27FC236}">
                <a16:creationId xmlns:a16="http://schemas.microsoft.com/office/drawing/2014/main" xmlns="" id="{6602CADC-3382-8246-B3EF-0295A07B23FE}"/>
              </a:ext>
            </a:extLst>
          </p:cNvPr>
          <p:cNvSpPr txBox="1"/>
          <p:nvPr/>
        </p:nvSpPr>
        <p:spPr>
          <a:xfrm>
            <a:off x="761805" y="730598"/>
            <a:ext cx="6356546" cy="530915"/>
          </a:xfrm>
          <a:prstGeom prst="rect">
            <a:avLst/>
          </a:prstGeom>
          <a:noFill/>
        </p:spPr>
        <p:txBody>
          <a:bodyPr wrap="square" lIns="68580" tIns="34290" rIns="68580" bIns="34290" rtlCol="0">
            <a:spAutoFit/>
          </a:bodyPr>
          <a:lstStyle/>
          <a:p>
            <a:r>
              <a:rPr lang="en-US" sz="3000" b="1" dirty="0">
                <a:solidFill>
                  <a:schemeClr val="bg1"/>
                </a:solidFill>
                <a:latin typeface="Overpass Light"/>
                <a:cs typeface="Calibri" panose="020F0502020204030204" pitchFamily="34" charset="0"/>
              </a:rPr>
              <a:t>How can we help?</a:t>
            </a:r>
          </a:p>
        </p:txBody>
      </p:sp>
    </p:spTree>
    <p:extLst>
      <p:ext uri="{BB962C8B-B14F-4D97-AF65-F5344CB8AC3E}">
        <p14:creationId xmlns:p14="http://schemas.microsoft.com/office/powerpoint/2010/main" val="267735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184"/>
          <a:stretch/>
        </p:blipFill>
        <p:spPr>
          <a:xfrm>
            <a:off x="508178" y="57150"/>
            <a:ext cx="8127645" cy="5029200"/>
          </a:xfrm>
          <a:prstGeom prst="rect">
            <a:avLst/>
          </a:prstGeom>
        </p:spPr>
      </p:pic>
    </p:spTree>
    <p:extLst>
      <p:ext uri="{BB962C8B-B14F-4D97-AF65-F5344CB8AC3E}">
        <p14:creationId xmlns:p14="http://schemas.microsoft.com/office/powerpoint/2010/main" val="2050706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32" b="8508"/>
          <a:stretch/>
        </p:blipFill>
        <p:spPr>
          <a:xfrm>
            <a:off x="4663" y="0"/>
            <a:ext cx="5832475" cy="4567604"/>
          </a:xfrm>
        </p:spPr>
      </p:pic>
      <p:pic>
        <p:nvPicPr>
          <p:cNvPr id="4" name="Picture 3">
            <a:extLst>
              <a:ext uri="{FF2B5EF4-FFF2-40B4-BE49-F238E27FC236}">
                <a16:creationId xmlns:a16="http://schemas.microsoft.com/office/drawing/2014/main" xmlns="" id="{1BDDCA9C-5E6B-7041-B62C-64D6D20015CF}"/>
              </a:ext>
            </a:extLst>
          </p:cNvPr>
          <p:cNvPicPr>
            <a:picLocks noChangeAspect="1"/>
          </p:cNvPicPr>
          <p:nvPr/>
        </p:nvPicPr>
        <p:blipFill rotWithShape="1">
          <a:blip r:embed="rId4"/>
          <a:srcRect l="-1185" r="4090" b="50350"/>
          <a:stretch/>
        </p:blipFill>
        <p:spPr>
          <a:xfrm>
            <a:off x="4936069" y="4244961"/>
            <a:ext cx="4207934" cy="898550"/>
          </a:xfrm>
          <a:prstGeom prst="rect">
            <a:avLst/>
          </a:prstGeom>
        </p:spPr>
      </p:pic>
      <p:sp>
        <p:nvSpPr>
          <p:cNvPr id="6" name="Text Placeholder 2"/>
          <p:cNvSpPr txBox="1">
            <a:spLocks/>
          </p:cNvSpPr>
          <p:nvPr/>
        </p:nvSpPr>
        <p:spPr>
          <a:xfrm>
            <a:off x="6299681" y="1014804"/>
            <a:ext cx="2837351" cy="284083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NZ" b="1" dirty="0">
                <a:solidFill>
                  <a:srgbClr val="799B3C"/>
                </a:solidFill>
              </a:rPr>
              <a:t>Tariff Finder</a:t>
            </a:r>
          </a:p>
          <a:p>
            <a:pPr marL="342900" indent="-342900">
              <a:buClr>
                <a:srgbClr val="799B3C"/>
              </a:buCl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Look up tariffs for export markets</a:t>
            </a:r>
          </a:p>
          <a:p>
            <a:pPr marL="342900" indent="-342900">
              <a:buClr>
                <a:srgbClr val="799B3C"/>
              </a:buCl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Recently expanded to cover all NZ’s FTA markets and 136 non-FTA markets </a:t>
            </a:r>
          </a:p>
          <a:p>
            <a:pPr marL="342900" indent="-342900">
              <a:buClr>
                <a:srgbClr val="799B3C"/>
              </a:buCl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Also </a:t>
            </a:r>
            <a:r>
              <a:rPr lang="en-NZ" sz="1800" dirty="0">
                <a:solidFill>
                  <a:schemeClr val="bg2">
                    <a:lumMod val="10000"/>
                  </a:schemeClr>
                </a:solidFill>
                <a:latin typeface="Overpass Light"/>
                <a:ea typeface="Verdana" panose="020B0604030504040204" pitchFamily="34" charset="0"/>
                <a:cs typeface="Verdana" panose="020B0604030504040204" pitchFamily="34" charset="0"/>
              </a:rPr>
              <a:t>allows you to look up HS Codes</a:t>
            </a:r>
          </a:p>
        </p:txBody>
      </p:sp>
      <p:sp>
        <p:nvSpPr>
          <p:cNvPr id="7" name="Rectangle 6"/>
          <p:cNvSpPr/>
          <p:nvPr/>
        </p:nvSpPr>
        <p:spPr>
          <a:xfrm>
            <a:off x="6282707" y="474352"/>
            <a:ext cx="2658140" cy="100896"/>
          </a:xfrm>
          <a:prstGeom prst="rect">
            <a:avLst/>
          </a:prstGeom>
          <a:solidFill>
            <a:srgbClr val="79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691621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16" r="916"/>
          <a:stretch>
            <a:fillRect/>
          </a:stretch>
        </p:blipFill>
        <p:spPr>
          <a:xfrm>
            <a:off x="0" y="430732"/>
            <a:ext cx="5832475" cy="4136872"/>
          </a:xfrm>
        </p:spPr>
      </p:pic>
      <p:pic>
        <p:nvPicPr>
          <p:cNvPr id="5" name="Picture 4">
            <a:extLst>
              <a:ext uri="{FF2B5EF4-FFF2-40B4-BE49-F238E27FC236}">
                <a16:creationId xmlns:a16="http://schemas.microsoft.com/office/drawing/2014/main" xmlns="" id="{1BDDCA9C-5E6B-7041-B62C-64D6D20015CF}"/>
              </a:ext>
            </a:extLst>
          </p:cNvPr>
          <p:cNvPicPr>
            <a:picLocks noChangeAspect="1"/>
          </p:cNvPicPr>
          <p:nvPr/>
        </p:nvPicPr>
        <p:blipFill rotWithShape="1">
          <a:blip r:embed="rId4"/>
          <a:srcRect l="-1185" r="4090" b="50350"/>
          <a:stretch/>
        </p:blipFill>
        <p:spPr>
          <a:xfrm>
            <a:off x="4936069" y="4244961"/>
            <a:ext cx="4207934" cy="898550"/>
          </a:xfrm>
          <a:prstGeom prst="rect">
            <a:avLst/>
          </a:prstGeom>
        </p:spPr>
      </p:pic>
      <p:sp>
        <p:nvSpPr>
          <p:cNvPr id="7" name="Rectangle 6"/>
          <p:cNvSpPr/>
          <p:nvPr/>
        </p:nvSpPr>
        <p:spPr>
          <a:xfrm>
            <a:off x="6282707" y="474352"/>
            <a:ext cx="2658140" cy="100896"/>
          </a:xfrm>
          <a:prstGeom prst="rect">
            <a:avLst/>
          </a:prstGeom>
          <a:solidFill>
            <a:srgbClr val="79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 Placeholder 2"/>
          <p:cNvSpPr txBox="1">
            <a:spLocks/>
          </p:cNvSpPr>
          <p:nvPr/>
        </p:nvSpPr>
        <p:spPr>
          <a:xfrm>
            <a:off x="6299681" y="1014804"/>
            <a:ext cx="2837351" cy="32301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NZ" b="1" dirty="0">
                <a:solidFill>
                  <a:srgbClr val="799B3C"/>
                </a:solidFill>
              </a:rPr>
              <a:t>Report export </a:t>
            </a:r>
            <a:r>
              <a:rPr lang="en-NZ" b="1" dirty="0" smtClean="0">
                <a:solidFill>
                  <a:srgbClr val="799B3C"/>
                </a:solidFill>
              </a:rPr>
              <a:t>issues</a:t>
            </a:r>
            <a:endParaRPr lang="en-NZ" sz="1800" dirty="0" smtClean="0">
              <a:solidFill>
                <a:srgbClr val="799B3C"/>
              </a:solidFill>
              <a:latin typeface="Overpass Light"/>
              <a:ea typeface="Verdana" panose="020B0604030504040204" pitchFamily="34" charset="0"/>
              <a:cs typeface="Verdana" panose="020B0604030504040204" pitchFamily="34" charset="0"/>
            </a:endParaRPr>
          </a:p>
          <a:p>
            <a:pPr marL="342900" lvl="1" indent="-342900">
              <a:spcBef>
                <a:spcPts val="750"/>
              </a:spcBef>
              <a:buClr>
                <a:srgbClr val="799B3C"/>
              </a:buClr>
            </a:pPr>
            <a:r>
              <a:rPr lang="en-NZ" dirty="0">
                <a:solidFill>
                  <a:schemeClr val="bg2">
                    <a:lumMod val="10000"/>
                  </a:schemeClr>
                </a:solidFill>
                <a:latin typeface="Overpass Light"/>
                <a:ea typeface="Verdana" panose="020B0604030504040204" pitchFamily="34" charset="0"/>
                <a:cs typeface="Verdana" panose="020B0604030504040204" pitchFamily="34" charset="0"/>
              </a:rPr>
              <a:t>email: </a:t>
            </a:r>
            <a:r>
              <a:rPr lang="en-NZ" dirty="0" smtClean="0">
                <a:solidFill>
                  <a:schemeClr val="bg2">
                    <a:lumMod val="10000"/>
                  </a:schemeClr>
                </a:solidFill>
                <a:latin typeface="Overpass Light"/>
                <a:ea typeface="Verdana" panose="020B0604030504040204" pitchFamily="34" charset="0"/>
                <a:cs typeface="Verdana" panose="020B0604030504040204" pitchFamily="34" charset="0"/>
                <a:hlinkClick r:id="rId5"/>
              </a:rPr>
              <a:t>exports@mfat.net</a:t>
            </a:r>
            <a:endParaRPr lang="en-NZ" dirty="0" smtClean="0">
              <a:solidFill>
                <a:schemeClr val="bg2">
                  <a:lumMod val="10000"/>
                </a:schemeClr>
              </a:solidFill>
              <a:latin typeface="Overpass Light"/>
              <a:ea typeface="Verdana" panose="020B0604030504040204" pitchFamily="34" charset="0"/>
              <a:cs typeface="Verdana" panose="020B0604030504040204" pitchFamily="34" charset="0"/>
            </a:endParaRPr>
          </a:p>
          <a:p>
            <a:pPr marL="342900" lvl="1" indent="-342900">
              <a:spcBef>
                <a:spcPts val="750"/>
              </a:spcBef>
              <a:buClr>
                <a:srgbClr val="799B3C"/>
              </a:buClr>
            </a:pPr>
            <a:r>
              <a:rPr lang="en-NZ" dirty="0" smtClean="0">
                <a:solidFill>
                  <a:schemeClr val="bg2">
                    <a:lumMod val="10000"/>
                  </a:schemeClr>
                </a:solidFill>
                <a:latin typeface="Overpass Light"/>
                <a:ea typeface="Verdana" panose="020B0604030504040204" pitchFamily="34" charset="0"/>
                <a:cs typeface="Verdana" panose="020B0604030504040204" pitchFamily="34" charset="0"/>
              </a:rPr>
              <a:t>call</a:t>
            </a:r>
            <a:r>
              <a:rPr lang="en-NZ" dirty="0">
                <a:solidFill>
                  <a:schemeClr val="bg2">
                    <a:lumMod val="10000"/>
                  </a:schemeClr>
                </a:solidFill>
                <a:latin typeface="Overpass Light"/>
                <a:ea typeface="Verdana" panose="020B0604030504040204" pitchFamily="34" charset="0"/>
                <a:cs typeface="Verdana" panose="020B0604030504040204" pitchFamily="34" charset="0"/>
              </a:rPr>
              <a:t>:  0800 824 </a:t>
            </a:r>
            <a:r>
              <a:rPr lang="en-NZ" dirty="0" smtClean="0">
                <a:solidFill>
                  <a:schemeClr val="bg2">
                    <a:lumMod val="10000"/>
                  </a:schemeClr>
                </a:solidFill>
                <a:latin typeface="Overpass Light"/>
                <a:ea typeface="Verdana" panose="020B0604030504040204" pitchFamily="34" charset="0"/>
                <a:cs typeface="Verdana" panose="020B0604030504040204" pitchFamily="34" charset="0"/>
              </a:rPr>
              <a:t>605</a:t>
            </a:r>
            <a:endParaRPr lang="en-NZ" dirty="0">
              <a:solidFill>
                <a:schemeClr val="bg2">
                  <a:lumMod val="10000"/>
                </a:schemeClr>
              </a:solidFill>
              <a:latin typeface="Overpass Light"/>
              <a:ea typeface="Verdana" panose="020B0604030504040204" pitchFamily="34" charset="0"/>
              <a:cs typeface="Verdana" panose="020B0604030504040204" pitchFamily="34" charset="0"/>
            </a:endParaRPr>
          </a:p>
          <a:p>
            <a:pPr marL="342900" indent="-342900">
              <a:buClr>
                <a:srgbClr val="799B3C"/>
              </a:buCl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Or visit </a:t>
            </a:r>
            <a:r>
              <a:rPr lang="en-NZ" sz="1800" dirty="0">
                <a:solidFill>
                  <a:schemeClr val="bg2">
                    <a:lumMod val="10000"/>
                  </a:schemeClr>
                </a:solidFill>
                <a:latin typeface="Overpass Light"/>
                <a:ea typeface="Verdana" panose="020B0604030504040204" pitchFamily="34" charset="0"/>
                <a:cs typeface="Verdana" panose="020B0604030504040204" pitchFamily="34" charset="0"/>
              </a:rPr>
              <a:t>tradebarriers.govt.nz</a:t>
            </a:r>
          </a:p>
          <a:p>
            <a:pPr marL="342900" indent="-342900">
              <a:buClr>
                <a:srgbClr val="799B3C"/>
              </a:buCl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We </a:t>
            </a:r>
            <a:r>
              <a:rPr lang="en-NZ" sz="1800" dirty="0">
                <a:solidFill>
                  <a:schemeClr val="bg2">
                    <a:lumMod val="10000"/>
                  </a:schemeClr>
                </a:solidFill>
                <a:latin typeface="Overpass Light"/>
                <a:ea typeface="Verdana" panose="020B0604030504040204" pitchFamily="34" charset="0"/>
                <a:cs typeface="Verdana" panose="020B0604030504040204" pitchFamily="34" charset="0"/>
              </a:rPr>
              <a:t>guarantee a response within </a:t>
            </a:r>
            <a:br>
              <a:rPr lang="en-NZ" sz="1800" dirty="0">
                <a:solidFill>
                  <a:schemeClr val="bg2">
                    <a:lumMod val="10000"/>
                  </a:schemeClr>
                </a:solidFill>
                <a:latin typeface="Overpass Light"/>
                <a:ea typeface="Verdana" panose="020B0604030504040204" pitchFamily="34" charset="0"/>
                <a:cs typeface="Verdana" panose="020B0604030504040204" pitchFamily="34" charset="0"/>
              </a:rPr>
            </a:br>
            <a:r>
              <a:rPr lang="en-NZ" sz="1800" dirty="0">
                <a:solidFill>
                  <a:schemeClr val="bg2">
                    <a:lumMod val="10000"/>
                  </a:schemeClr>
                </a:solidFill>
                <a:latin typeface="Overpass Light"/>
                <a:ea typeface="Verdana" panose="020B0604030504040204" pitchFamily="34" charset="0"/>
                <a:cs typeface="Verdana" panose="020B0604030504040204" pitchFamily="34" charset="0"/>
              </a:rPr>
              <a:t>2 working days</a:t>
            </a:r>
          </a:p>
          <a:p>
            <a:pPr marL="342900" indent="-342900">
              <a:buClr>
                <a:srgbClr val="799B3C"/>
              </a:buCl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Free service </a:t>
            </a:r>
          </a:p>
        </p:txBody>
      </p:sp>
    </p:spTree>
    <p:extLst>
      <p:ext uri="{BB962C8B-B14F-4D97-AF65-F5344CB8AC3E}">
        <p14:creationId xmlns:p14="http://schemas.microsoft.com/office/powerpoint/2010/main" val="1411774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F8C1632-A157-044C-BE72-0E37CC454ED8}"/>
              </a:ext>
            </a:extLst>
          </p:cNvPr>
          <p:cNvSpPr/>
          <p:nvPr/>
        </p:nvSpPr>
        <p:spPr>
          <a:xfrm>
            <a:off x="0" y="0"/>
            <a:ext cx="9131542" cy="5143500"/>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 name="Picture 9">
            <a:extLst>
              <a:ext uri="{FF2B5EF4-FFF2-40B4-BE49-F238E27FC236}">
                <a16:creationId xmlns:a16="http://schemas.microsoft.com/office/drawing/2014/main" xmlns="" id="{E41E3C0B-3D19-714B-87F7-3882BB4A1F3A}"/>
              </a:ext>
            </a:extLst>
          </p:cNvPr>
          <p:cNvPicPr>
            <a:picLocks noChangeAspect="1"/>
          </p:cNvPicPr>
          <p:nvPr/>
        </p:nvPicPr>
        <p:blipFill rotWithShape="1">
          <a:blip r:embed="rId3" cstate="email">
            <a:duotone>
              <a:prstClr val="black"/>
              <a:srgbClr val="00A5B5">
                <a:tint val="45000"/>
                <a:satMod val="400000"/>
              </a:srgbClr>
            </a:duotone>
            <a:extLst>
              <a:ext uri="{28A0092B-C50C-407E-A947-70E740481C1C}">
                <a14:useLocalDpi xmlns:a14="http://schemas.microsoft.com/office/drawing/2010/main"/>
              </a:ext>
            </a:extLst>
          </a:blip>
          <a:srcRect/>
          <a:stretch/>
        </p:blipFill>
        <p:spPr>
          <a:xfrm>
            <a:off x="3419068" y="1249183"/>
            <a:ext cx="5724932" cy="3894317"/>
          </a:xfrm>
          <a:prstGeom prst="rect">
            <a:avLst/>
          </a:prstGeom>
        </p:spPr>
      </p:pic>
      <p:cxnSp>
        <p:nvCxnSpPr>
          <p:cNvPr id="7" name="Straight Connector 6">
            <a:extLst>
              <a:ext uri="{FF2B5EF4-FFF2-40B4-BE49-F238E27FC236}">
                <a16:creationId xmlns:a16="http://schemas.microsoft.com/office/drawing/2014/main" xmlns="" id="{56A3EDA6-1E75-EF4A-9A86-A2CAF8F3D802}"/>
              </a:ext>
            </a:extLst>
          </p:cNvPr>
          <p:cNvCxnSpPr>
            <a:cxnSpLocks/>
          </p:cNvCxnSpPr>
          <p:nvPr/>
        </p:nvCxnSpPr>
        <p:spPr>
          <a:xfrm>
            <a:off x="474134" y="853068"/>
            <a:ext cx="0" cy="4290432"/>
          </a:xfrm>
          <a:prstGeom prst="line">
            <a:avLst/>
          </a:prstGeom>
          <a:ln w="1905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animal&#10;&#10;Description automatically generated">
            <a:extLst>
              <a:ext uri="{FF2B5EF4-FFF2-40B4-BE49-F238E27FC236}">
                <a16:creationId xmlns:a16="http://schemas.microsoft.com/office/drawing/2014/main" xmlns="" id="{9F06B06D-0A57-A849-9C1B-FFEFFD663C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90452" y="58136"/>
            <a:ext cx="944300" cy="672456"/>
          </a:xfrm>
          <a:prstGeom prst="rect">
            <a:avLst/>
          </a:prstGeom>
        </p:spPr>
      </p:pic>
      <p:sp>
        <p:nvSpPr>
          <p:cNvPr id="2" name="TextBox 1">
            <a:extLst>
              <a:ext uri="{FF2B5EF4-FFF2-40B4-BE49-F238E27FC236}">
                <a16:creationId xmlns:a16="http://schemas.microsoft.com/office/drawing/2014/main" xmlns="" id="{6602CADC-3382-8246-B3EF-0295A07B23FE}"/>
              </a:ext>
            </a:extLst>
          </p:cNvPr>
          <p:cNvSpPr txBox="1"/>
          <p:nvPr/>
        </p:nvSpPr>
        <p:spPr>
          <a:xfrm>
            <a:off x="761805" y="730598"/>
            <a:ext cx="6356546" cy="530915"/>
          </a:xfrm>
          <a:prstGeom prst="rect">
            <a:avLst/>
          </a:prstGeom>
          <a:noFill/>
        </p:spPr>
        <p:txBody>
          <a:bodyPr wrap="square" lIns="68580" tIns="34290" rIns="68580" bIns="34290" rtlCol="0">
            <a:spAutoFit/>
          </a:bodyPr>
          <a:lstStyle/>
          <a:p>
            <a:r>
              <a:rPr lang="en-US" sz="3000" b="1" dirty="0" smtClean="0">
                <a:solidFill>
                  <a:schemeClr val="bg1"/>
                </a:solidFill>
                <a:latin typeface="Overpass Light"/>
                <a:cs typeface="Calibri" panose="020F0502020204030204" pitchFamily="34" charset="0"/>
              </a:rPr>
              <a:t>Current Trade Negotiations</a:t>
            </a:r>
            <a:endParaRPr lang="en-US" sz="3000" b="1" dirty="0">
              <a:solidFill>
                <a:schemeClr val="bg1"/>
              </a:solidFill>
              <a:latin typeface="Overpass Light"/>
              <a:cs typeface="Calibri" panose="020F0502020204030204" pitchFamily="34" charset="0"/>
            </a:endParaRPr>
          </a:p>
        </p:txBody>
      </p:sp>
    </p:spTree>
    <p:extLst>
      <p:ext uri="{BB962C8B-B14F-4D97-AF65-F5344CB8AC3E}">
        <p14:creationId xmlns:p14="http://schemas.microsoft.com/office/powerpoint/2010/main" val="10215298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98" r="2998"/>
          <a:stretch>
            <a:fillRect/>
          </a:stretch>
        </p:blipFill>
        <p:spPr>
          <a:xfrm>
            <a:off x="3689498" y="430732"/>
            <a:ext cx="5454503" cy="3868783"/>
          </a:xfrm>
        </p:spPr>
      </p:pic>
      <p:sp>
        <p:nvSpPr>
          <p:cNvPr id="4" name="Text Placeholder 2"/>
          <p:cNvSpPr>
            <a:spLocks noGrp="1"/>
          </p:cNvSpPr>
          <p:nvPr>
            <p:ph type="body" sz="quarter" idx="11"/>
          </p:nvPr>
        </p:nvSpPr>
        <p:spPr>
          <a:xfrm>
            <a:off x="474175" y="776178"/>
            <a:ext cx="2626580" cy="3035838"/>
          </a:xfrm>
        </p:spPr>
        <p:txBody>
          <a:bodyPr/>
          <a:lstStyle/>
          <a:p>
            <a:r>
              <a:rPr lang="en-NZ" b="1" dirty="0" smtClean="0"/>
              <a:t>Under negotiation</a:t>
            </a:r>
          </a:p>
          <a:p>
            <a:endParaRPr lang="en-NZ" b="1" dirty="0"/>
          </a:p>
          <a:p>
            <a:endParaRPr lang="en-NZ" dirty="0"/>
          </a:p>
        </p:txBody>
      </p:sp>
      <p:sp>
        <p:nvSpPr>
          <p:cNvPr id="5" name="Rectangle 4"/>
          <p:cNvSpPr/>
          <p:nvPr/>
        </p:nvSpPr>
        <p:spPr>
          <a:xfrm>
            <a:off x="457200" y="430732"/>
            <a:ext cx="2658140" cy="1008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picture containing clothing, cake&#10;&#10;Description automatically generated">
            <a:extLst>
              <a:ext uri="{FF2B5EF4-FFF2-40B4-BE49-F238E27FC236}">
                <a16:creationId xmlns:a16="http://schemas.microsoft.com/office/drawing/2014/main" xmlns="" id="{0D96BC93-80C4-E349-AC2E-4D46FFE0B3A0}"/>
              </a:ext>
            </a:extLst>
          </p:cNvPr>
          <p:cNvPicPr>
            <a:picLocks noChangeAspect="1"/>
          </p:cNvPicPr>
          <p:nvPr/>
        </p:nvPicPr>
        <p:blipFill rotWithShape="1">
          <a:blip r:embed="rId4">
            <a:duotone>
              <a:prstClr val="black"/>
              <a:schemeClr val="tx2">
                <a:tint val="45000"/>
                <a:satMod val="400000"/>
              </a:schemeClr>
            </a:duotone>
          </a:blip>
          <a:srcRect t="27040" r="8673"/>
          <a:stretch/>
        </p:blipFill>
        <p:spPr>
          <a:xfrm rot="10800000">
            <a:off x="-1" y="3938588"/>
            <a:ext cx="3862309" cy="1216155"/>
          </a:xfrm>
          <a:prstGeom prst="rect">
            <a:avLst/>
          </a:prstGeom>
        </p:spPr>
      </p:pic>
      <p:sp>
        <p:nvSpPr>
          <p:cNvPr id="7" name="TextBox 6"/>
          <p:cNvSpPr txBox="1"/>
          <p:nvPr/>
        </p:nvSpPr>
        <p:spPr>
          <a:xfrm>
            <a:off x="0" y="1304681"/>
            <a:ext cx="3804242" cy="2500685"/>
          </a:xfrm>
          <a:prstGeom prst="rect">
            <a:avLst/>
          </a:prstGeom>
          <a:noFill/>
        </p:spPr>
        <p:txBody>
          <a:bodyPr wrap="square" lIns="68580" tIns="34290" rIns="68580" bIns="34290" rtlCol="0">
            <a:spAutoFit/>
          </a:bodyPr>
          <a:lstStyle/>
          <a:p>
            <a:pPr marL="342900" indent="-342900">
              <a:buClr>
                <a:schemeClr val="tx2"/>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China FTA Upgrade</a:t>
            </a:r>
          </a:p>
          <a:p>
            <a:pPr marL="342900" indent="-342900">
              <a:buClr>
                <a:schemeClr val="tx2"/>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AANZFTA </a:t>
            </a: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Upgrade</a:t>
            </a:r>
          </a:p>
          <a:p>
            <a:pPr marL="342900" indent="-342900">
              <a:buClr>
                <a:schemeClr val="tx2"/>
              </a:buClr>
              <a:buFont typeface="Arial" panose="020B0604020202020204" pitchFamily="34" charset="0"/>
              <a:buChar char="•"/>
            </a:pPr>
            <a:endParaRPr lang="en-NZ" sz="1800" dirty="0">
              <a:solidFill>
                <a:schemeClr val="bg2">
                  <a:lumMod val="10000"/>
                </a:schemeClr>
              </a:solidFill>
              <a:latin typeface="Overpass Light"/>
              <a:ea typeface="Verdana" panose="020B0604030504040204" pitchFamily="34" charset="0"/>
              <a:cs typeface="Verdana" panose="020B0604030504040204" pitchFamily="34" charset="0"/>
            </a:endParaRPr>
          </a:p>
          <a:p>
            <a:pPr marL="342900" indent="-342900">
              <a:buClr>
                <a:schemeClr val="tx2"/>
              </a:buClr>
              <a:buFont typeface="Arial" panose="020B0604020202020204" pitchFamily="34" charset="0"/>
              <a:buChar cha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RCEP</a:t>
            </a:r>
            <a:endParaRPr lang="en-NZ" sz="1800" dirty="0">
              <a:solidFill>
                <a:schemeClr val="bg2">
                  <a:lumMod val="10000"/>
                </a:schemeClr>
              </a:solidFill>
              <a:latin typeface="Overpass Light"/>
              <a:ea typeface="Verdana" panose="020B0604030504040204" pitchFamily="34" charset="0"/>
              <a:cs typeface="Verdana" panose="020B0604030504040204" pitchFamily="34" charset="0"/>
            </a:endParaRPr>
          </a:p>
          <a:p>
            <a:pPr marL="342900" indent="-342900">
              <a:buClr>
                <a:schemeClr val="tx2"/>
              </a:buClr>
              <a:buFont typeface="Arial" panose="020B0604020202020204" pitchFamily="34" charset="0"/>
              <a:buChar cha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Pacific Alliance</a:t>
            </a:r>
          </a:p>
          <a:p>
            <a:pPr marL="342900" indent="-342900">
              <a:buClr>
                <a:schemeClr val="tx2"/>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EU-NZ </a:t>
            </a: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FTA</a:t>
            </a:r>
          </a:p>
          <a:p>
            <a:pPr marL="342900" indent="-342900">
              <a:buClr>
                <a:schemeClr val="tx2"/>
              </a:buClr>
              <a:buFont typeface="Arial" panose="020B0604020202020204" pitchFamily="34" charset="0"/>
              <a:buChar char="•"/>
            </a:pPr>
            <a:endParaRPr lang="mi-NZ" sz="1800" dirty="0">
              <a:solidFill>
                <a:schemeClr val="bg2">
                  <a:lumMod val="10000"/>
                </a:schemeClr>
              </a:solidFill>
              <a:latin typeface="Overpass Light"/>
              <a:ea typeface="Verdana" panose="020B0604030504040204" pitchFamily="34" charset="0"/>
              <a:cs typeface="Verdana" panose="020B0604030504040204" pitchFamily="34" charset="0"/>
            </a:endParaRPr>
          </a:p>
          <a:p>
            <a:pPr marL="342900" indent="-342900">
              <a:buClr>
                <a:schemeClr val="tx2"/>
              </a:buClr>
              <a:buFont typeface="Arial" panose="020B0604020202020204" pitchFamily="34" charset="0"/>
              <a:buChar char="•"/>
            </a:pPr>
            <a:r>
              <a:rPr lang="mi-NZ" sz="1800" dirty="0" smtClean="0">
                <a:solidFill>
                  <a:schemeClr val="bg2">
                    <a:lumMod val="10000"/>
                  </a:schemeClr>
                </a:solidFill>
                <a:latin typeface="Overpass Light"/>
                <a:ea typeface="Verdana" panose="020B0604030504040204" pitchFamily="34" charset="0"/>
                <a:cs typeface="Verdana" panose="020B0604030504040204" pitchFamily="34" charset="0"/>
              </a:rPr>
              <a:t>WTO E-Commerce</a:t>
            </a:r>
          </a:p>
          <a:p>
            <a:pPr marL="342900" indent="-342900">
              <a:buClr>
                <a:schemeClr val="tx2"/>
              </a:buClr>
              <a:buFont typeface="Arial" panose="020B0604020202020204" pitchFamily="34" charset="0"/>
              <a:buChar char="•"/>
            </a:pPr>
            <a:r>
              <a:rPr lang="mi-NZ" dirty="0" smtClean="0">
                <a:solidFill>
                  <a:schemeClr val="bg2">
                    <a:lumMod val="10000"/>
                  </a:schemeClr>
                </a:solidFill>
                <a:latin typeface="Overpass Light"/>
                <a:ea typeface="Verdana" panose="020B0604030504040204" pitchFamily="34" charset="0"/>
                <a:cs typeface="Verdana" panose="020B0604030504040204" pitchFamily="34" charset="0"/>
              </a:rPr>
              <a:t>Digital Economy Partnership Agreement</a:t>
            </a:r>
            <a:endParaRPr lang="en-NZ" dirty="0" smtClean="0">
              <a:solidFill>
                <a:schemeClr val="bg2">
                  <a:lumMod val="10000"/>
                </a:schemeClr>
              </a:solidFill>
              <a:latin typeface="Overpass Ligh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6855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356" b="26356"/>
          <a:stretch>
            <a:fillRect/>
          </a:stretch>
        </p:blipFill>
        <p:spPr>
          <a:xfrm>
            <a:off x="3311526" y="441365"/>
            <a:ext cx="5832475" cy="4136872"/>
          </a:xfrm>
        </p:spPr>
      </p:pic>
      <p:sp>
        <p:nvSpPr>
          <p:cNvPr id="3" name="Text Placeholder 2"/>
          <p:cNvSpPr>
            <a:spLocks noGrp="1"/>
          </p:cNvSpPr>
          <p:nvPr>
            <p:ph type="body" sz="quarter" idx="11"/>
          </p:nvPr>
        </p:nvSpPr>
        <p:spPr/>
        <p:txBody>
          <a:bodyPr/>
          <a:lstStyle/>
          <a:p>
            <a:r>
              <a:rPr lang="en-NZ" b="1" dirty="0"/>
              <a:t>Brexit</a:t>
            </a:r>
          </a:p>
          <a:p>
            <a:endParaRPr lang="en-NZ" dirty="0"/>
          </a:p>
        </p:txBody>
      </p:sp>
      <p:sp>
        <p:nvSpPr>
          <p:cNvPr id="5" name="Rectangle 4"/>
          <p:cNvSpPr/>
          <p:nvPr/>
        </p:nvSpPr>
        <p:spPr>
          <a:xfrm>
            <a:off x="457200" y="430732"/>
            <a:ext cx="2658140" cy="1008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picture containing clothing, cake&#10;&#10;Description automatically generated">
            <a:extLst>
              <a:ext uri="{FF2B5EF4-FFF2-40B4-BE49-F238E27FC236}">
                <a16:creationId xmlns:a16="http://schemas.microsoft.com/office/drawing/2014/main" xmlns="" id="{0D96BC93-80C4-E349-AC2E-4D46FFE0B3A0}"/>
              </a:ext>
            </a:extLst>
          </p:cNvPr>
          <p:cNvPicPr>
            <a:picLocks noChangeAspect="1"/>
          </p:cNvPicPr>
          <p:nvPr/>
        </p:nvPicPr>
        <p:blipFill rotWithShape="1">
          <a:blip r:embed="rId4">
            <a:duotone>
              <a:prstClr val="black"/>
              <a:schemeClr val="tx2">
                <a:tint val="45000"/>
                <a:satMod val="400000"/>
              </a:schemeClr>
            </a:duotone>
          </a:blip>
          <a:srcRect t="27040" r="8673"/>
          <a:stretch/>
        </p:blipFill>
        <p:spPr>
          <a:xfrm rot="10800000">
            <a:off x="-1" y="3938588"/>
            <a:ext cx="3862309" cy="1216155"/>
          </a:xfrm>
          <a:prstGeom prst="rect">
            <a:avLst/>
          </a:prstGeom>
        </p:spPr>
      </p:pic>
      <p:sp>
        <p:nvSpPr>
          <p:cNvPr id="7" name="TextBox 6"/>
          <p:cNvSpPr txBox="1"/>
          <p:nvPr/>
        </p:nvSpPr>
        <p:spPr>
          <a:xfrm>
            <a:off x="419100" y="1655354"/>
            <a:ext cx="2696240" cy="900246"/>
          </a:xfrm>
          <a:prstGeom prst="rect">
            <a:avLst/>
          </a:prstGeom>
          <a:noFill/>
        </p:spPr>
        <p:txBody>
          <a:bodyPr wrap="square" lIns="68580" tIns="34290" rIns="68580" bIns="34290" rtlCol="0">
            <a:spAutoFit/>
          </a:bodyPr>
          <a:lstStyle/>
          <a:p>
            <a:pPr marL="342900" indent="-342900">
              <a:buClr>
                <a:schemeClr val="tx2"/>
              </a:buClr>
              <a:buFont typeface="Arial" panose="020B0604020202020204" pitchFamily="34" charset="0"/>
              <a:buChar char="•"/>
            </a:pPr>
            <a:r>
              <a:rPr lang="en-NZ" sz="1800" dirty="0">
                <a:solidFill>
                  <a:schemeClr val="bg2">
                    <a:lumMod val="10000"/>
                  </a:schemeClr>
                </a:solidFill>
                <a:latin typeface="Overpass Light"/>
                <a:ea typeface="Verdana" panose="020B0604030504040204" pitchFamily="34" charset="0"/>
                <a:cs typeface="Verdana" panose="020B0604030504040204" pitchFamily="34" charset="0"/>
              </a:rPr>
              <a:t>Regulatory continuity  </a:t>
            </a:r>
          </a:p>
          <a:p>
            <a:pPr marL="342900" indent="-342900">
              <a:buClr>
                <a:schemeClr val="tx2"/>
              </a:buClr>
              <a:buFont typeface="Arial" panose="020B0604020202020204" pitchFamily="34" charset="0"/>
              <a:buChar cha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Preserving </a:t>
            </a:r>
            <a:r>
              <a:rPr lang="en-NZ" sz="1800" dirty="0">
                <a:solidFill>
                  <a:schemeClr val="bg2">
                    <a:lumMod val="10000"/>
                  </a:schemeClr>
                </a:solidFill>
                <a:latin typeface="Overpass Light"/>
                <a:ea typeface="Verdana" panose="020B0604030504040204" pitchFamily="34" charset="0"/>
                <a:cs typeface="Verdana" panose="020B0604030504040204" pitchFamily="34" charset="0"/>
              </a:rPr>
              <a:t>access</a:t>
            </a:r>
          </a:p>
          <a:p>
            <a:pPr marL="342900" indent="-342900">
              <a:buClr>
                <a:schemeClr val="tx2"/>
              </a:buClr>
              <a:buFont typeface="Arial" panose="020B0604020202020204" pitchFamily="34" charset="0"/>
              <a:buChar char="•"/>
            </a:pPr>
            <a:r>
              <a:rPr lang="en-NZ" sz="1800" dirty="0" smtClean="0">
                <a:solidFill>
                  <a:schemeClr val="bg2">
                    <a:lumMod val="10000"/>
                  </a:schemeClr>
                </a:solidFill>
                <a:latin typeface="Overpass Light"/>
                <a:ea typeface="Verdana" panose="020B0604030504040204" pitchFamily="34" charset="0"/>
                <a:cs typeface="Verdana" panose="020B0604030504040204" pitchFamily="34" charset="0"/>
              </a:rPr>
              <a:t>UK </a:t>
            </a:r>
            <a:r>
              <a:rPr lang="en-NZ" sz="1800" dirty="0">
                <a:solidFill>
                  <a:schemeClr val="bg2">
                    <a:lumMod val="10000"/>
                  </a:schemeClr>
                </a:solidFill>
                <a:latin typeface="Overpass Light"/>
                <a:ea typeface="Verdana" panose="020B0604030504040204" pitchFamily="34" charset="0"/>
                <a:cs typeface="Verdana" panose="020B0604030504040204" pitchFamily="34" charset="0"/>
              </a:rPr>
              <a:t>– NZ FTA</a:t>
            </a:r>
          </a:p>
        </p:txBody>
      </p:sp>
    </p:spTree>
    <p:extLst>
      <p:ext uri="{BB962C8B-B14F-4D97-AF65-F5344CB8AC3E}">
        <p14:creationId xmlns:p14="http://schemas.microsoft.com/office/powerpoint/2010/main" val="3349583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99B3C"/>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F8C1632-A157-044C-BE72-0E37CC454ED8}"/>
              </a:ext>
            </a:extLst>
          </p:cNvPr>
          <p:cNvSpPr/>
          <p:nvPr/>
        </p:nvSpPr>
        <p:spPr>
          <a:xfrm>
            <a:off x="0" y="0"/>
            <a:ext cx="9131542" cy="5143500"/>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 name="Picture 9">
            <a:extLst>
              <a:ext uri="{FF2B5EF4-FFF2-40B4-BE49-F238E27FC236}">
                <a16:creationId xmlns:a16="http://schemas.microsoft.com/office/drawing/2014/main" xmlns="" id="{E41E3C0B-3D19-714B-87F7-3882BB4A1F3A}"/>
              </a:ext>
            </a:extLst>
          </p:cNvPr>
          <p:cNvPicPr>
            <a:picLocks noChangeAspect="1"/>
          </p:cNvPicPr>
          <p:nvPr/>
        </p:nvPicPr>
        <p:blipFill rotWithShape="1">
          <a:blip r:embed="rId3" cstate="email">
            <a:duotone>
              <a:prstClr val="black"/>
              <a:srgbClr val="00A5B5">
                <a:tint val="45000"/>
                <a:satMod val="400000"/>
              </a:srgbClr>
            </a:duotone>
            <a:extLst>
              <a:ext uri="{28A0092B-C50C-407E-A947-70E740481C1C}">
                <a14:useLocalDpi xmlns:a14="http://schemas.microsoft.com/office/drawing/2010/main"/>
              </a:ext>
            </a:extLst>
          </a:blip>
          <a:srcRect/>
          <a:stretch/>
        </p:blipFill>
        <p:spPr>
          <a:xfrm>
            <a:off x="3419068" y="1249183"/>
            <a:ext cx="5724932" cy="3894317"/>
          </a:xfrm>
          <a:prstGeom prst="rect">
            <a:avLst/>
          </a:prstGeom>
        </p:spPr>
      </p:pic>
      <p:cxnSp>
        <p:nvCxnSpPr>
          <p:cNvPr id="7" name="Straight Connector 6">
            <a:extLst>
              <a:ext uri="{FF2B5EF4-FFF2-40B4-BE49-F238E27FC236}">
                <a16:creationId xmlns:a16="http://schemas.microsoft.com/office/drawing/2014/main" xmlns="" id="{56A3EDA6-1E75-EF4A-9A86-A2CAF8F3D802}"/>
              </a:ext>
            </a:extLst>
          </p:cNvPr>
          <p:cNvCxnSpPr>
            <a:cxnSpLocks/>
          </p:cNvCxnSpPr>
          <p:nvPr/>
        </p:nvCxnSpPr>
        <p:spPr>
          <a:xfrm>
            <a:off x="474134" y="853068"/>
            <a:ext cx="0" cy="4290432"/>
          </a:xfrm>
          <a:prstGeom prst="line">
            <a:avLst/>
          </a:prstGeom>
          <a:ln w="1905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animal&#10;&#10;Description automatically generated">
            <a:extLst>
              <a:ext uri="{FF2B5EF4-FFF2-40B4-BE49-F238E27FC236}">
                <a16:creationId xmlns:a16="http://schemas.microsoft.com/office/drawing/2014/main" xmlns="" id="{9F06B06D-0A57-A849-9C1B-FFEFFD663C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90452" y="58136"/>
            <a:ext cx="944300" cy="672456"/>
          </a:xfrm>
          <a:prstGeom prst="rect">
            <a:avLst/>
          </a:prstGeom>
        </p:spPr>
      </p:pic>
      <p:sp>
        <p:nvSpPr>
          <p:cNvPr id="2" name="TextBox 1">
            <a:extLst>
              <a:ext uri="{FF2B5EF4-FFF2-40B4-BE49-F238E27FC236}">
                <a16:creationId xmlns:a16="http://schemas.microsoft.com/office/drawing/2014/main" xmlns="" id="{6602CADC-3382-8246-B3EF-0295A07B23FE}"/>
              </a:ext>
            </a:extLst>
          </p:cNvPr>
          <p:cNvSpPr txBox="1"/>
          <p:nvPr/>
        </p:nvSpPr>
        <p:spPr>
          <a:xfrm>
            <a:off x="761805" y="730598"/>
            <a:ext cx="6356546" cy="992579"/>
          </a:xfrm>
          <a:prstGeom prst="rect">
            <a:avLst/>
          </a:prstGeom>
          <a:noFill/>
        </p:spPr>
        <p:txBody>
          <a:bodyPr wrap="square" lIns="68580" tIns="34290" rIns="68580" bIns="34290" rtlCol="0">
            <a:spAutoFit/>
          </a:bodyPr>
          <a:lstStyle/>
          <a:p>
            <a:r>
              <a:rPr lang="en-US" sz="3000" b="1" dirty="0">
                <a:solidFill>
                  <a:schemeClr val="bg1"/>
                </a:solidFill>
                <a:latin typeface="Overpass Light"/>
                <a:cs typeface="Calibri" panose="020F0502020204030204" pitchFamily="34" charset="0"/>
              </a:rPr>
              <a:t>European Union – New Zealand Free Trade Agreement  </a:t>
            </a:r>
          </a:p>
        </p:txBody>
      </p:sp>
    </p:spTree>
    <p:extLst>
      <p:ext uri="{BB962C8B-B14F-4D97-AF65-F5344CB8AC3E}">
        <p14:creationId xmlns:p14="http://schemas.microsoft.com/office/powerpoint/2010/main" val="2556191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anded-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PAGE non-image">
  <a:themeElements>
    <a:clrScheme name="MFAT THEME">
      <a:dk1>
        <a:srgbClr val="000000"/>
      </a:dk1>
      <a:lt1>
        <a:srgbClr val="FFFFFF"/>
      </a:lt1>
      <a:dk2>
        <a:srgbClr val="060045"/>
      </a:dk2>
      <a:lt2>
        <a:srgbClr val="00C2DF"/>
      </a:lt2>
      <a:accent1>
        <a:srgbClr val="E1C19F"/>
      </a:accent1>
      <a:accent2>
        <a:srgbClr val="006645"/>
      </a:accent2>
      <a:accent3>
        <a:srgbClr val="789905"/>
      </a:accent3>
      <a:accent4>
        <a:srgbClr val="AFAA6E"/>
      </a:accent4>
      <a:accent5>
        <a:srgbClr val="993920"/>
      </a:accent5>
      <a:accent6>
        <a:srgbClr val="E14504"/>
      </a:accent6>
      <a:hlink>
        <a:srgbClr val="E47828"/>
      </a:hlink>
      <a:folHlink>
        <a:srgbClr val="4C2F4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5113 FAT VI Powerpoint template" id="{D64D0B2C-0F55-254C-9383-CCF72B1BD4EC}" vid="{5CDACB10-97CC-7846-9AEF-62F4AF330A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Branded PowerPoint" ma:contentTypeID="0x01010077AA9D1CFFA240DC80DAD99CA5F5CD0000B5EC0F58F5934E6CAF8E416294B6C9300098295FE31953E64D9C6EFA59D865013D" ma:contentTypeVersion="20" ma:contentTypeDescription="Branded PowerPoint" ma:contentTypeScope="" ma:versionID="3e5787f0554eb88b286a67e108e04f69">
  <xsd:schema xmlns:xsd="http://www.w3.org/2001/XMLSchema" xmlns:xs="http://www.w3.org/2001/XMLSchema" xmlns:p="http://schemas.microsoft.com/office/2006/metadata/properties" xmlns:ns1="http://schemas.microsoft.com/sharepoint/v3" xmlns:ns2="2c5bdfd5-92fd-4280-aa3e-1cb227aa9653" xmlns:ns3="68c01c32-5035-4e12-b79d-73f61bc986d4" targetNamespace="http://schemas.microsoft.com/office/2006/metadata/properties" ma:root="true" ma:fieldsID="afa11719942fe7ab1120ea6403112001" ns1:_="" ns2:_="" ns3:_="">
    <xsd:import namespace="http://schemas.microsoft.com/sharepoint/v3"/>
    <xsd:import namespace="2c5bdfd5-92fd-4280-aa3e-1cb227aa9653"/>
    <xsd:import namespace="68c01c32-5035-4e12-b79d-73f61bc986d4"/>
    <xsd:element name="properties">
      <xsd:complexType>
        <xsd:sequence>
          <xsd:element name="documentManagement">
            <xsd:complexType>
              <xsd:all>
                <xsd:element ref="ns2:o3a06977fe844c3db2132313dc460602" minOccurs="0"/>
                <xsd:element ref="ns2:TaxCatchAll" minOccurs="0"/>
                <xsd:element ref="ns2:TaxCatchAllLabel" minOccurs="0"/>
                <xsd:element ref="ns2:a2ecf41d8355489e904c4f363828f1b7" minOccurs="0"/>
                <xsd:element ref="ns2:IsCoveringDocument" minOccurs="0"/>
                <xsd:element ref="ns2:m7d8bdf464cb42f0a3c3d39d31c82072" minOccurs="0"/>
                <xsd:element ref="ns2:AuthorDivisionPost" minOccurs="0"/>
                <xsd:element ref="ns2:l5baa22ceebd46ea8e3732e81be971e4" minOccurs="0"/>
                <xsd:element ref="ns2:RelatedDocuments" minOccurs="0"/>
                <xsd:element ref="ns2:_dlc_DocId" minOccurs="0"/>
                <xsd:element ref="ns2:_dlc_DocIdUrl" minOccurs="0"/>
                <xsd:element ref="ns2:_dlc_DocIdPersistId" minOccurs="0"/>
                <xsd:element ref="ns1:_dlc_Exempt" minOccurs="0"/>
                <xsd:element ref="ns1:_dlc_ExpireDateSaved" minOccurs="0"/>
                <xsd:element ref="ns1:_dlc_ExpireDate" minOccurs="0"/>
                <xsd:element ref="ns3:lb4e7134fdd0493e9bd33e38bfdea111" minOccurs="0"/>
                <xsd:element ref="ns3:b72bd3a52ca64baab64f1289f8b1532b" minOccurs="0"/>
                <xsd:element ref="ns2:c47e580997db4f59b8accddb6565bcc3" minOccurs="0"/>
                <xsd:element ref="ns3:FTA_x0020_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5" nillable="true" ma:displayName="Exempt from Policy" ma:hidden="true" ma:internalName="_dlc_Exempt" ma:readOnly="true">
      <xsd:simpleType>
        <xsd:restriction base="dms:Unknown"/>
      </xsd:simpleType>
    </xsd:element>
    <xsd:element name="_dlc_ExpireDateSaved" ma:index="26" nillable="true" ma:displayName="Original Expiration Date" ma:hidden="true" ma:internalName="_dlc_ExpireDateSaved" ma:readOnly="true">
      <xsd:simpleType>
        <xsd:restriction base="dms:DateTime"/>
      </xsd:simpleType>
    </xsd:element>
    <xsd:element name="_dlc_ExpireDate" ma:index="27"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c5bdfd5-92fd-4280-aa3e-1cb227aa9653" elementFormDefault="qualified">
    <xsd:import namespace="http://schemas.microsoft.com/office/2006/documentManagement/types"/>
    <xsd:import namespace="http://schemas.microsoft.com/office/infopath/2007/PartnerControls"/>
    <xsd:element name="o3a06977fe844c3db2132313dc460602" ma:index="8" ma:taxonomy="true" ma:internalName="o3a06977fe844c3db2132313dc460602" ma:taxonomyFieldName="SecurityClassification" ma:displayName="Security Classification" ma:readOnly="false" ma:fieldId="{83a06977-fe84-4c3d-b213-2313dc460602}" ma:sspId="d40f951a-0e91-4979-b35b-8d7b343b6be0" ma:termSetId="3d3594da-daa1-466a-80e6-3315e73f532c"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224f2da9-0d13-4a64-9c37-4e999abf3a50}" ma:internalName="TaxCatchAll" ma:showField="CatchAllData" ma:web="2c5bdfd5-92fd-4280-aa3e-1cb227aa965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224f2da9-0d13-4a64-9c37-4e999abf3a50}" ma:internalName="TaxCatchAllLabel" ma:readOnly="true" ma:showField="CatchAllDataLabel" ma:web="2c5bdfd5-92fd-4280-aa3e-1cb227aa9653">
      <xsd:complexType>
        <xsd:complexContent>
          <xsd:extension base="dms:MultiChoiceLookup">
            <xsd:sequence>
              <xsd:element name="Value" type="dms:Lookup" maxOccurs="unbounded" minOccurs="0" nillable="true"/>
            </xsd:sequence>
          </xsd:extension>
        </xsd:complexContent>
      </xsd:complexType>
    </xsd:element>
    <xsd:element name="a2ecf41d8355489e904c4f363828f1b7" ma:index="12" nillable="true" ma:taxonomy="true" ma:internalName="a2ecf41d8355489e904c4f363828f1b7" ma:taxonomyFieldName="SecurityCaveat" ma:displayName="Security Caveat" ma:fieldId="{a2ecf41d-8355-489e-904c-4f363828f1b7}" ma:taxonomyMulti="true" ma:sspId="d40f951a-0e91-4979-b35b-8d7b343b6be0" ma:termSetId="409c3a70-087d-40a9-afa0-b3994a4d50ea" ma:anchorId="00000000-0000-0000-0000-000000000000" ma:open="false" ma:isKeyword="false">
      <xsd:complexType>
        <xsd:sequence>
          <xsd:element ref="pc:Terms" minOccurs="0" maxOccurs="1"/>
        </xsd:sequence>
      </xsd:complexType>
    </xsd:element>
    <xsd:element name="IsCoveringDocument" ma:index="14" nillable="true" ma:displayName="Is Covering Document" ma:description="" ma:internalName="IsCoveringDocument">
      <xsd:simpleType>
        <xsd:restriction base="dms:Boolean"/>
      </xsd:simpleType>
    </xsd:element>
    <xsd:element name="m7d8bdf464cb42f0a3c3d39d31c82072" ma:index="15" nillable="true" ma:taxonomy="true" ma:internalName="m7d8bdf464cb42f0a3c3d39d31c82072" ma:taxonomyFieldName="CoveringClassification" ma:displayName="Covering Classification" ma:fieldId="{67d8bdf4-64cb-42f0-a3c3-d39d31c82072}" ma:sspId="d40f951a-0e91-4979-b35b-8d7b343b6be0" ma:termSetId="f06ce1cc-308f-4641-8c53-cc95e26232f1" ma:anchorId="00000000-0000-0000-0000-000000000000" ma:open="false" ma:isKeyword="false">
      <xsd:complexType>
        <xsd:sequence>
          <xsd:element ref="pc:Terms" minOccurs="0" maxOccurs="1"/>
        </xsd:sequence>
      </xsd:complexType>
    </xsd:element>
    <xsd:element name="AuthorDivisionPost" ma:index="17" nillable="true" ma:displayName="Author Division/Post" ma:description="Division/Post of document author populated by workflow" ma:internalName="AuthorDivisionPost">
      <xsd:simpleType>
        <xsd:restriction base="dms:Text"/>
      </xsd:simpleType>
    </xsd:element>
    <xsd:element name="l5baa22ceebd46ea8e3732e81be971e4" ma:index="19" nillable="true" ma:taxonomy="true" ma:internalName="l5baa22ceebd46ea8e3732e81be971e4" ma:taxonomyFieldName="Topic" ma:displayName="Topic" ma:indexed="true" ma:default="" ma:fieldId="{55baa22c-eebd-46ea-8e37-32e81be971e4}" ma:sspId="d40f951a-0e91-4979-b35b-8d7b343b6be0" ma:termSetId="911a107b-8c42-41a9-822a-8c50bc407163" ma:anchorId="a305ed2d-8a58-4418-a0f6-a5c2c224d7e0" ma:open="false" ma:isKeyword="false">
      <xsd:complexType>
        <xsd:sequence>
          <xsd:element ref="pc:Terms" minOccurs="0" maxOccurs="1"/>
        </xsd:sequence>
      </xsd:complexType>
    </xsd:element>
    <xsd:element name="RelatedDocuments" ma:index="21" nillable="true" ma:displayName="Related Documents" ma:description="" ma:internalName="RelatedDocuments">
      <xsd:simpleType>
        <xsd:restriction base="dms:Note"/>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c47e580997db4f59b8accddb6565bcc3" ma:index="33" nillable="true" ma:taxonomy="true" ma:internalName="c47e580997db4f59b8accddb6565bcc3" ma:taxonomyFieldName="Round" ma:displayName="Round" ma:default="" ma:fieldId="{c47e5809-97db-4f59-b8ac-cddb6565bcc3}" ma:sspId="d40f951a-0e91-4979-b35b-8d7b343b6be0" ma:termSetId="0a36e79c-f317-4145-b3f9-2ee0705fab3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c01c32-5035-4e12-b79d-73f61bc986d4" elementFormDefault="qualified">
    <xsd:import namespace="http://schemas.microsoft.com/office/2006/documentManagement/types"/>
    <xsd:import namespace="http://schemas.microsoft.com/office/infopath/2007/PartnerControls"/>
    <xsd:element name="lb4e7134fdd0493e9bd33e38bfdea111" ma:index="29" nillable="true" ma:taxonomy="true" ma:internalName="lb4e7134fdd0493e9bd33e38bfdea111" ma:taxonomyFieldName="Document_x0020_Type" ma:displayName="Document Type" ma:readOnly="false" ma:default="" ma:fieldId="{5b4e7134-fdd0-493e-9bd3-3e38bfdea111}" ma:sspId="d40f951a-0e91-4979-b35b-8d7b343b6be0" ma:termSetId="911a107b-8c42-41a9-822a-8c50bc407163" ma:anchorId="6e6fa52a-90a6-47d1-9070-5774b3dde0c4" ma:open="false" ma:isKeyword="false">
      <xsd:complexType>
        <xsd:sequence>
          <xsd:element ref="pc:Terms" minOccurs="0" maxOccurs="1"/>
        </xsd:sequence>
      </xsd:complexType>
    </xsd:element>
    <xsd:element name="b72bd3a52ca64baab64f1289f8b1532b" ma:index="31" ma:taxonomy="true" ma:internalName="b72bd3a52ca64baab64f1289f8b1532b" ma:taxonomyFieldName="FTA" ma:displayName="FTA" ma:default="" ma:fieldId="{b72bd3a5-2ca6-4baa-b64f-1289f8b1532b}" ma:sspId="d40f951a-0e91-4979-b35b-8d7b343b6be0" ma:termSetId="911a107b-8c42-41a9-822a-8c50bc407163" ma:anchorId="d4903239-fc71-4926-a38a-4302167cbef5" ma:open="false" ma:isKeyword="false">
      <xsd:complexType>
        <xsd:sequence>
          <xsd:element ref="pc:Terms" minOccurs="0" maxOccurs="1"/>
        </xsd:sequence>
      </xsd:complexType>
    </xsd:element>
    <xsd:element name="FTA_x0020_Site" ma:index="34" nillable="true" ma:displayName="FTA Site" ma:default="0" ma:internalName="FTA_x0020_Sit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8"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MFAT GDM Base Document</p:Name>
  <p:Description/>
  <p:Statement/>
  <p:PolicyItems>
    <p:PolicyItem featureId="Microsoft.Office.RecordsManagement.PolicyFeatures.Expiration" staticId="0x01010077AA9D1CFFA240DC80DAD99CA5F5CD00|187180703" UniqueId="c0610ef9-132f-4825-9c94-f596e47909b2">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18</number>
                  <property>Modified</property>
                  <propertyId>28cf69c5-fa48-462a-b5cd-27b6f9d2bd5f</propertyId>
                  <period>months</period>
                </formula>
                <action type="workflow" id="ab039532-ec9b-46b9-8d03-24a29f259287"/>
              </data>
            </stages>
          </Schedule>
        </Schedules>
      </p:CustomData>
    </p:PolicyItem>
  </p:PolicyItems>
</p:Policy>
</file>

<file path=customXml/item3.xml><?xml version="1.0" encoding="utf-8"?>
<p:properties xmlns:p="http://schemas.microsoft.com/office/2006/metadata/properties" xmlns:xsi="http://www.w3.org/2001/XMLSchema-instance" xmlns:pc="http://schemas.microsoft.com/office/infopath/2007/PartnerControls">
  <documentManagement>
    <o3a06977fe844c3db2132313dc460602 xmlns="2c5bdfd5-92fd-4280-aa3e-1cb227aa9653">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738a72fd-0042-476f-991b-551c05ade48c</TermId>
        </TermInfo>
      </Terms>
    </o3a06977fe844c3db2132313dc460602>
    <l5baa22ceebd46ea8e3732e81be971e4 xmlns="2c5bdfd5-92fd-4280-aa3e-1cb227aa9653">
      <Terms xmlns="http://schemas.microsoft.com/office/infopath/2007/PartnerControls"/>
    </l5baa22ceebd46ea8e3732e81be971e4>
    <_dlc_DocId xmlns="2c5bdfd5-92fd-4280-aa3e-1cb227aa9653">ECON-230-716</_dlc_DocId>
    <RelatedDocuments xmlns="2c5bdfd5-92fd-4280-aa3e-1cb227aa9653" xsi:nil="true"/>
    <m7d8bdf464cb42f0a3c3d39d31c82072 xmlns="2c5bdfd5-92fd-4280-aa3e-1cb227aa9653">
      <Terms xmlns="http://schemas.microsoft.com/office/infopath/2007/PartnerControls"/>
    </m7d8bdf464cb42f0a3c3d39d31c82072>
    <FTA_x0020_Site xmlns="68c01c32-5035-4e12-b79d-73f61bc986d4">false</FTA_x0020_Site>
    <_dlc_ExpireDateSaved xmlns="http://schemas.microsoft.com/sharepoint/v3" xsi:nil="true"/>
    <TaxCatchAll xmlns="2c5bdfd5-92fd-4280-aa3e-1cb227aa9653">
      <Value>1211</Value>
      <Value>1</Value>
    </TaxCatchAll>
    <_dlc_DocIdUrl xmlns="2c5bdfd5-92fd-4280-aa3e-1cb227aa9653">
      <Url>http://o-wln-gdm/Functions/EconomicandTrade/TradePolicy/_layouts/DocIdRedir.aspx?ID=ECON-230-716</Url>
      <Description>ECON-230-716</Description>
    </_dlc_DocIdUrl>
    <IsCoveringDocument xmlns="2c5bdfd5-92fd-4280-aa3e-1cb227aa9653">false</IsCoveringDocument>
    <_dlc_ExpireDate xmlns="http://schemas.microsoft.com/sharepoint/v3">2021-03-15T05:18:51+00:00</_dlc_ExpireDate>
    <a2ecf41d8355489e904c4f363828f1b7 xmlns="2c5bdfd5-92fd-4280-aa3e-1cb227aa9653">
      <Terms xmlns="http://schemas.microsoft.com/office/infopath/2007/PartnerControls"/>
    </a2ecf41d8355489e904c4f363828f1b7>
    <AuthorDivisionPost xmlns="2c5bdfd5-92fd-4280-aa3e-1cb227aa9653" xsi:nil="true"/>
    <b72bd3a52ca64baab64f1289f8b1532b xmlns="68c01c32-5035-4e12-b79d-73f61bc986d4">
      <Terms xmlns="http://schemas.microsoft.com/office/infopath/2007/PartnerControls">
        <TermInfo xmlns="http://schemas.microsoft.com/office/infopath/2007/PartnerControls">
          <TermName xmlns="http://schemas.microsoft.com/office/infopath/2007/PartnerControls">EU NZ FTA</TermName>
          <TermId xmlns="http://schemas.microsoft.com/office/infopath/2007/PartnerControls">87cf1683-516d-4a0b-9967-e949cf56b3ab</TermId>
        </TermInfo>
      </Terms>
    </b72bd3a52ca64baab64f1289f8b1532b>
    <lb4e7134fdd0493e9bd33e38bfdea111 xmlns="68c01c32-5035-4e12-b79d-73f61bc986d4">
      <Terms xmlns="http://schemas.microsoft.com/office/infopath/2007/PartnerControls"/>
    </lb4e7134fdd0493e9bd33e38bfdea111>
    <c47e580997db4f59b8accddb6565bcc3 xmlns="2c5bdfd5-92fd-4280-aa3e-1cb227aa9653">
      <Terms xmlns="http://schemas.microsoft.com/office/infopath/2007/PartnerControls"/>
    </c47e580997db4f59b8accddb6565bcc3>
  </documentManagement>
</p:properties>
</file>

<file path=customXml/item4.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Assembly>Microsoft.Office.Policy, Version=14.0.0.0, Culture=neutral, PublicKeyToken=71e9bce111e9429c</Assembly>
    <Class>Microsoft.Office.RecordsManagement.Internal.UpdateExpireDate</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502F00-8CDA-4069-A269-F98C8F612B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c5bdfd5-92fd-4280-aa3e-1cb227aa9653"/>
    <ds:schemaRef ds:uri="68c01c32-5035-4e12-b79d-73f61bc986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31C5F4-0E7B-4F3A-92CD-B44F1028DE06}">
  <ds:schemaRefs>
    <ds:schemaRef ds:uri="office.server.policy"/>
  </ds:schemaRefs>
</ds:datastoreItem>
</file>

<file path=customXml/itemProps3.xml><?xml version="1.0" encoding="utf-8"?>
<ds:datastoreItem xmlns:ds="http://schemas.openxmlformats.org/officeDocument/2006/customXml" ds:itemID="{536DC81D-96DA-4270-8153-D652A12F5B67}">
  <ds:schemaRefs>
    <ds:schemaRef ds:uri="http://schemas.microsoft.com/sharepoint/v3"/>
    <ds:schemaRef ds:uri="http://schemas.microsoft.com/office/2006/documentManagement/types"/>
    <ds:schemaRef ds:uri="http://schemas.microsoft.com/office/2006/metadata/properties"/>
    <ds:schemaRef ds:uri="http://purl.org/dc/dcmitype/"/>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68c01c32-5035-4e12-b79d-73f61bc986d4"/>
    <ds:schemaRef ds:uri="2c5bdfd5-92fd-4280-aa3e-1cb227aa9653"/>
  </ds:schemaRefs>
</ds:datastoreItem>
</file>

<file path=customXml/itemProps4.xml><?xml version="1.0" encoding="utf-8"?>
<ds:datastoreItem xmlns:ds="http://schemas.openxmlformats.org/officeDocument/2006/customXml" ds:itemID="{20B0ACE6-5409-4382-A5FB-CEC9078043CC}">
  <ds:schemaRefs>
    <ds:schemaRef ds:uri="http://schemas.microsoft.com/sharepoint/events"/>
  </ds:schemaRefs>
</ds:datastoreItem>
</file>

<file path=customXml/itemProps5.xml><?xml version="1.0" encoding="utf-8"?>
<ds:datastoreItem xmlns:ds="http://schemas.openxmlformats.org/officeDocument/2006/customXml" ds:itemID="{948A3A15-E346-4738-8F3A-46B6628EB9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11967</TotalTime>
  <Words>1543</Words>
  <Application>Microsoft Office PowerPoint</Application>
  <PresentationFormat>On-screen Show (16:9)</PresentationFormat>
  <Paragraphs>249</Paragraphs>
  <Slides>17</Slides>
  <Notes>17</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Branded-PowerPoint-Template</vt:lpstr>
      <vt:lpstr>TITLE PAGE non-image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LAURENSON, Eva (TND)</dc:creator>
  <cp:lastModifiedBy>RILEY, John (TND)</cp:lastModifiedBy>
  <cp:revision>156</cp:revision>
  <cp:lastPrinted>2019-07-23T01:41:53Z</cp:lastPrinted>
  <dcterms:created xsi:type="dcterms:W3CDTF">2019-04-24T02:57:11Z</dcterms:created>
  <dcterms:modified xsi:type="dcterms:W3CDTF">2019-09-16T01:54:16Z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TA">
    <vt:lpwstr>1211;#EU NZ FTA|87cf1683-516d-4a0b-9967-e949cf56b3ab</vt:lpwstr>
  </property>
  <property fmtid="{D5CDD505-2E9C-101B-9397-08002B2CF9AE}" pid="3" name="Round">
    <vt:lpwstr/>
  </property>
  <property fmtid="{D5CDD505-2E9C-101B-9397-08002B2CF9AE}" pid="4" name="Document_x0020_Type">
    <vt:lpwstr/>
  </property>
  <property fmtid="{D5CDD505-2E9C-101B-9397-08002B2CF9AE}" pid="5" name="Topic">
    <vt:lpwstr/>
  </property>
  <property fmtid="{D5CDD505-2E9C-101B-9397-08002B2CF9AE}" pid="6" name="_dlc_policyId">
    <vt:lpwstr>0x01010077AA9D1CFFA240DC80DAD99CA5F5CD00|187180703</vt:lpwstr>
  </property>
  <property fmtid="{D5CDD505-2E9C-101B-9397-08002B2CF9AE}" pid="7" name="ContentTypeId">
    <vt:lpwstr>0x01010077AA9D1CFFA240DC80DAD99CA5F5CD0000B5EC0F58F5934E6CAF8E416294B6C9300098295FE31953E64D9C6EFA59D865013D</vt:lpwstr>
  </property>
  <property fmtid="{D5CDD505-2E9C-101B-9397-08002B2CF9AE}" pid="8" name="SecurityClassification">
    <vt:lpwstr>1;#UNCLASSIFIED|738a72fd-0042-476f-991b-551c05ade48c</vt:lpwstr>
  </property>
  <property fmtid="{D5CDD505-2E9C-101B-9397-08002B2CF9AE}" pid="9" name="ItemRetentionFormula">
    <vt:lpwstr>&lt;formula id="Microsoft.Office.RecordsManagement.PolicyFeatures.Expiration.Formula.BuiltIn"&gt;&lt;number&gt;18&lt;/number&gt;&lt;property&gt;Modified&lt;/property&gt;&lt;propertyId&gt;28cf69c5-fa48-462a-b5cd-27b6f9d2bd5f&lt;/propertyId&gt;&lt;period&gt;months&lt;/period&gt;&lt;/formula&gt;</vt:lpwstr>
  </property>
  <property fmtid="{D5CDD505-2E9C-101B-9397-08002B2CF9AE}" pid="10" name="CoveringClassification">
    <vt:lpwstr/>
  </property>
  <property fmtid="{D5CDD505-2E9C-101B-9397-08002B2CF9AE}" pid="11" name="_dlc_DocIdItemGuid">
    <vt:lpwstr>d500b2d7-70d9-489c-b27b-751093d4a66f</vt:lpwstr>
  </property>
  <property fmtid="{D5CDD505-2E9C-101B-9397-08002B2CF9AE}" pid="12" name="SecurityCaveat">
    <vt:lpwstr/>
  </property>
  <property fmtid="{D5CDD505-2E9C-101B-9397-08002B2CF9AE}" pid="13" name="Document Type">
    <vt:lpwstr/>
  </property>
  <property fmtid="{D5CDD505-2E9C-101B-9397-08002B2CF9AE}" pid="14" name="RecordPoint_WorkflowType">
    <vt:lpwstr>ActiveSubmitStub</vt:lpwstr>
  </property>
  <property fmtid="{D5CDD505-2E9C-101B-9397-08002B2CF9AE}" pid="15" name="RecordPoint_ActiveItemUniqueId">
    <vt:lpwstr>{d500b2d7-70d9-489c-b27b-751093d4a66f}</vt:lpwstr>
  </property>
  <property fmtid="{D5CDD505-2E9C-101B-9397-08002B2CF9AE}" pid="16" name="RecordPoint_ActiveItemWebId">
    <vt:lpwstr>{92426afa-490c-41a8-806f-9dd5a142bd67}</vt:lpwstr>
  </property>
  <property fmtid="{D5CDD505-2E9C-101B-9397-08002B2CF9AE}" pid="17" name="RecordPoint_ActiveItemSiteId">
    <vt:lpwstr>{87289d67-d1bc-4b29-9e8a-971043db751e}</vt:lpwstr>
  </property>
  <property fmtid="{D5CDD505-2E9C-101B-9397-08002B2CF9AE}" pid="18" name="RecordPoint_ActiveItemListId">
    <vt:lpwstr>{3bb2027f-f5df-4392-8926-8b0ae442227f}</vt:lpwstr>
  </property>
  <property fmtid="{D5CDD505-2E9C-101B-9397-08002B2CF9AE}" pid="19" name="RecordPoint_RecordNumberSubmitted">
    <vt:lpwstr>R0000676419</vt:lpwstr>
  </property>
  <property fmtid="{D5CDD505-2E9C-101B-9397-08002B2CF9AE}" pid="20" name="IconOverlay">
    <vt:lpwstr/>
  </property>
  <property fmtid="{D5CDD505-2E9C-101B-9397-08002B2CF9AE}" pid="21" name="RecordPoint_SubmissionCompleted">
    <vt:lpwstr>2019-09-09T09:42:19.3636609+12:00</vt:lpwstr>
  </property>
  <property fmtid="{D5CDD505-2E9C-101B-9397-08002B2CF9AE}" pid="22" name="RecordPoint_SubmissionDate">
    <vt:lpwstr/>
  </property>
  <property fmtid="{D5CDD505-2E9C-101B-9397-08002B2CF9AE}" pid="23" name="RecordPoint_ActiveItemMoved">
    <vt:lpwstr/>
  </property>
  <property fmtid="{D5CDD505-2E9C-101B-9397-08002B2CF9AE}" pid="24" name="RecordPoint_RecordFormat">
    <vt:lpwstr/>
  </property>
</Properties>
</file>